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6" r:id="rId5"/>
    <p:sldMasterId id="2147483672" r:id="rId6"/>
    <p:sldMasterId id="2147483687" r:id="rId7"/>
    <p:sldMasterId id="2147483675" r:id="rId8"/>
    <p:sldMasterId id="2147483689" r:id="rId9"/>
  </p:sldMasterIdLst>
  <p:notesMasterIdLst>
    <p:notesMasterId r:id="rId37"/>
  </p:notesMasterIdLst>
  <p:handoutMasterIdLst>
    <p:handoutMasterId r:id="rId38"/>
  </p:handoutMasterIdLst>
  <p:sldIdLst>
    <p:sldId id="264" r:id="rId10"/>
    <p:sldId id="289" r:id="rId11"/>
    <p:sldId id="292" r:id="rId12"/>
    <p:sldId id="290" r:id="rId13"/>
    <p:sldId id="301" r:id="rId14"/>
    <p:sldId id="303" r:id="rId15"/>
    <p:sldId id="304" r:id="rId16"/>
    <p:sldId id="293" r:id="rId17"/>
    <p:sldId id="261" r:id="rId18"/>
    <p:sldId id="283" r:id="rId19"/>
    <p:sldId id="281" r:id="rId20"/>
    <p:sldId id="284" r:id="rId21"/>
    <p:sldId id="285" r:id="rId22"/>
    <p:sldId id="286" r:id="rId23"/>
    <p:sldId id="307" r:id="rId24"/>
    <p:sldId id="308" r:id="rId25"/>
    <p:sldId id="287" r:id="rId26"/>
    <p:sldId id="309" r:id="rId27"/>
    <p:sldId id="306" r:id="rId28"/>
    <p:sldId id="294" r:id="rId29"/>
    <p:sldId id="295" r:id="rId30"/>
    <p:sldId id="297" r:id="rId31"/>
    <p:sldId id="298" r:id="rId32"/>
    <p:sldId id="302" r:id="rId33"/>
    <p:sldId id="291" r:id="rId34"/>
    <p:sldId id="310" r:id="rId35"/>
    <p:sldId id="305" r:id="rId3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FBCC84-B631-77C7-D38F-8F6018355436}" name="Michiel Veldhuis" initials="MV" userId="S::m.veldhuis@ipabo.nl::7b785391-0df6-407d-ad2f-f427463226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15B"/>
    <a:srgbClr val="1D1A3E"/>
    <a:srgbClr val="0000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D1605-1BBB-4234-B853-9D10BD11D4BC}" v="23" dt="2024-05-30T05:56:34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854" autoAdjust="0"/>
  </p:normalViewPr>
  <p:slideViewPr>
    <p:cSldViewPr snapToObjects="1" showGuides="1">
      <p:cViewPr varScale="1">
        <p:scale>
          <a:sx n="96" d="100"/>
          <a:sy n="96" d="100"/>
        </p:scale>
        <p:origin x="10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presProps" Target="presProps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microsoft.com/office/2016/11/relationships/changesInfo" Target="changesInfos/changesInfo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1.xml"/><Relationship Id="rId4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iel Veldhuis" userId="7b785391-0df6-407d-ad2f-f4274632266b" providerId="ADAL" clId="{69BD1605-1BBB-4234-B853-9D10BD11D4BC}"/>
    <pc:docChg chg="addSld modSld">
      <pc:chgData name="Michiel Veldhuis" userId="7b785391-0df6-407d-ad2f-f4274632266b" providerId="ADAL" clId="{69BD1605-1BBB-4234-B853-9D10BD11D4BC}" dt="2024-05-30T05:56:34.465" v="97"/>
      <pc:docMkLst>
        <pc:docMk/>
      </pc:docMkLst>
      <pc:sldChg chg="modSp mod">
        <pc:chgData name="Michiel Veldhuis" userId="7b785391-0df6-407d-ad2f-f4274632266b" providerId="ADAL" clId="{69BD1605-1BBB-4234-B853-9D10BD11D4BC}" dt="2024-05-30T05:52:49.869" v="95" actId="20577"/>
        <pc:sldMkLst>
          <pc:docMk/>
          <pc:sldMk cId="3860992940" sldId="264"/>
        </pc:sldMkLst>
        <pc:spChg chg="mod">
          <ac:chgData name="Michiel Veldhuis" userId="7b785391-0df6-407d-ad2f-f4274632266b" providerId="ADAL" clId="{69BD1605-1BBB-4234-B853-9D10BD11D4BC}" dt="2024-05-30T05:52:49.869" v="95" actId="20577"/>
          <ac:spMkLst>
            <pc:docMk/>
            <pc:sldMk cId="3860992940" sldId="264"/>
            <ac:spMk id="3" creationId="{4DC1B793-0F41-3AAB-7CF6-62C750268C61}"/>
          </ac:spMkLst>
        </pc:spChg>
      </pc:sldChg>
      <pc:sldChg chg="modSp modAnim">
        <pc:chgData name="Michiel Veldhuis" userId="7b785391-0df6-407d-ad2f-f4274632266b" providerId="ADAL" clId="{69BD1605-1BBB-4234-B853-9D10BD11D4BC}" dt="2024-05-30T05:50:00.448" v="20" actId="20577"/>
        <pc:sldMkLst>
          <pc:docMk/>
          <pc:sldMk cId="3614351568" sldId="289"/>
        </pc:sldMkLst>
        <pc:spChg chg="mod">
          <ac:chgData name="Michiel Veldhuis" userId="7b785391-0df6-407d-ad2f-f4274632266b" providerId="ADAL" clId="{69BD1605-1BBB-4234-B853-9D10BD11D4BC}" dt="2024-05-30T05:50:00.448" v="20" actId="20577"/>
          <ac:spMkLst>
            <pc:docMk/>
            <pc:sldMk cId="3614351568" sldId="289"/>
            <ac:spMk id="3" creationId="{054EBFBA-26EC-50BB-C1AF-0F95ADC6F87C}"/>
          </ac:spMkLst>
        </pc:spChg>
      </pc:sldChg>
      <pc:sldChg chg="modSp mod">
        <pc:chgData name="Michiel Veldhuis" userId="7b785391-0df6-407d-ad2f-f4274632266b" providerId="ADAL" clId="{69BD1605-1BBB-4234-B853-9D10BD11D4BC}" dt="2024-05-30T05:51:47.699" v="32" actId="20577"/>
        <pc:sldMkLst>
          <pc:docMk/>
          <pc:sldMk cId="1911411582" sldId="293"/>
        </pc:sldMkLst>
        <pc:spChg chg="mod">
          <ac:chgData name="Michiel Veldhuis" userId="7b785391-0df6-407d-ad2f-f4274632266b" providerId="ADAL" clId="{69BD1605-1BBB-4234-B853-9D10BD11D4BC}" dt="2024-05-30T05:51:47.699" v="32" actId="20577"/>
          <ac:spMkLst>
            <pc:docMk/>
            <pc:sldMk cId="1911411582" sldId="293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1:58.316" v="38" actId="20577"/>
        <pc:sldMkLst>
          <pc:docMk/>
          <pc:sldMk cId="2810861449" sldId="294"/>
        </pc:sldMkLst>
        <pc:spChg chg="mod">
          <ac:chgData name="Michiel Veldhuis" userId="7b785391-0df6-407d-ad2f-f4274632266b" providerId="ADAL" clId="{69BD1605-1BBB-4234-B853-9D10BD11D4BC}" dt="2024-05-30T05:51:58.316" v="38" actId="20577"/>
          <ac:spMkLst>
            <pc:docMk/>
            <pc:sldMk cId="2810861449" sldId="294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2:04.807" v="41" actId="20577"/>
        <pc:sldMkLst>
          <pc:docMk/>
          <pc:sldMk cId="1840169527" sldId="295"/>
        </pc:sldMkLst>
        <pc:spChg chg="mod">
          <ac:chgData name="Michiel Veldhuis" userId="7b785391-0df6-407d-ad2f-f4274632266b" providerId="ADAL" clId="{69BD1605-1BBB-4234-B853-9D10BD11D4BC}" dt="2024-05-30T05:52:04.807" v="41" actId="20577"/>
          <ac:spMkLst>
            <pc:docMk/>
            <pc:sldMk cId="1840169527" sldId="295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2:09.146" v="44" actId="20577"/>
        <pc:sldMkLst>
          <pc:docMk/>
          <pc:sldMk cId="2085075034" sldId="297"/>
        </pc:sldMkLst>
        <pc:spChg chg="mod">
          <ac:chgData name="Michiel Veldhuis" userId="7b785391-0df6-407d-ad2f-f4274632266b" providerId="ADAL" clId="{69BD1605-1BBB-4234-B853-9D10BD11D4BC}" dt="2024-05-30T05:52:09.146" v="44" actId="20577"/>
          <ac:spMkLst>
            <pc:docMk/>
            <pc:sldMk cId="2085075034" sldId="297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2:13.241" v="47" actId="20577"/>
        <pc:sldMkLst>
          <pc:docMk/>
          <pc:sldMk cId="3670773093" sldId="298"/>
        </pc:sldMkLst>
        <pc:spChg chg="mod">
          <ac:chgData name="Michiel Veldhuis" userId="7b785391-0df6-407d-ad2f-f4274632266b" providerId="ADAL" clId="{69BD1605-1BBB-4234-B853-9D10BD11D4BC}" dt="2024-05-30T05:52:13.241" v="47" actId="20577"/>
          <ac:spMkLst>
            <pc:docMk/>
            <pc:sldMk cId="3670773093" sldId="298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1:12.457" v="23" actId="20577"/>
        <pc:sldMkLst>
          <pc:docMk/>
          <pc:sldMk cId="2948860094" sldId="301"/>
        </pc:sldMkLst>
        <pc:spChg chg="mod">
          <ac:chgData name="Michiel Veldhuis" userId="7b785391-0df6-407d-ad2f-f4274632266b" providerId="ADAL" clId="{69BD1605-1BBB-4234-B853-9D10BD11D4BC}" dt="2024-05-30T05:51:12.457" v="23" actId="20577"/>
          <ac:spMkLst>
            <pc:docMk/>
            <pc:sldMk cId="2948860094" sldId="301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2:18.798" v="50" actId="20577"/>
        <pc:sldMkLst>
          <pc:docMk/>
          <pc:sldMk cId="82698680" sldId="302"/>
        </pc:sldMkLst>
        <pc:spChg chg="mod">
          <ac:chgData name="Michiel Veldhuis" userId="7b785391-0df6-407d-ad2f-f4274632266b" providerId="ADAL" clId="{69BD1605-1BBB-4234-B853-9D10BD11D4BC}" dt="2024-05-30T05:52:18.798" v="50" actId="20577"/>
          <ac:spMkLst>
            <pc:docMk/>
            <pc:sldMk cId="82698680" sldId="302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1:18.348" v="26" actId="20577"/>
        <pc:sldMkLst>
          <pc:docMk/>
          <pc:sldMk cId="1889963295" sldId="303"/>
        </pc:sldMkLst>
        <pc:spChg chg="mod">
          <ac:chgData name="Michiel Veldhuis" userId="7b785391-0df6-407d-ad2f-f4274632266b" providerId="ADAL" clId="{69BD1605-1BBB-4234-B853-9D10BD11D4BC}" dt="2024-05-30T05:51:18.348" v="26" actId="20577"/>
          <ac:spMkLst>
            <pc:docMk/>
            <pc:sldMk cId="1889963295" sldId="303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1:25.139" v="29" actId="20577"/>
        <pc:sldMkLst>
          <pc:docMk/>
          <pc:sldMk cId="1058439164" sldId="304"/>
        </pc:sldMkLst>
        <pc:spChg chg="mod">
          <ac:chgData name="Michiel Veldhuis" userId="7b785391-0df6-407d-ad2f-f4274632266b" providerId="ADAL" clId="{69BD1605-1BBB-4234-B853-9D10BD11D4BC}" dt="2024-05-30T05:51:25.139" v="29" actId="20577"/>
          <ac:spMkLst>
            <pc:docMk/>
            <pc:sldMk cId="1058439164" sldId="304"/>
            <ac:spMk id="9" creationId="{F5232CCF-371D-654D-83C5-DE3A89F91031}"/>
          </ac:spMkLst>
        </pc:spChg>
      </pc:sldChg>
      <pc:sldChg chg="modSp mod">
        <pc:chgData name="Michiel Veldhuis" userId="7b785391-0df6-407d-ad2f-f4274632266b" providerId="ADAL" clId="{69BD1605-1BBB-4234-B853-9D10BD11D4BC}" dt="2024-05-30T05:51:54.064" v="35" actId="20577"/>
        <pc:sldMkLst>
          <pc:docMk/>
          <pc:sldMk cId="371641462" sldId="306"/>
        </pc:sldMkLst>
        <pc:spChg chg="mod">
          <ac:chgData name="Michiel Veldhuis" userId="7b785391-0df6-407d-ad2f-f4274632266b" providerId="ADAL" clId="{69BD1605-1BBB-4234-B853-9D10BD11D4BC}" dt="2024-05-30T05:51:54.064" v="35" actId="20577"/>
          <ac:spMkLst>
            <pc:docMk/>
            <pc:sldMk cId="371641462" sldId="306"/>
            <ac:spMk id="9" creationId="{F5232CCF-371D-654D-83C5-DE3A89F91031}"/>
          </ac:spMkLst>
        </pc:spChg>
      </pc:sldChg>
      <pc:sldChg chg="add modAnim">
        <pc:chgData name="Michiel Veldhuis" userId="7b785391-0df6-407d-ad2f-f4274632266b" providerId="ADAL" clId="{69BD1605-1BBB-4234-B853-9D10BD11D4BC}" dt="2024-05-30T05:56:34.465" v="97"/>
        <pc:sldMkLst>
          <pc:docMk/>
          <pc:sldMk cId="24045480" sldId="3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5E2B29B-1C57-5448-AD4B-834D80FF9D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DE4637-45B1-DA48-A6B4-C61E567F23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2EDC1-8850-6446-8373-22CDA0535E9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52C1D13-A04E-3A49-804F-68E085FAE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1CDEA6-7930-5448-92ED-41995244F1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4C1E5-B7D5-2742-A0AF-86DBBA46D0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3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ED477-D018-0342-A4ED-027E9C5BFDDD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74F6E-3664-C849-826A-57850AE80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4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94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155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996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80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14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74F6E-3664-C849-826A-57850AE801A2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- Kop 1 Blauw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0A515A5-7D11-C748-B863-12FE1D8F4CDC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9140BEA-C628-D64D-A719-89875827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010978B-24F5-6C40-AE04-FAF929FB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770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el + Bijschrift +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149" y="1692000"/>
            <a:ext cx="4052358" cy="1955894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2786" y="1692000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99DCF0-FDD6-3141-AB12-19994FE4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96149" y="3904882"/>
            <a:ext cx="4052358" cy="19558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0334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8" y="1692274"/>
            <a:ext cx="4052358" cy="209232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92274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32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226" y="1692274"/>
            <a:ext cx="4052358" cy="209232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5888" y="1692274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3832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5888" y="1692274"/>
            <a:ext cx="5112566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7F35044E-2345-E346-9074-88B32E0484F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240018" y="1692274"/>
            <a:ext cx="5112566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7418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>
            <a:extLst>
              <a:ext uri="{FF2B5EF4-FFF2-40B4-BE49-F238E27FC236}">
                <a16:creationId xmlns:a16="http://schemas.microsoft.com/office/drawing/2014/main" id="{79C695D7-6DFA-6F4F-89D6-EF609E7641A2}"/>
              </a:ext>
            </a:extLst>
          </p:cNvPr>
          <p:cNvSpPr/>
          <p:nvPr userDrawn="1"/>
        </p:nvSpPr>
        <p:spPr>
          <a:xfrm>
            <a:off x="983178" y="4930982"/>
            <a:ext cx="903776" cy="86901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FFB998C-643D-DC40-B8B3-253F7090870A}"/>
              </a:ext>
            </a:extLst>
          </p:cNvPr>
          <p:cNvSpPr/>
          <p:nvPr userDrawn="1"/>
        </p:nvSpPr>
        <p:spPr>
          <a:xfrm>
            <a:off x="11851288" y="1200302"/>
            <a:ext cx="681423" cy="68142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D6B2CA0-5DBD-9347-A7B5-9C25A7B46555}"/>
              </a:ext>
            </a:extLst>
          </p:cNvPr>
          <p:cNvSpPr/>
          <p:nvPr userDrawn="1"/>
        </p:nvSpPr>
        <p:spPr>
          <a:xfrm>
            <a:off x="9037596" y="983385"/>
            <a:ext cx="489897" cy="4710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0545E90-EAB2-6346-9851-B87273193FAD}"/>
              </a:ext>
            </a:extLst>
          </p:cNvPr>
          <p:cNvSpPr/>
          <p:nvPr userDrawn="1"/>
        </p:nvSpPr>
        <p:spPr>
          <a:xfrm>
            <a:off x="3255818" y="-498764"/>
            <a:ext cx="997527" cy="9975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BFB7978C-9269-0945-A0F9-B817DD24619A}"/>
              </a:ext>
            </a:extLst>
          </p:cNvPr>
          <p:cNvSpPr/>
          <p:nvPr userDrawn="1"/>
        </p:nvSpPr>
        <p:spPr>
          <a:xfrm>
            <a:off x="4707899" y="5071341"/>
            <a:ext cx="593560" cy="5935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A0E1017E-ADC8-B048-9416-1E2AE23F8632}"/>
              </a:ext>
            </a:extLst>
          </p:cNvPr>
          <p:cNvSpPr/>
          <p:nvPr userDrawn="1"/>
        </p:nvSpPr>
        <p:spPr>
          <a:xfrm>
            <a:off x="10886790" y="4313624"/>
            <a:ext cx="428476" cy="4119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F02C10F-0861-8D42-8616-0C82C9020ACD}"/>
              </a:ext>
            </a:extLst>
          </p:cNvPr>
          <p:cNvSpPr/>
          <p:nvPr userDrawn="1"/>
        </p:nvSpPr>
        <p:spPr>
          <a:xfrm>
            <a:off x="5476978" y="6560394"/>
            <a:ext cx="619022" cy="5952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00A65997-A343-9940-B597-5BDC1DA4F130}"/>
              </a:ext>
            </a:extLst>
          </p:cNvPr>
          <p:cNvSpPr/>
          <p:nvPr userDrawn="1"/>
        </p:nvSpPr>
        <p:spPr>
          <a:xfrm>
            <a:off x="8056040" y="4930982"/>
            <a:ext cx="799687" cy="799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2CF028CA-05D7-074F-B1AB-BAFB2CAD11DF}"/>
              </a:ext>
            </a:extLst>
          </p:cNvPr>
          <p:cNvSpPr/>
          <p:nvPr userDrawn="1"/>
        </p:nvSpPr>
        <p:spPr>
          <a:xfrm>
            <a:off x="697159" y="1717676"/>
            <a:ext cx="572038" cy="550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5AF9B197-DB8F-8348-9615-663FA49D819D}"/>
              </a:ext>
            </a:extLst>
          </p:cNvPr>
          <p:cNvSpPr/>
          <p:nvPr userDrawn="1"/>
        </p:nvSpPr>
        <p:spPr>
          <a:xfrm>
            <a:off x="6396808" y="733150"/>
            <a:ext cx="750142" cy="7212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CFD503B9-EB0D-224C-BCC0-F7E8D3FC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42243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5625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Kop 1 Blauw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0A515A5-7D11-C748-B863-12FE1D8F4CDC}"/>
              </a:ext>
            </a:extLst>
          </p:cNvPr>
          <p:cNvSpPr/>
          <p:nvPr userDrawn="1"/>
        </p:nvSpPr>
        <p:spPr>
          <a:xfrm>
            <a:off x="0" y="6"/>
            <a:ext cx="12192000" cy="5486400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9140BEA-C628-D64D-A719-89875827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010978B-24F5-6C40-AE04-FAF929FB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578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Kop 2 Blauw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0A515A5-7D11-C748-B863-12FE1D8F4CDC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9140BEA-C628-D64D-A719-89875827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010978B-24F5-6C40-AE04-FAF929FB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08871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Kop 1 R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AF98B12B-7799-DD4C-ADA5-856F851FA888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solidFill>
            <a:schemeClr val="accent4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1C0E6B0-2820-9A4D-9BB8-31CC680B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EF5141CB-FFA9-F649-8EC0-198E51746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26778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Kop 2 R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AF98B12B-7799-DD4C-ADA5-856F851FA888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solidFill>
            <a:schemeClr val="accent4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1C0E6B0-2820-9A4D-9BB8-31CC680B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EF5141CB-FFA9-F649-8EC0-198E51746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80261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Kop 1 Geel"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2F1E05D-DAF4-3541-8D53-B11BA677FD1F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C6C83A-5AB2-1B41-9BC3-B123BCA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715E8-B480-5E41-AECC-C31C1C19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043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- Kop 2 Blauw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0A515A5-7D11-C748-B863-12FE1D8F4CDC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9140BEA-C628-D64D-A719-89875827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010978B-24F5-6C40-AE04-FAF929FB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10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Kop 2 Geel"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2F1E05D-DAF4-3541-8D53-B11BA677FD1F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C6C83A-5AB2-1B41-9BC3-B123BCA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715E8-B480-5E41-AECC-C31C1C19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400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95826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blokken tekst - Kop 1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E26D91CC-9FE4-0D4F-BCF3-DF8C9F40653A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pattFill prst="pct5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2884B7-9EFE-5543-A00D-57006D00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3E25D-226C-FB40-883C-CA7C18AB06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192400"/>
            <a:ext cx="5181600" cy="274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</a:t>
            </a:r>
            <a:r>
              <a:rPr lang="nl-NL" dirty="0" err="1"/>
              <a:t>teewerken</a:t>
            </a:r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7F6C1C-35EE-7144-9B4B-FE23B478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2400"/>
            <a:ext cx="5181600" cy="2747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97196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blokken tekst - Kop 2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E26D91CC-9FE4-0D4F-BCF3-DF8C9F40653A}"/>
              </a:ext>
            </a:extLst>
          </p:cNvPr>
          <p:cNvSpPr/>
          <p:nvPr userDrawn="1"/>
        </p:nvSpPr>
        <p:spPr>
          <a:xfrm>
            <a:off x="0" y="0"/>
            <a:ext cx="12192000" cy="5486400"/>
          </a:xfrm>
          <a:prstGeom prst="rect">
            <a:avLst/>
          </a:prstGeom>
          <a:pattFill prst="pct5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2884B7-9EFE-5543-A00D-57006D00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3E25D-226C-FB40-883C-CA7C18AB06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192400"/>
            <a:ext cx="5181600" cy="274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</a:t>
            </a:r>
            <a:r>
              <a:rPr lang="nl-NL" dirty="0" err="1"/>
              <a:t>teewerken</a:t>
            </a:r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7F6C1C-35EE-7144-9B4B-FE23B478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2400"/>
            <a:ext cx="5181600" cy="2747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98574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el + Bijschrif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8" y="608400"/>
            <a:ext cx="4052358" cy="1955894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08400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99DCF0-FDD6-3141-AB12-19994FE4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668" y="2821282"/>
            <a:ext cx="4052358" cy="19558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19516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el + Bijschrift +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3030" y="608400"/>
            <a:ext cx="4052358" cy="1955894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400" y="608400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99DCF0-FDD6-3141-AB12-19994FE4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03030" y="2821282"/>
            <a:ext cx="4052358" cy="19558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96477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8" y="608400"/>
            <a:ext cx="4052358" cy="209232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08400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055200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3030" y="608400"/>
            <a:ext cx="4052358" cy="209232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5888" y="608400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503700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D847A082-0662-3E45-8AAE-227E80E67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5888" y="608400"/>
            <a:ext cx="5112566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5" name="Tijdelijke aanduiding voor afbeelding 2">
            <a:extLst>
              <a:ext uri="{FF2B5EF4-FFF2-40B4-BE49-F238E27FC236}">
                <a16:creationId xmlns:a16="http://schemas.microsoft.com/office/drawing/2014/main" id="{819FD88C-EF8F-FC43-B77E-C79496E93C3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238800" y="608400"/>
            <a:ext cx="5112566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553560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>
            <a:extLst>
              <a:ext uri="{FF2B5EF4-FFF2-40B4-BE49-F238E27FC236}">
                <a16:creationId xmlns:a16="http://schemas.microsoft.com/office/drawing/2014/main" id="{79C695D7-6DFA-6F4F-89D6-EF609E7641A2}"/>
              </a:ext>
            </a:extLst>
          </p:cNvPr>
          <p:cNvSpPr/>
          <p:nvPr userDrawn="1"/>
        </p:nvSpPr>
        <p:spPr>
          <a:xfrm>
            <a:off x="993338" y="4290902"/>
            <a:ext cx="903776" cy="86901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FFB998C-643D-DC40-B8B3-253F7090870A}"/>
              </a:ext>
            </a:extLst>
          </p:cNvPr>
          <p:cNvSpPr/>
          <p:nvPr userDrawn="1"/>
        </p:nvSpPr>
        <p:spPr>
          <a:xfrm>
            <a:off x="11851288" y="1200302"/>
            <a:ext cx="681423" cy="68142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D6B2CA0-5DBD-9347-A7B5-9C25A7B46555}"/>
              </a:ext>
            </a:extLst>
          </p:cNvPr>
          <p:cNvSpPr/>
          <p:nvPr userDrawn="1"/>
        </p:nvSpPr>
        <p:spPr>
          <a:xfrm>
            <a:off x="9037596" y="983385"/>
            <a:ext cx="489897" cy="4710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0545E90-EAB2-6346-9851-B87273193FAD}"/>
              </a:ext>
            </a:extLst>
          </p:cNvPr>
          <p:cNvSpPr/>
          <p:nvPr userDrawn="1"/>
        </p:nvSpPr>
        <p:spPr>
          <a:xfrm>
            <a:off x="3255818" y="-498764"/>
            <a:ext cx="997527" cy="9975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BFB7978C-9269-0945-A0F9-B817DD24619A}"/>
              </a:ext>
            </a:extLst>
          </p:cNvPr>
          <p:cNvSpPr/>
          <p:nvPr userDrawn="1"/>
        </p:nvSpPr>
        <p:spPr>
          <a:xfrm>
            <a:off x="4707899" y="5071341"/>
            <a:ext cx="593560" cy="5935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A0E1017E-ADC8-B048-9416-1E2AE23F8632}"/>
              </a:ext>
            </a:extLst>
          </p:cNvPr>
          <p:cNvSpPr/>
          <p:nvPr userDrawn="1"/>
        </p:nvSpPr>
        <p:spPr>
          <a:xfrm>
            <a:off x="10886790" y="4313624"/>
            <a:ext cx="428476" cy="4119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F02C10F-0861-8D42-8616-0C82C9020ACD}"/>
              </a:ext>
            </a:extLst>
          </p:cNvPr>
          <p:cNvSpPr/>
          <p:nvPr userDrawn="1"/>
        </p:nvSpPr>
        <p:spPr>
          <a:xfrm>
            <a:off x="5476978" y="6560394"/>
            <a:ext cx="619022" cy="5952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00A65997-A343-9940-B597-5BDC1DA4F130}"/>
              </a:ext>
            </a:extLst>
          </p:cNvPr>
          <p:cNvSpPr/>
          <p:nvPr userDrawn="1"/>
        </p:nvSpPr>
        <p:spPr>
          <a:xfrm>
            <a:off x="8056040" y="4930982"/>
            <a:ext cx="799687" cy="799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2CF028CA-05D7-074F-B1AB-BAFB2CAD11DF}"/>
              </a:ext>
            </a:extLst>
          </p:cNvPr>
          <p:cNvSpPr/>
          <p:nvPr userDrawn="1"/>
        </p:nvSpPr>
        <p:spPr>
          <a:xfrm>
            <a:off x="697159" y="1717676"/>
            <a:ext cx="572038" cy="550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5AF9B197-DB8F-8348-9615-663FA49D819D}"/>
              </a:ext>
            </a:extLst>
          </p:cNvPr>
          <p:cNvSpPr/>
          <p:nvPr userDrawn="1"/>
        </p:nvSpPr>
        <p:spPr>
          <a:xfrm>
            <a:off x="6396808" y="733150"/>
            <a:ext cx="750142" cy="7212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CFD503B9-EB0D-224C-BCC0-F7E8D3FC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42243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08388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heet - Logo wit + info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7258486-2455-5D44-B4F1-4E96C75EB083}"/>
              </a:ext>
            </a:extLst>
          </p:cNvPr>
          <p:cNvSpPr/>
          <p:nvPr userDrawn="1"/>
        </p:nvSpPr>
        <p:spPr>
          <a:xfrm>
            <a:off x="0" y="5878800"/>
            <a:ext cx="12192000" cy="979200"/>
          </a:xfrm>
          <a:prstGeom prst="rect">
            <a:avLst/>
          </a:prstGeom>
          <a:solidFill>
            <a:srgbClr val="05215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DA13E1D-4B96-B44B-AD89-41A3DB43B4C3}"/>
              </a:ext>
            </a:extLst>
          </p:cNvPr>
          <p:cNvSpPr txBox="1"/>
          <p:nvPr userDrawn="1"/>
        </p:nvSpPr>
        <p:spPr>
          <a:xfrm>
            <a:off x="0" y="6181409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500" b="1" i="0" dirty="0">
                <a:solidFill>
                  <a:schemeClr val="tx1"/>
                </a:solidFill>
                <a:latin typeface="Silka Bold" pitchFamily="2" charset="77"/>
              </a:rPr>
              <a:t>Bacheloropleidingen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>
                <a:solidFill>
                  <a:schemeClr val="accent3"/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 err="1">
                <a:solidFill>
                  <a:schemeClr val="tx1"/>
                </a:solidFill>
                <a:latin typeface="Silka Bold" pitchFamily="2" charset="77"/>
              </a:rPr>
              <a:t>Associate</a:t>
            </a:r>
            <a:r>
              <a:rPr lang="nl-NL" sz="1500" b="1" i="0" dirty="0">
                <a:solidFill>
                  <a:schemeClr val="tx1"/>
                </a:solidFill>
                <a:latin typeface="Silka Bold" pitchFamily="2" charset="77"/>
              </a:rPr>
              <a:t> </a:t>
            </a:r>
            <a:r>
              <a:rPr lang="nl-NL" sz="1500" b="1" i="0" dirty="0" err="1">
                <a:solidFill>
                  <a:schemeClr val="tx1"/>
                </a:solidFill>
                <a:latin typeface="Silka Bold" pitchFamily="2" charset="77"/>
              </a:rPr>
              <a:t>degree</a:t>
            </a:r>
            <a:r>
              <a:rPr lang="nl-NL" sz="1500" b="1" i="0" dirty="0">
                <a:solidFill>
                  <a:schemeClr val="tx1"/>
                </a:solidFill>
                <a:latin typeface="Silka Bold" pitchFamily="2" charset="77"/>
              </a:rPr>
              <a:t>-opleiding </a:t>
            </a:r>
            <a:r>
              <a:rPr lang="nl-NL" sz="1500" b="1" i="0" dirty="0">
                <a:solidFill>
                  <a:schemeClr val="accent3"/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>
                <a:solidFill>
                  <a:schemeClr val="tx1"/>
                </a:solidFill>
                <a:latin typeface="Silka Bold" pitchFamily="2" charset="77"/>
              </a:rPr>
              <a:t>Masteropleidingen &amp; post-hbo </a:t>
            </a:r>
            <a:r>
              <a:rPr lang="nl-NL" sz="1500" b="1" i="0" dirty="0">
                <a:solidFill>
                  <a:schemeClr val="accent3"/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>
                <a:solidFill>
                  <a:schemeClr val="tx1"/>
                </a:solidFill>
                <a:latin typeface="Silka Bold" pitchFamily="2" charset="77"/>
              </a:rPr>
              <a:t>Onderzoek &amp; kennisdienstverlening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59054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- Kop 1 R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AF98B12B-7799-DD4C-ADA5-856F851FA888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4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1C0E6B0-2820-9A4D-9BB8-31CC680B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EF5141CB-FFA9-F649-8EC0-198E51746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516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heet - Logo wit +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>
            <a:extLst>
              <a:ext uri="{FF2B5EF4-FFF2-40B4-BE49-F238E27FC236}">
                <a16:creationId xmlns:a16="http://schemas.microsoft.com/office/drawing/2014/main" id="{BF02FA89-E969-8D46-B326-B14BB81ABD76}"/>
              </a:ext>
            </a:extLst>
          </p:cNvPr>
          <p:cNvSpPr/>
          <p:nvPr userDrawn="1"/>
        </p:nvSpPr>
        <p:spPr>
          <a:xfrm>
            <a:off x="1024495" y="5590308"/>
            <a:ext cx="903776" cy="8690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76E5A7D-B3DE-AA4B-A278-CF96BD04DD28}"/>
              </a:ext>
            </a:extLst>
          </p:cNvPr>
          <p:cNvSpPr/>
          <p:nvPr userDrawn="1"/>
        </p:nvSpPr>
        <p:spPr>
          <a:xfrm>
            <a:off x="11851288" y="1200302"/>
            <a:ext cx="681423" cy="6814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01CBF8D-07FA-EA41-99C2-467231D94C85}"/>
              </a:ext>
            </a:extLst>
          </p:cNvPr>
          <p:cNvSpPr/>
          <p:nvPr userDrawn="1"/>
        </p:nvSpPr>
        <p:spPr>
          <a:xfrm>
            <a:off x="9037596" y="983385"/>
            <a:ext cx="489897" cy="4710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21CD9FF-2F48-5641-A818-9B14A42FDF52}"/>
              </a:ext>
            </a:extLst>
          </p:cNvPr>
          <p:cNvSpPr/>
          <p:nvPr userDrawn="1"/>
        </p:nvSpPr>
        <p:spPr>
          <a:xfrm>
            <a:off x="3255818" y="-498764"/>
            <a:ext cx="997527" cy="9975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47F0D2CD-CE52-1440-A176-48DC01664B8B}"/>
              </a:ext>
            </a:extLst>
          </p:cNvPr>
          <p:cNvSpPr/>
          <p:nvPr userDrawn="1"/>
        </p:nvSpPr>
        <p:spPr>
          <a:xfrm>
            <a:off x="4707899" y="5071341"/>
            <a:ext cx="593560" cy="5935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89671FAE-FF98-B440-B1E1-DD9CA47A320C}"/>
              </a:ext>
            </a:extLst>
          </p:cNvPr>
          <p:cNvSpPr/>
          <p:nvPr userDrawn="1"/>
        </p:nvSpPr>
        <p:spPr>
          <a:xfrm>
            <a:off x="10886790" y="4313624"/>
            <a:ext cx="428476" cy="4119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66435D9-1C9C-9844-92DA-7D4CE1D7A153}"/>
              </a:ext>
            </a:extLst>
          </p:cNvPr>
          <p:cNvSpPr/>
          <p:nvPr userDrawn="1"/>
        </p:nvSpPr>
        <p:spPr>
          <a:xfrm>
            <a:off x="5476978" y="6560394"/>
            <a:ext cx="619022" cy="5952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F5EE2B73-5E8C-AA44-A49A-2060C2EFA775}"/>
              </a:ext>
            </a:extLst>
          </p:cNvPr>
          <p:cNvSpPr/>
          <p:nvPr userDrawn="1"/>
        </p:nvSpPr>
        <p:spPr>
          <a:xfrm>
            <a:off x="8056040" y="4930982"/>
            <a:ext cx="799687" cy="799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78091010-052E-EE4F-A361-CFBD43550C40}"/>
              </a:ext>
            </a:extLst>
          </p:cNvPr>
          <p:cNvSpPr/>
          <p:nvPr userDrawn="1"/>
        </p:nvSpPr>
        <p:spPr>
          <a:xfrm>
            <a:off x="697159" y="1717676"/>
            <a:ext cx="572038" cy="550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13495F2E-EC38-9641-B280-4FEB468662D8}"/>
              </a:ext>
            </a:extLst>
          </p:cNvPr>
          <p:cNvSpPr/>
          <p:nvPr userDrawn="1"/>
        </p:nvSpPr>
        <p:spPr>
          <a:xfrm>
            <a:off x="6396808" y="733150"/>
            <a:ext cx="750142" cy="7212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478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heet - Logo zwart + infob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283C2A63-EC33-5A47-9B56-21C1C357E872}"/>
              </a:ext>
            </a:extLst>
          </p:cNvPr>
          <p:cNvSpPr/>
          <p:nvPr userDrawn="1"/>
        </p:nvSpPr>
        <p:spPr>
          <a:xfrm>
            <a:off x="0" y="5878800"/>
            <a:ext cx="12192000" cy="97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DCDE442-7BCF-D54E-842F-419FFFC51075}"/>
              </a:ext>
            </a:extLst>
          </p:cNvPr>
          <p:cNvSpPr txBox="1"/>
          <p:nvPr userDrawn="1"/>
        </p:nvSpPr>
        <p:spPr>
          <a:xfrm>
            <a:off x="0" y="6181409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Bacheloropleidingen </a:t>
            </a:r>
            <a:r>
              <a:rPr lang="nl-NL" sz="1500" b="1" i="0" dirty="0">
                <a:solidFill>
                  <a:schemeClr val="accent5">
                    <a:lumMod val="60000"/>
                    <a:lumOff val="40000"/>
                  </a:schemeClr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 err="1">
                <a:solidFill>
                  <a:schemeClr val="bg1"/>
                </a:solidFill>
                <a:latin typeface="Silka Bold" pitchFamily="2" charset="77"/>
              </a:rPr>
              <a:t>Associate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</a:t>
            </a:r>
            <a:r>
              <a:rPr lang="nl-NL" sz="1500" b="1" i="0" dirty="0" err="1">
                <a:solidFill>
                  <a:schemeClr val="bg1"/>
                </a:solidFill>
                <a:latin typeface="Silka Bold" pitchFamily="2" charset="77"/>
              </a:rPr>
              <a:t>degree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-opleiding </a:t>
            </a:r>
            <a:r>
              <a:rPr lang="nl-NL" sz="1500" b="1" i="0" dirty="0">
                <a:solidFill>
                  <a:schemeClr val="accent5">
                    <a:lumMod val="60000"/>
                    <a:lumOff val="40000"/>
                  </a:schemeClr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Masteropleidingen &amp; post-hbo </a:t>
            </a:r>
            <a:r>
              <a:rPr lang="nl-NL" sz="1500" b="1" i="0" dirty="0">
                <a:solidFill>
                  <a:schemeClr val="accent5">
                    <a:lumMod val="60000"/>
                    <a:lumOff val="40000"/>
                  </a:schemeClr>
                </a:solidFill>
                <a:latin typeface="Silka Bold" pitchFamily="2" charset="77"/>
              </a:rPr>
              <a:t>•</a:t>
            </a:r>
            <a:r>
              <a:rPr lang="nl-NL" sz="1500" b="1" i="0" dirty="0">
                <a:solidFill>
                  <a:schemeClr val="bg1"/>
                </a:solidFill>
                <a:latin typeface="Silka Bold" pitchFamily="2" charset="77"/>
              </a:rPr>
              <a:t> Onderzoek &amp; kennisdienstverlening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4214262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heet - Logo zwart + stippen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>
            <a:extLst>
              <a:ext uri="{FF2B5EF4-FFF2-40B4-BE49-F238E27FC236}">
                <a16:creationId xmlns:a16="http://schemas.microsoft.com/office/drawing/2014/main" id="{47628226-A919-044D-A368-1973839182B2}"/>
              </a:ext>
            </a:extLst>
          </p:cNvPr>
          <p:cNvSpPr/>
          <p:nvPr userDrawn="1"/>
        </p:nvSpPr>
        <p:spPr>
          <a:xfrm>
            <a:off x="1128583" y="5590309"/>
            <a:ext cx="799687" cy="7689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97BDE1E-47AD-954A-BCF0-5C4A8E83E2A1}"/>
              </a:ext>
            </a:extLst>
          </p:cNvPr>
          <p:cNvSpPr/>
          <p:nvPr userDrawn="1"/>
        </p:nvSpPr>
        <p:spPr>
          <a:xfrm>
            <a:off x="11947051" y="1391827"/>
            <a:ext cx="489898" cy="48989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DC76060-EB81-9847-9E54-4601E5B38F01}"/>
              </a:ext>
            </a:extLst>
          </p:cNvPr>
          <p:cNvSpPr/>
          <p:nvPr userDrawn="1"/>
        </p:nvSpPr>
        <p:spPr>
          <a:xfrm>
            <a:off x="9037596" y="983385"/>
            <a:ext cx="489897" cy="47105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7384A79-6B44-7742-A2D1-58DA7A2FD456}"/>
              </a:ext>
            </a:extLst>
          </p:cNvPr>
          <p:cNvSpPr/>
          <p:nvPr userDrawn="1"/>
        </p:nvSpPr>
        <p:spPr>
          <a:xfrm>
            <a:off x="3255818" y="-498764"/>
            <a:ext cx="997527" cy="9975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C74970D0-8058-044D-A40F-9A8495537957}"/>
              </a:ext>
            </a:extLst>
          </p:cNvPr>
          <p:cNvSpPr/>
          <p:nvPr userDrawn="1"/>
        </p:nvSpPr>
        <p:spPr>
          <a:xfrm>
            <a:off x="4253345" y="5071341"/>
            <a:ext cx="401780" cy="4017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F74811A6-6A36-9641-B882-0DA4CA2D1FF1}"/>
              </a:ext>
            </a:extLst>
          </p:cNvPr>
          <p:cNvSpPr/>
          <p:nvPr userDrawn="1"/>
        </p:nvSpPr>
        <p:spPr>
          <a:xfrm>
            <a:off x="10894105" y="3795858"/>
            <a:ext cx="489897" cy="4710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CDFCFE7-E5B5-4A45-A4A1-71D9E341572A}"/>
              </a:ext>
            </a:extLst>
          </p:cNvPr>
          <p:cNvSpPr/>
          <p:nvPr userDrawn="1"/>
        </p:nvSpPr>
        <p:spPr>
          <a:xfrm>
            <a:off x="5476978" y="6560394"/>
            <a:ext cx="619022" cy="5952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1851738B-AB3A-9243-BD25-8D31CC12D4A9}"/>
              </a:ext>
            </a:extLst>
          </p:cNvPr>
          <p:cNvSpPr/>
          <p:nvPr userDrawn="1"/>
        </p:nvSpPr>
        <p:spPr>
          <a:xfrm>
            <a:off x="7951951" y="4930982"/>
            <a:ext cx="799687" cy="799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2C80EF27-1594-7E4C-89E6-CB2812E09CD2}"/>
              </a:ext>
            </a:extLst>
          </p:cNvPr>
          <p:cNvSpPr/>
          <p:nvPr userDrawn="1"/>
        </p:nvSpPr>
        <p:spPr>
          <a:xfrm>
            <a:off x="697159" y="1717676"/>
            <a:ext cx="489897" cy="4710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AF839E3E-AF9F-744D-8A9D-4645959CE379}"/>
              </a:ext>
            </a:extLst>
          </p:cNvPr>
          <p:cNvSpPr/>
          <p:nvPr userDrawn="1"/>
        </p:nvSpPr>
        <p:spPr>
          <a:xfrm>
            <a:off x="6207111" y="572458"/>
            <a:ext cx="410927" cy="41092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282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heet -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7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- Kop 2 R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AF98B12B-7799-DD4C-ADA5-856F851FA888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4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1C0E6B0-2820-9A4D-9BB8-31CC680B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EF5141CB-FFA9-F649-8EC0-198E51746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675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- Kop 1 Geel"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2F1E05D-DAF4-3541-8D53-B11BA677FD1F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C6C83A-5AB2-1B41-9BC3-B123BCA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715E8-B480-5E41-AECC-C31C1C19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852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- Kop 2 Geel"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2F1E05D-DAF4-3541-8D53-B11BA677FD1F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C6C83A-5AB2-1B41-9BC3-B123BCA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715E8-B480-5E41-AECC-C31C1C19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15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blokken tekst - Kop 1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E26D91CC-9FE4-0D4F-BCF3-DF8C9F40653A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pattFill prst="pct5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2884B7-9EFE-5543-A00D-57006D00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3E25D-226C-FB40-883C-CA7C18AB06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3428999"/>
            <a:ext cx="5181600" cy="274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</a:t>
            </a:r>
            <a:r>
              <a:rPr lang="nl-NL" dirty="0" err="1"/>
              <a:t>teewerken</a:t>
            </a:r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7F6C1C-35EE-7144-9B4B-FE23B478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28999"/>
            <a:ext cx="5181600" cy="2747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0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blokken tekst - Kop 2 Sti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E26D91CC-9FE4-0D4F-BCF3-DF8C9F40653A}"/>
              </a:ext>
            </a:extLst>
          </p:cNvPr>
          <p:cNvSpPr/>
          <p:nvPr userDrawn="1"/>
        </p:nvSpPr>
        <p:spPr>
          <a:xfrm>
            <a:off x="0" y="1371600"/>
            <a:ext cx="12192000" cy="5486400"/>
          </a:xfrm>
          <a:prstGeom prst="rect">
            <a:avLst/>
          </a:prstGeom>
          <a:pattFill prst="pct5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2884B7-9EFE-5543-A00D-57006D00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3E25D-226C-FB40-883C-CA7C18AB06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3428999"/>
            <a:ext cx="5181600" cy="274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Klikken om de tekststijl van het model </a:t>
            </a:r>
            <a:r>
              <a:rPr lang="nl-NL" dirty="0" err="1"/>
              <a:t>teewerken</a:t>
            </a:r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7F6C1C-35EE-7144-9B4B-FE23B478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28999"/>
            <a:ext cx="5181600" cy="2747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73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el + Bijschrif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F053F-7A49-2A41-B260-BF7F5195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8" y="1692274"/>
            <a:ext cx="4052358" cy="1955894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1D56FA-3BB6-D643-9DE6-6D225118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92274"/>
            <a:ext cx="6172200" cy="4168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99DCF0-FDD6-3141-AB12-19994FE4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667" y="3913094"/>
            <a:ext cx="4052358" cy="19558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5498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86A4F1-A4C0-CA44-B488-57CF6DA5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266"/>
            <a:ext cx="10515600" cy="1481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74F9F4-539F-7240-A6A0-0E384CA9A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61532"/>
            <a:ext cx="10515600" cy="2519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7AD9811-B53D-204D-9A4B-0C3A18BB142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3811"/>
            <a:ext cx="1875183" cy="70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1" r:id="rId3"/>
    <p:sldLayoutId id="2147483691" r:id="rId4"/>
    <p:sldLayoutId id="2147483650" r:id="rId5"/>
    <p:sldLayoutId id="2147483692" r:id="rId6"/>
    <p:sldLayoutId id="2147483652" r:id="rId7"/>
    <p:sldLayoutId id="2147483693" r:id="rId8"/>
    <p:sldLayoutId id="2147483657" r:id="rId9"/>
    <p:sldLayoutId id="2147483694" r:id="rId10"/>
    <p:sldLayoutId id="2147483670" r:id="rId11"/>
    <p:sldLayoutId id="2147483695" r:id="rId12"/>
    <p:sldLayoutId id="2147483696" r:id="rId13"/>
    <p:sldLayoutId id="2147483671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Silka Bold" pitchFamily="2" charset="77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ilka Bold" pitchFamily="2" charset="77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Silka Bold" pitchFamily="2" charset="77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86A4F1-A4C0-CA44-B488-57CF6DA5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00"/>
            <a:ext cx="10515600" cy="1481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74F9F4-539F-7240-A6A0-0E384CA9A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1643"/>
            <a:ext cx="10515600" cy="295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7AD9811-B53D-204D-9A4B-0C3A18BB142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19536"/>
            <a:ext cx="1875183" cy="70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9" r:id="rId10"/>
    <p:sldLayoutId id="2147483716" r:id="rId11"/>
    <p:sldLayoutId id="2147483720" r:id="rId12"/>
    <p:sldLayoutId id="2147483721" r:id="rId13"/>
    <p:sldLayoutId id="2147483717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Silka Bold" pitchFamily="2" charset="77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ilka Bold" pitchFamily="2" charset="77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Silka Bold" pitchFamily="2" charset="77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Silk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4DC120BC-C7FE-7F48-A9EC-D89B829ED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2138" y="1786659"/>
            <a:ext cx="8647724" cy="328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91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EEB74E13-A38F-DE48-A947-D130D5DE6D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1A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C38338A-0E16-A542-9053-03EC6A4F60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2777" y="1790700"/>
            <a:ext cx="8626446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338B799C-E6D6-B84F-8D6F-AD44E35B1C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4975" y="1813322"/>
            <a:ext cx="8622051" cy="323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F85139D0-2F63-0F47-BD74-0CC2280D15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796" y="626796"/>
            <a:ext cx="5604408" cy="560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8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FF551-D8CC-818C-CEF7-89DB0F75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Primoraat</a:t>
            </a:r>
            <a:r>
              <a:rPr lang="nl-NL" dirty="0"/>
              <a:t>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C1B793-0F41-3AAB-7CF6-62C750268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4944"/>
            <a:ext cx="10515600" cy="29559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i="1" dirty="0"/>
              <a:t>Naar een onderzoekende houding van leerkrachten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>
                <a:latin typeface="Silka"/>
              </a:rPr>
              <a:t>Michiel Veldhuis, Elio Salsano, Sonja Vermeulen &amp; Marieke Salsano-Jonker</a:t>
            </a:r>
          </a:p>
          <a:p>
            <a:pPr marL="0" indent="0">
              <a:buNone/>
            </a:pPr>
            <a:r>
              <a:rPr lang="nl-NL" sz="2400" i="1" dirty="0"/>
              <a:t>Hogeschool IPABO; Zaan Primair</a:t>
            </a:r>
          </a:p>
        </p:txBody>
      </p:sp>
      <p:pic>
        <p:nvPicPr>
          <p:cNvPr id="1026" name="Picture 2" descr="Home - Zaan Primair">
            <a:extLst>
              <a:ext uri="{FF2B5EF4-FFF2-40B4-BE49-F238E27FC236}">
                <a16:creationId xmlns:a16="http://schemas.microsoft.com/office/drawing/2014/main" id="{51600591-CB03-7396-3843-DAC34E1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992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D8F52-532F-C114-093D-B522150A3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 in 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308ABE-FBFE-1417-633E-455BA3630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8960"/>
            <a:ext cx="10515600" cy="2519363"/>
          </a:xfrm>
        </p:spPr>
        <p:txBody>
          <a:bodyPr/>
          <a:lstStyle/>
          <a:p>
            <a:pPr algn="l"/>
            <a:r>
              <a:rPr lang="nl-NL" dirty="0"/>
              <a:t>Praktijkprobleem in klas/school</a:t>
            </a:r>
          </a:p>
          <a:p>
            <a:pPr lvl="1" algn="l"/>
            <a:r>
              <a:rPr lang="nl-NL" dirty="0"/>
              <a:t>Kleiner maken tot de kern van het probleem..</a:t>
            </a:r>
          </a:p>
          <a:p>
            <a:pPr algn="l"/>
            <a:r>
              <a:rPr lang="nl-NL" dirty="0"/>
              <a:t>Verklaringen voor ontstaan zoeken</a:t>
            </a:r>
          </a:p>
          <a:p>
            <a:pPr lvl="1" algn="l"/>
            <a:r>
              <a:rPr lang="nl-NL" dirty="0"/>
              <a:t>Theorie, vooronderzoek collega’s, leerlingen, methode..</a:t>
            </a:r>
          </a:p>
          <a:p>
            <a:pPr algn="l"/>
            <a:r>
              <a:rPr lang="nl-NL" dirty="0"/>
              <a:t>Kansrijke verklaring(en) selecteren om te onderzoeken</a:t>
            </a:r>
          </a:p>
          <a:p>
            <a:pPr lvl="1" algn="l"/>
            <a:r>
              <a:rPr lang="nl-NL" dirty="0"/>
              <a:t>Op basis van theorie en vooronderzoek</a:t>
            </a:r>
          </a:p>
          <a:p>
            <a:pPr algn="l"/>
            <a:r>
              <a:rPr lang="nl-NL" dirty="0"/>
              <a:t>Onderwijs/interventie ontwerpen en in kaart brengen</a:t>
            </a:r>
          </a:p>
          <a:p>
            <a:pPr lvl="1" algn="l"/>
            <a:r>
              <a:rPr lang="nl-NL" dirty="0"/>
              <a:t>Verslag leggen en bevindingen delen</a:t>
            </a:r>
          </a:p>
          <a:p>
            <a:pPr lvl="1" algn="l"/>
            <a:endParaRPr lang="nl-NL" dirty="0"/>
          </a:p>
          <a:p>
            <a:pPr lvl="1"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57E22C87-02D8-E71D-1041-ECAAEACCBB14}"/>
              </a:ext>
            </a:extLst>
          </p:cNvPr>
          <p:cNvSpPr/>
          <p:nvPr/>
        </p:nvSpPr>
        <p:spPr>
          <a:xfrm>
            <a:off x="767408" y="3933056"/>
            <a:ext cx="10009112" cy="1800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Home - Zaan Primair">
            <a:extLst>
              <a:ext uri="{FF2B5EF4-FFF2-40B4-BE49-F238E27FC236}">
                <a16:creationId xmlns:a16="http://schemas.microsoft.com/office/drawing/2014/main" id="{5E4CD983-333A-BF6D-DE58-58EEEA777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A4A69-4E3C-7A96-7898-D8742F13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529"/>
            <a:ext cx="10515600" cy="1481667"/>
          </a:xfrm>
        </p:spPr>
        <p:txBody>
          <a:bodyPr/>
          <a:lstStyle/>
          <a:p>
            <a:r>
              <a:rPr lang="nl-NL" dirty="0"/>
              <a:t>Afzonderlijke onderzoeken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3BAB19-075E-7CE4-C34F-7EBD4510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nl-NL" dirty="0"/>
              <a:t>Begeleiding bij implementatie Met Sprongen Vooruit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/>
              <a:t>Automatiseren t/m 100 plus en min in de bovenbouw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/>
              <a:t>Lesvoorbereiding rekenen-wiskunde – differentiatie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/>
              <a:t>Leerlijn klokkijken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dirty="0"/>
              <a:t>Externe factoren die meespelen bij rekentoetsen</a:t>
            </a:r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63049184-2AE3-1A7E-0BC9-8F2B88586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4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626"/>
            <a:ext cx="10515600" cy="1481667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2. Automatiseren tot 100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7012"/>
            <a:ext cx="10515600" cy="25193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/>
              <a:t>Achtergrond/aanleiding/probleemverkenning</a:t>
            </a:r>
          </a:p>
          <a:p>
            <a:pPr lvl="1" algn="l"/>
            <a:r>
              <a:rPr lang="nl-NL" sz="2000" dirty="0"/>
              <a:t>Leerlingen groep 6 vallen uit op </a:t>
            </a:r>
            <a:r>
              <a:rPr lang="nl-NL" sz="2000" dirty="0" err="1"/>
              <a:t>Barekatoets</a:t>
            </a:r>
            <a:endParaRPr lang="nl-NL" sz="2000" dirty="0"/>
          </a:p>
          <a:p>
            <a:pPr algn="l"/>
            <a:r>
              <a:rPr lang="nl-NL" sz="2400" dirty="0"/>
              <a:t>Verklaringen</a:t>
            </a:r>
          </a:p>
          <a:p>
            <a:pPr lvl="1" algn="l"/>
            <a:r>
              <a:rPr lang="nl-NL" sz="2000" dirty="0"/>
              <a:t>Aandacht voor automatiseren? Rekenproblemen?</a:t>
            </a:r>
          </a:p>
          <a:p>
            <a:pPr algn="l"/>
            <a:r>
              <a:rPr lang="nl-NL" sz="2400" dirty="0"/>
              <a:t>Vooronderzoek</a:t>
            </a:r>
          </a:p>
          <a:p>
            <a:pPr lvl="1" algn="l"/>
            <a:r>
              <a:rPr lang="nl-NL" sz="2000" dirty="0"/>
              <a:t>Rekengesprekken met 10 leerlingen over automatiseren</a:t>
            </a:r>
          </a:p>
          <a:p>
            <a:pPr algn="l"/>
            <a:endParaRPr lang="nl-NL" sz="2400" dirty="0">
              <a:latin typeface="Silka"/>
            </a:endParaRPr>
          </a:p>
          <a:p>
            <a:pPr marL="0" indent="0" algn="l">
              <a:buNone/>
            </a:pPr>
            <a:r>
              <a:rPr lang="nl-NL" sz="2400" dirty="0">
                <a:latin typeface="Silka"/>
              </a:rPr>
              <a:t>Bevindingen</a:t>
            </a:r>
            <a:endParaRPr lang="nl-NL" dirty="0">
              <a:latin typeface="Silka"/>
            </a:endParaRPr>
          </a:p>
          <a:p>
            <a:pPr lvl="1" algn="l"/>
            <a:r>
              <a:rPr lang="nl-NL" sz="2000" dirty="0">
                <a:latin typeface="Silka Bold"/>
              </a:rPr>
              <a:t>Tellend rekenen.</a:t>
            </a:r>
            <a:endParaRPr lang="nl-NL" sz="2000" dirty="0"/>
          </a:p>
          <a:p>
            <a:pPr lvl="1" algn="l"/>
            <a:r>
              <a:rPr lang="nl-NL" sz="2000" dirty="0">
                <a:latin typeface="Silka Bold"/>
              </a:rPr>
              <a:t>Toepassing strategieën blijkt wisselend</a:t>
            </a:r>
          </a:p>
          <a:p>
            <a:pPr lvl="1" algn="l"/>
            <a:r>
              <a:rPr lang="nl-NL" sz="2000" dirty="0">
                <a:latin typeface="Silka Bold"/>
              </a:rPr>
              <a:t>Beter in gesprek dan op de toets (bewustwording?)</a:t>
            </a:r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6F182089-289D-0A0C-245A-BE0A10B3B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6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6792"/>
            <a:ext cx="10515600" cy="1481667"/>
          </a:xfrm>
        </p:spPr>
        <p:txBody>
          <a:bodyPr/>
          <a:lstStyle/>
          <a:p>
            <a:r>
              <a:rPr lang="nl-NL" dirty="0"/>
              <a:t>3. </a:t>
            </a:r>
            <a:r>
              <a:rPr lang="nl-NL" dirty="0" err="1"/>
              <a:t>Rekentoetsbeleving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297"/>
            <a:ext cx="10515600" cy="29559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1800" dirty="0"/>
              <a:t>Achtergrond/aanleiding/probleemverkenning</a:t>
            </a:r>
          </a:p>
          <a:p>
            <a:pPr lvl="1" algn="l"/>
            <a:r>
              <a:rPr lang="nl-NL" sz="1800" dirty="0"/>
              <a:t>Lage rekenresultaten cito, klopt dit met wat we zien in de klas?</a:t>
            </a:r>
          </a:p>
          <a:p>
            <a:pPr lvl="1" algn="l"/>
            <a:r>
              <a:rPr lang="nl-NL" sz="1800" dirty="0"/>
              <a:t>Welke invloed hebben externe factoren?</a:t>
            </a:r>
          </a:p>
          <a:p>
            <a:pPr algn="l"/>
            <a:r>
              <a:rPr lang="nl-NL" sz="1800" dirty="0"/>
              <a:t>Verklaringen</a:t>
            </a:r>
          </a:p>
          <a:p>
            <a:pPr lvl="1" algn="l"/>
            <a:r>
              <a:rPr lang="nl-NL" sz="1800" dirty="0"/>
              <a:t>Trauma, spanning vanuit ouders/leerkrachten/media, taal, verbanden, spanningsboog</a:t>
            </a:r>
          </a:p>
          <a:p>
            <a:pPr algn="l"/>
            <a:r>
              <a:rPr lang="nl-NL" sz="1800" dirty="0"/>
              <a:t>Vooronderzoek</a:t>
            </a:r>
          </a:p>
          <a:p>
            <a:pPr lvl="1" algn="l"/>
            <a:r>
              <a:rPr lang="nl-NL" sz="1800" dirty="0">
                <a:latin typeface="Silka Bold"/>
              </a:rPr>
              <a:t>10 gesprekken met leerlingen groep 6 en 7, waarvan observaties en methodetoetsen veel afwijken van cito</a:t>
            </a:r>
            <a:endParaRPr lang="nl-NL" sz="1800" dirty="0"/>
          </a:p>
          <a:p>
            <a:pPr algn="l"/>
            <a:r>
              <a:rPr lang="nl-NL" sz="1800" dirty="0"/>
              <a:t>Bevindingen</a:t>
            </a:r>
          </a:p>
          <a:p>
            <a:pPr lvl="1" algn="l"/>
            <a:r>
              <a:rPr lang="nl-NL" sz="1800" dirty="0">
                <a:latin typeface="Silka Bold"/>
              </a:rPr>
              <a:t>Zorgvuldigheid, spanningsboog laatste 10 sommen, begrip taal, verbanden tussen taal, vraag, plaatje, legenda, spanning niet goed te definiëren, rekenvaardigheden lijken niet de beslissende factor voor succes</a:t>
            </a:r>
            <a:endParaRPr lang="nl-NL" sz="1800" dirty="0"/>
          </a:p>
          <a:p>
            <a:pPr lvl="1" algn="l"/>
            <a:endParaRPr lang="nl-NL" sz="2000" dirty="0"/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8B1E54CD-5AD6-CEC7-A587-AF83377DA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9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4784"/>
            <a:ext cx="10515600" cy="1481667"/>
          </a:xfrm>
        </p:spPr>
        <p:txBody>
          <a:bodyPr/>
          <a:lstStyle/>
          <a:p>
            <a:r>
              <a:rPr lang="nl-NL" dirty="0"/>
              <a:t>4. Lesvoorbereiding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6952"/>
            <a:ext cx="10515600" cy="25193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/>
              <a:t>Achtergrond/aanleiding/probleemverkenning</a:t>
            </a:r>
          </a:p>
          <a:p>
            <a:pPr lvl="1" algn="l"/>
            <a:r>
              <a:rPr lang="nl-NL" sz="2000" dirty="0"/>
              <a:t>Kwaliteit rekeninstructies is een vraagteken</a:t>
            </a:r>
          </a:p>
          <a:p>
            <a:pPr algn="l"/>
            <a:r>
              <a:rPr lang="nl-NL" sz="2400" dirty="0"/>
              <a:t>Verklaringen</a:t>
            </a:r>
          </a:p>
          <a:p>
            <a:pPr lvl="1" algn="l"/>
            <a:r>
              <a:rPr lang="nl-NL" sz="2000" dirty="0">
                <a:latin typeface="Silka Bold"/>
              </a:rPr>
              <a:t>Lesvoorbereiding is bepalend voor kwaliteit lessen/instructies</a:t>
            </a:r>
          </a:p>
          <a:p>
            <a:pPr lvl="1" algn="l"/>
            <a:endParaRPr lang="nl-NL" sz="2000" dirty="0"/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C0363465-9408-A157-A824-2E81C8777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5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4784"/>
            <a:ext cx="10515600" cy="1481667"/>
          </a:xfrm>
        </p:spPr>
        <p:txBody>
          <a:bodyPr/>
          <a:lstStyle/>
          <a:p>
            <a:r>
              <a:rPr lang="nl-NL" dirty="0"/>
              <a:t>4. Lesvoorbereiding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6952"/>
            <a:ext cx="10515600" cy="25193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>
                <a:latin typeface="Silka"/>
              </a:rPr>
              <a:t>Vooronderzoek</a:t>
            </a:r>
            <a:endParaRPr lang="nl-NL" dirty="0">
              <a:latin typeface="Silka"/>
            </a:endParaRPr>
          </a:p>
          <a:p>
            <a:pPr lvl="1" algn="l"/>
            <a:r>
              <a:rPr lang="nl-NL" sz="2000" dirty="0">
                <a:latin typeface="Silka Bold"/>
              </a:rPr>
              <a:t>Vragenlijst over lesvoorbereiding bij collega’s</a:t>
            </a:r>
          </a:p>
          <a:p>
            <a:pPr marL="457200" lvl="1" indent="0" algn="l">
              <a:buNone/>
            </a:pPr>
            <a:endParaRPr lang="nl-NL" sz="2000" dirty="0">
              <a:latin typeface="Silka Bold"/>
            </a:endParaRPr>
          </a:p>
          <a:p>
            <a:pPr algn="l"/>
            <a:r>
              <a:rPr lang="nl-NL" sz="2400" dirty="0">
                <a:latin typeface="Silka"/>
              </a:rPr>
              <a:t>Tussentijdse bevindingen</a:t>
            </a:r>
          </a:p>
          <a:p>
            <a:pPr lvl="1" algn="l"/>
            <a:r>
              <a:rPr lang="nl-NL" sz="2000" dirty="0"/>
              <a:t>Weinig voorbereidingstijd (0 a 5 minuten)</a:t>
            </a:r>
          </a:p>
          <a:p>
            <a:pPr lvl="1" algn="l"/>
            <a:r>
              <a:rPr lang="nl-NL" sz="2000" dirty="0">
                <a:latin typeface="Silka Bold"/>
              </a:rPr>
              <a:t>Rekenlessen worden gemiddeld genomen als ruim voldoende beoordeeld</a:t>
            </a:r>
          </a:p>
          <a:p>
            <a:pPr lvl="1" algn="l"/>
            <a:r>
              <a:rPr lang="nl-NL" sz="2000" dirty="0">
                <a:latin typeface="Silka Bold"/>
              </a:rPr>
              <a:t>Team wil graag beter worden in differentiatie</a:t>
            </a:r>
          </a:p>
          <a:p>
            <a:pPr lvl="1" algn="l"/>
            <a:endParaRPr lang="nl-NL" sz="2000" dirty="0"/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C0363465-9408-A157-A824-2E81C8777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19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4784"/>
            <a:ext cx="10515600" cy="1481667"/>
          </a:xfrm>
        </p:spPr>
        <p:txBody>
          <a:bodyPr/>
          <a:lstStyle/>
          <a:p>
            <a:r>
              <a:rPr lang="nl-NL" dirty="0"/>
              <a:t>4. Lesvoorbereiding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6952"/>
            <a:ext cx="10515600" cy="25193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>
                <a:latin typeface="Silka"/>
              </a:rPr>
              <a:t>Testcase</a:t>
            </a:r>
          </a:p>
          <a:p>
            <a:pPr lvl="1" algn="l"/>
            <a:r>
              <a:rPr lang="nl-NL" sz="2000" dirty="0"/>
              <a:t>Met een collega samen voorbereiden, observeren en nabespreken</a:t>
            </a:r>
          </a:p>
          <a:p>
            <a:pPr marL="457200" lvl="1" indent="0" algn="l">
              <a:buNone/>
            </a:pPr>
            <a:endParaRPr lang="nl-NL" sz="2000" dirty="0">
              <a:latin typeface="Silka Bold"/>
            </a:endParaRPr>
          </a:p>
          <a:p>
            <a:pPr algn="l"/>
            <a:r>
              <a:rPr lang="nl-NL" sz="2400" dirty="0"/>
              <a:t>Bevindingen</a:t>
            </a:r>
          </a:p>
          <a:p>
            <a:pPr lvl="1" algn="l"/>
            <a:r>
              <a:rPr lang="nl-NL" sz="2000" dirty="0">
                <a:latin typeface="Silka Bold"/>
              </a:rPr>
              <a:t>Verbeterde leskwaliteit van deze collega</a:t>
            </a:r>
            <a:endParaRPr lang="nl-NL" sz="2000" dirty="0"/>
          </a:p>
          <a:p>
            <a:pPr lvl="1" algn="l"/>
            <a:r>
              <a:rPr lang="nl-NL" sz="2000" dirty="0">
                <a:latin typeface="Silka Bold"/>
              </a:rPr>
              <a:t>Kan ook kwaliteit bij andere collega's verbeteren</a:t>
            </a:r>
            <a:endParaRPr lang="nl-NL" sz="2000" dirty="0"/>
          </a:p>
          <a:p>
            <a:pPr lvl="1" algn="l"/>
            <a:r>
              <a:rPr lang="nl-NL" sz="2000" dirty="0">
                <a:latin typeface="Silka Bold"/>
              </a:rPr>
              <a:t>Kansen en bedreigingen</a:t>
            </a:r>
            <a:endParaRPr lang="nl-NL" sz="2000" dirty="0"/>
          </a:p>
          <a:p>
            <a:pPr lvl="1" algn="l"/>
            <a:endParaRPr lang="nl-NL" sz="2000" dirty="0"/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C0363465-9408-A157-A824-2E81C8777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12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2AB5A-2807-3DCD-F407-C2AD55E03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776"/>
            <a:ext cx="10515600" cy="1481667"/>
          </a:xfrm>
        </p:spPr>
        <p:txBody>
          <a:bodyPr/>
          <a:lstStyle/>
          <a:p>
            <a:r>
              <a:rPr lang="nl-NL" dirty="0"/>
              <a:t>5. Leerlijn klokkijken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F0E02F-CECC-31C2-3B7D-80EA18B0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4944"/>
            <a:ext cx="10515600" cy="25193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/>
              <a:t>Achtergrond/aanleiding/probleemverkenning</a:t>
            </a:r>
          </a:p>
          <a:p>
            <a:pPr lvl="1" algn="l"/>
            <a:r>
              <a:rPr lang="nl-NL" sz="2000" dirty="0"/>
              <a:t>Klokkijken problematisch</a:t>
            </a:r>
          </a:p>
          <a:p>
            <a:pPr algn="l"/>
            <a:r>
              <a:rPr lang="nl-NL" sz="2400" dirty="0"/>
              <a:t>Verklaringen</a:t>
            </a:r>
          </a:p>
          <a:p>
            <a:pPr lvl="1" algn="l"/>
            <a:r>
              <a:rPr lang="nl-NL" sz="2000" dirty="0">
                <a:latin typeface="Silka Bold"/>
              </a:rPr>
              <a:t>Aanbod in methode &amp; praktijk</a:t>
            </a:r>
            <a:endParaRPr lang="nl-NL" sz="2000" dirty="0"/>
          </a:p>
          <a:p>
            <a:pPr algn="l"/>
            <a:r>
              <a:rPr lang="nl-NL" sz="2400" dirty="0"/>
              <a:t>Vooronderzoek</a:t>
            </a:r>
          </a:p>
          <a:p>
            <a:pPr lvl="1" algn="l"/>
            <a:r>
              <a:rPr lang="nl-NL" sz="2000" dirty="0"/>
              <a:t>Methode-, leerlijn-, curriculumanalyse</a:t>
            </a:r>
            <a:endParaRPr lang="nl-NL" sz="2000" dirty="0">
              <a:latin typeface="Silka Bold"/>
            </a:endParaRPr>
          </a:p>
          <a:p>
            <a:pPr lvl="1" algn="l"/>
            <a:r>
              <a:rPr lang="nl-NL" sz="2000" dirty="0">
                <a:latin typeface="Silka Bold"/>
              </a:rPr>
              <a:t>Vergelijken methode- en leerlingvolgsysteemtoetsen</a:t>
            </a:r>
            <a:endParaRPr lang="nl-NL" dirty="0">
              <a:latin typeface="Silka Bold"/>
            </a:endParaRPr>
          </a:p>
          <a:p>
            <a:pPr lvl="1" algn="l"/>
            <a:r>
              <a:rPr lang="nl-NL" sz="2000" dirty="0"/>
              <a:t>Rekengesprekken</a:t>
            </a:r>
          </a:p>
          <a:p>
            <a:pPr lvl="1" algn="l"/>
            <a:r>
              <a:rPr lang="nl-NL" sz="2000" dirty="0">
                <a:latin typeface="Silka Bold"/>
              </a:rPr>
              <a:t>Gesprekken met collega's</a:t>
            </a:r>
          </a:p>
          <a:p>
            <a:pPr marL="457200" lvl="1" indent="0" algn="l">
              <a:buNone/>
            </a:pPr>
            <a:endParaRPr lang="nl-NL" sz="2000" dirty="0">
              <a:latin typeface="Silka Bold"/>
            </a:endParaRPr>
          </a:p>
          <a:p>
            <a:pPr lvl="1" algn="l"/>
            <a:endParaRPr lang="nl-NL" sz="2000" dirty="0"/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73484693-8679-6A48-F0A2-AFD9F4335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C32E5-C634-4659-D7C4-3692EF39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Silka Bold"/>
              </a:rPr>
              <a:t>5. Leerlijn klokkijken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9B1C96-1375-AE23-77F1-0CC4F7F23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nl-NL" sz="2400" dirty="0">
                <a:latin typeface="Silka"/>
              </a:rPr>
              <a:t>Bevinding</a:t>
            </a:r>
            <a:r>
              <a:rPr lang="nl-NL" dirty="0">
                <a:latin typeface="Silka"/>
              </a:rPr>
              <a:t>en</a:t>
            </a:r>
            <a:endParaRPr lang="nl-NL" dirty="0"/>
          </a:p>
          <a:p>
            <a:pPr lvl="1" algn="l"/>
            <a:r>
              <a:rPr lang="nl-NL" sz="2000" dirty="0">
                <a:latin typeface="Silka Bold" panose="00000800000000000000" pitchFamily="50" charset="0"/>
              </a:rPr>
              <a:t>Methodetoetsen laten apart patroon zien (groep 3 en 4)</a:t>
            </a:r>
          </a:p>
          <a:p>
            <a:pPr lvl="1" algn="l"/>
            <a:r>
              <a:rPr lang="nl-NL" sz="2000" dirty="0">
                <a:latin typeface="Silka Bold" panose="00000800000000000000" pitchFamily="50" charset="0"/>
              </a:rPr>
              <a:t>Leren klokkijken is complex, vraagt veel begrip en oefening</a:t>
            </a:r>
          </a:p>
          <a:p>
            <a:pPr lvl="1" algn="l"/>
            <a:r>
              <a:rPr lang="nl-NL" sz="2000" dirty="0">
                <a:latin typeface="Silka Bold" panose="00000800000000000000" pitchFamily="50" charset="0"/>
              </a:rPr>
              <a:t>Zeer weinig aanbod m.b.t. tijdsbesef en klokkijken in groep 1 / 2</a:t>
            </a:r>
          </a:p>
          <a:p>
            <a:pPr lvl="1" algn="l"/>
            <a:r>
              <a:rPr lang="nl-NL" sz="2000" dirty="0">
                <a:latin typeface="Silka Bold" panose="00000800000000000000" pitchFamily="50" charset="0"/>
              </a:rPr>
              <a:t>Groot verschil in aanbod vanuit huis</a:t>
            </a:r>
          </a:p>
          <a:p>
            <a:pPr lvl="1" algn="l"/>
            <a:r>
              <a:rPr lang="nl-NL" sz="2000" dirty="0">
                <a:latin typeface="Silka Bold" panose="00000800000000000000" pitchFamily="50" charset="0"/>
              </a:rPr>
              <a:t>Geen doorgaande lijn van 1 / 2 naar 3            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42244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rgbClr val="FF0000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C5BF08EF-E34A-2033-7739-28A6CA827A5B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A71AF6AD-AF4F-0F9C-F766-55527C7AAE5C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2BB7137-A566-7F0C-36B2-086983D053EA}"/>
              </a:ext>
            </a:extLst>
          </p:cNvPr>
          <p:cNvSpPr txBox="1"/>
          <p:nvPr/>
        </p:nvSpPr>
        <p:spPr>
          <a:xfrm>
            <a:off x="6249056" y="3995974"/>
            <a:ext cx="57516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Opbrengsten tot nog toe</a:t>
            </a:r>
          </a:p>
          <a:p>
            <a:pPr marL="285750" indent="-285750">
              <a:buFontTx/>
              <a:buChar char="-"/>
            </a:pPr>
            <a:r>
              <a:rPr lang="nl-NL" dirty="0"/>
              <a:t>Onderzoekende houding deelnemende leerkrachten</a:t>
            </a:r>
          </a:p>
          <a:p>
            <a:pPr marL="285750" indent="-285750">
              <a:buFontTx/>
              <a:buChar char="-"/>
            </a:pPr>
            <a:r>
              <a:rPr lang="nl-NL" dirty="0"/>
              <a:t>Onderzoekende houding in schoolteams</a:t>
            </a:r>
          </a:p>
          <a:p>
            <a:pPr marL="285750" indent="-285750">
              <a:buFontTx/>
              <a:buChar char="-"/>
            </a:pPr>
            <a:r>
              <a:rPr lang="nl-NL" dirty="0"/>
              <a:t>Onderzochte verklaringen voor bevonden observaties rekenen-wiskunde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64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BBEE5-BDD1-FDCB-3E9A-22902B1D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269"/>
            <a:ext cx="10515600" cy="1481667"/>
          </a:xfrm>
        </p:spPr>
        <p:txBody>
          <a:bodyPr/>
          <a:lstStyle/>
          <a:p>
            <a:r>
              <a:rPr lang="nl-NL" dirty="0" err="1"/>
              <a:t>Primoraat</a:t>
            </a:r>
            <a:r>
              <a:rPr lang="nl-NL" dirty="0"/>
              <a:t>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4EBFBA-26EC-50BB-C1AF-0F95ADC6F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4944"/>
            <a:ext cx="10515600" cy="2519363"/>
          </a:xfrm>
        </p:spPr>
        <p:txBody>
          <a:bodyPr/>
          <a:lstStyle/>
          <a:p>
            <a:pPr algn="l"/>
            <a:r>
              <a:rPr lang="nl-NL" dirty="0"/>
              <a:t>Onderzoek-praktijk-partnerschap rondom rekenen-wiskunde</a:t>
            </a:r>
          </a:p>
          <a:p>
            <a:pPr algn="l"/>
            <a:r>
              <a:rPr lang="nl-NL" dirty="0"/>
              <a:t>Tweeledig doel</a:t>
            </a:r>
          </a:p>
          <a:p>
            <a:pPr lvl="1" algn="l"/>
            <a:r>
              <a:rPr lang="nl-NL" dirty="0"/>
              <a:t>Ontwikkeling leraar-onderzoekers en schoolteams</a:t>
            </a:r>
          </a:p>
          <a:p>
            <a:pPr lvl="2" algn="l"/>
            <a:r>
              <a:rPr lang="nl-NL" dirty="0"/>
              <a:t>Onderzoekende houding</a:t>
            </a:r>
          </a:p>
          <a:p>
            <a:pPr lvl="2" algn="l"/>
            <a:r>
              <a:rPr lang="nl-NL" dirty="0"/>
              <a:t>Aandacht rekenen-wiskunde</a:t>
            </a:r>
          </a:p>
          <a:p>
            <a:pPr lvl="1" algn="l"/>
            <a:r>
              <a:rPr lang="nl-NL" dirty="0"/>
              <a:t>Ontwikkeling </a:t>
            </a:r>
            <a:r>
              <a:rPr lang="nl-NL" i="1" dirty="0"/>
              <a:t>best </a:t>
            </a:r>
            <a:r>
              <a:rPr lang="nl-NL" i="1" dirty="0" err="1"/>
              <a:t>practices</a:t>
            </a:r>
            <a:endParaRPr lang="nl-NL" i="1" dirty="0"/>
          </a:p>
          <a:p>
            <a:pPr lvl="2" algn="l"/>
            <a:r>
              <a:rPr lang="nl-NL" dirty="0"/>
              <a:t>Op basis van mogelijke verklaringen voor problemen</a:t>
            </a:r>
          </a:p>
          <a:p>
            <a:pPr algn="l"/>
            <a:r>
              <a:rPr lang="nl-NL" dirty="0"/>
              <a:t>Samenwerking en borging netwerk rekenspecialisten</a:t>
            </a:r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0DA88F9A-F01C-1F05-8CD7-7C58F0665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chemeClr val="tx1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AB2D24C6-1095-7167-E272-075D8D1341D1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8841344" y="3562697"/>
            <a:ext cx="1368566" cy="4329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A8D9B46D-143D-6D11-88DC-AC23DC64164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334513" y="3562697"/>
            <a:ext cx="1506831" cy="4332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35975AA6-D12C-460F-D770-96C8E7311001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7A7C7E20-9290-CB30-23F8-A5DE21EEF03A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0861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chemeClr val="tx1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D711EABF-591E-D41F-46F4-0423106E9974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>
            <a:off x="5863273" y="5427135"/>
            <a:ext cx="1761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58F036DF-9BEA-B8DD-62B4-2356F6B9CD9F}"/>
              </a:ext>
            </a:extLst>
          </p:cNvPr>
          <p:cNvSpPr txBox="1"/>
          <p:nvPr/>
        </p:nvSpPr>
        <p:spPr>
          <a:xfrm>
            <a:off x="6039450" y="3995974"/>
            <a:ext cx="2590126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cxnSp>
        <p:nvCxnSpPr>
          <p:cNvPr id="2" name="Rechte verbindingslijn 1">
            <a:extLst>
              <a:ext uri="{FF2B5EF4-FFF2-40B4-BE49-F238E27FC236}">
                <a16:creationId xmlns:a16="http://schemas.microsoft.com/office/drawing/2014/main" id="{8A5EF109-117F-0832-30CA-38F341507B9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8841344" y="3562697"/>
            <a:ext cx="1368566" cy="4329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DEDAF073-3E43-FF40-D207-3197A42A8268}"/>
              </a:ext>
            </a:extLst>
          </p:cNvPr>
          <p:cNvCxnSpPr>
            <a:cxnSpLocks/>
            <a:stCxn id="4" idx="2"/>
            <a:endCxn id="36" idx="0"/>
          </p:cNvCxnSpPr>
          <p:nvPr/>
        </p:nvCxnSpPr>
        <p:spPr>
          <a:xfrm flipH="1">
            <a:off x="7334513" y="3562697"/>
            <a:ext cx="1506831" cy="4332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C751B4C7-1C1A-579E-6CD7-DB8169825A8C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FC5EB137-D861-B2A2-D9E4-DE6AC3A68AD8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0169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chemeClr val="tx1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D711EABF-591E-D41F-46F4-0423106E9974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5863273" y="5427135"/>
            <a:ext cx="1761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D36838E5-BD10-2CBC-FA8D-84F94B4558D4}"/>
              </a:ext>
            </a:extLst>
          </p:cNvPr>
          <p:cNvSpPr txBox="1"/>
          <p:nvPr/>
        </p:nvSpPr>
        <p:spPr>
          <a:xfrm>
            <a:off x="8805754" y="3995678"/>
            <a:ext cx="2808312" cy="2862322"/>
          </a:xfrm>
          <a:prstGeom prst="rect">
            <a:avLst/>
          </a:prstGeom>
          <a:solidFill>
            <a:schemeClr val="accent3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Drie </a:t>
            </a:r>
            <a:r>
              <a:rPr lang="nl-NL" b="1" dirty="0">
                <a:solidFill>
                  <a:srgbClr val="FF0000"/>
                </a:solidFill>
              </a:rPr>
              <a:t>nieuwe</a:t>
            </a:r>
            <a:r>
              <a:rPr lang="nl-NL" b="1" dirty="0"/>
              <a:t> leraar-onderzoekers</a:t>
            </a:r>
            <a:r>
              <a:rPr lang="nl-NL" dirty="0"/>
              <a:t> </a:t>
            </a:r>
            <a:r>
              <a:rPr lang="nl-NL" dirty="0" err="1"/>
              <a:t>praktijk-onderzoek</a:t>
            </a:r>
            <a:r>
              <a:rPr lang="nl-NL" dirty="0"/>
              <a:t> op eigen school</a:t>
            </a:r>
          </a:p>
          <a:p>
            <a:endParaRPr lang="nl-NL" dirty="0"/>
          </a:p>
          <a:p>
            <a:r>
              <a:rPr lang="nl-NL" u="sng" dirty="0"/>
              <a:t>Op drie </a:t>
            </a:r>
            <a:r>
              <a:rPr lang="nl-NL" u="sng" dirty="0">
                <a:solidFill>
                  <a:srgbClr val="FF0000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6A106FA-281C-1D31-2807-9F649CCD59F5}"/>
              </a:ext>
            </a:extLst>
          </p:cNvPr>
          <p:cNvSpPr txBox="1"/>
          <p:nvPr/>
        </p:nvSpPr>
        <p:spPr>
          <a:xfrm>
            <a:off x="6039450" y="3995974"/>
            <a:ext cx="2590126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81C4392E-9C64-7DB3-2E5B-9391F26340C9}"/>
              </a:ext>
            </a:extLst>
          </p:cNvPr>
          <p:cNvCxnSpPr>
            <a:cxnSpLocks/>
            <a:stCxn id="14" idx="2"/>
            <a:endCxn id="2" idx="0"/>
          </p:cNvCxnSpPr>
          <p:nvPr/>
        </p:nvCxnSpPr>
        <p:spPr>
          <a:xfrm>
            <a:off x="8841344" y="3562697"/>
            <a:ext cx="1368566" cy="4329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BBDA8B6E-70DE-0DC3-8E47-7ACDCDA7DB3C}"/>
              </a:ext>
            </a:extLst>
          </p:cNvPr>
          <p:cNvCxnSpPr>
            <a:cxnSpLocks/>
            <a:stCxn id="14" idx="2"/>
            <a:endCxn id="3" idx="0"/>
          </p:cNvCxnSpPr>
          <p:nvPr/>
        </p:nvCxnSpPr>
        <p:spPr>
          <a:xfrm flipH="1">
            <a:off x="7334513" y="3562697"/>
            <a:ext cx="1506831" cy="4332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B7B62718-1FE7-B3E9-970D-8E049238CB9F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B63835F8-B9D5-2CFB-C804-470F7C6EA46D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075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chemeClr val="tx1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D711EABF-591E-D41F-46F4-0423106E9974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>
            <a:off x="5863273" y="5427135"/>
            <a:ext cx="1761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58F036DF-9BEA-B8DD-62B4-2356F6B9CD9F}"/>
              </a:ext>
            </a:extLst>
          </p:cNvPr>
          <p:cNvSpPr txBox="1"/>
          <p:nvPr/>
        </p:nvSpPr>
        <p:spPr>
          <a:xfrm>
            <a:off x="6039450" y="3995974"/>
            <a:ext cx="2590126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36838E5-BD10-2CBC-FA8D-84F94B4558D4}"/>
              </a:ext>
            </a:extLst>
          </p:cNvPr>
          <p:cNvSpPr txBox="1"/>
          <p:nvPr/>
        </p:nvSpPr>
        <p:spPr>
          <a:xfrm>
            <a:off x="8805754" y="3995678"/>
            <a:ext cx="2808312" cy="2862322"/>
          </a:xfrm>
          <a:prstGeom prst="rect">
            <a:avLst/>
          </a:prstGeom>
          <a:solidFill>
            <a:schemeClr val="accent3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Drie nieuwe leraar-onderzoekers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praktijk-onderzoek</a:t>
            </a:r>
            <a:r>
              <a:rPr lang="nl-NL" dirty="0">
                <a:solidFill>
                  <a:schemeClr val="tx1"/>
                </a:solidFill>
              </a:rPr>
              <a:t> op eigen school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u="sng" dirty="0">
                <a:solidFill>
                  <a:schemeClr val="tx1"/>
                </a:solidFill>
              </a:rPr>
              <a:t>Op drie nieuwe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4DF17E54-A22C-996A-7DA8-58A1E555ADD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11614066" y="5426839"/>
            <a:ext cx="242574" cy="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A919B53A-75A0-9905-958B-0EB7210C19EA}"/>
              </a:ext>
            </a:extLst>
          </p:cNvPr>
          <p:cNvSpPr txBox="1"/>
          <p:nvPr/>
        </p:nvSpPr>
        <p:spPr>
          <a:xfrm>
            <a:off x="11856640" y="3995974"/>
            <a:ext cx="2808312" cy="286232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CE6C1D3-4468-58D2-B5D0-853988D88756}"/>
              </a:ext>
            </a:extLst>
          </p:cNvPr>
          <p:cNvCxnSpPr>
            <a:cxnSpLocks/>
            <a:stCxn id="18" idx="2"/>
            <a:endCxn id="2" idx="0"/>
          </p:cNvCxnSpPr>
          <p:nvPr/>
        </p:nvCxnSpPr>
        <p:spPr>
          <a:xfrm>
            <a:off x="8841344" y="3562697"/>
            <a:ext cx="1368566" cy="4329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A333240-E76E-6A49-74E1-EC7FD3D0429E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 flipH="1">
            <a:off x="7334513" y="3562697"/>
            <a:ext cx="1506831" cy="4332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286AB614-4F72-E02E-EB98-874A40949343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89FD2A8B-AD78-A0EE-DA31-F3C714C0BE40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0773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chemeClr val="tx1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D711EABF-591E-D41F-46F4-0423106E9974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>
            <a:off x="5863273" y="5427135"/>
            <a:ext cx="1761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58F036DF-9BEA-B8DD-62B4-2356F6B9CD9F}"/>
              </a:ext>
            </a:extLst>
          </p:cNvPr>
          <p:cNvSpPr txBox="1"/>
          <p:nvPr/>
        </p:nvSpPr>
        <p:spPr>
          <a:xfrm>
            <a:off x="6039450" y="3995974"/>
            <a:ext cx="2590126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36838E5-BD10-2CBC-FA8D-84F94B4558D4}"/>
              </a:ext>
            </a:extLst>
          </p:cNvPr>
          <p:cNvSpPr txBox="1"/>
          <p:nvPr/>
        </p:nvSpPr>
        <p:spPr>
          <a:xfrm>
            <a:off x="8805754" y="3995678"/>
            <a:ext cx="2808312" cy="2862322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Drie nieuwe leraar-onderzoekers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praktijk-onderzoek</a:t>
            </a:r>
            <a:r>
              <a:rPr lang="nl-NL" dirty="0">
                <a:solidFill>
                  <a:schemeClr val="tx1"/>
                </a:solidFill>
              </a:rPr>
              <a:t> op eigen school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u="sng" dirty="0">
                <a:solidFill>
                  <a:schemeClr val="tx1"/>
                </a:solidFill>
              </a:rPr>
              <a:t>Op drie nieuwe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4DF17E54-A22C-996A-7DA8-58A1E555ADD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11614066" y="5426839"/>
            <a:ext cx="242574" cy="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A919B53A-75A0-9905-958B-0EB7210C19EA}"/>
              </a:ext>
            </a:extLst>
          </p:cNvPr>
          <p:cNvSpPr txBox="1"/>
          <p:nvPr/>
        </p:nvSpPr>
        <p:spPr>
          <a:xfrm>
            <a:off x="11856640" y="3995974"/>
            <a:ext cx="2808312" cy="286232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  <a:p>
            <a:pPr marL="285750" indent="-285750">
              <a:buFontTx/>
              <a:buChar char="-"/>
            </a:pPr>
            <a:r>
              <a:rPr lang="nl-NL" dirty="0"/>
              <a:t>uitvoeren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monitoren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best </a:t>
            </a:r>
            <a:r>
              <a:rPr lang="nl-NL" dirty="0" err="1"/>
              <a:t>practice</a:t>
            </a:r>
            <a:r>
              <a:rPr lang="nl-NL" dirty="0"/>
              <a:t> delen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borgen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CE6C1D3-4468-58D2-B5D0-853988D88756}"/>
              </a:ext>
            </a:extLst>
          </p:cNvPr>
          <p:cNvCxnSpPr>
            <a:cxnSpLocks/>
            <a:stCxn id="18" idx="2"/>
            <a:endCxn id="2" idx="0"/>
          </p:cNvCxnSpPr>
          <p:nvPr/>
        </p:nvCxnSpPr>
        <p:spPr>
          <a:xfrm>
            <a:off x="8841344" y="3562697"/>
            <a:ext cx="1368566" cy="4329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A333240-E76E-6A49-74E1-EC7FD3D0429E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 flipH="1">
            <a:off x="7334513" y="3562697"/>
            <a:ext cx="1506831" cy="43327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286AB614-4F72-E02E-EB98-874A40949343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89FD2A8B-AD78-A0EE-DA31-F3C714C0BE40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698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DC5BC-AF21-83EE-E066-17687EAB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65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BBEE5-BDD1-FDCB-3E9A-22902B1D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269"/>
            <a:ext cx="10515600" cy="1481667"/>
          </a:xfrm>
        </p:spPr>
        <p:txBody>
          <a:bodyPr/>
          <a:lstStyle/>
          <a:p>
            <a:r>
              <a:rPr lang="nl-NL" dirty="0" err="1"/>
              <a:t>Primoraat</a:t>
            </a:r>
            <a:r>
              <a:rPr lang="nl-NL" dirty="0"/>
              <a:t> 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4EBFBA-26EC-50BB-C1AF-0F95ADC6F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4944"/>
            <a:ext cx="10515600" cy="2519363"/>
          </a:xfrm>
        </p:spPr>
        <p:txBody>
          <a:bodyPr/>
          <a:lstStyle/>
          <a:p>
            <a:pPr algn="l"/>
            <a:r>
              <a:rPr lang="nl-NL" dirty="0"/>
              <a:t>Onderzoek-praktijk-partnerschap rondom rekenen-wiskunde</a:t>
            </a:r>
          </a:p>
          <a:p>
            <a:pPr algn="l"/>
            <a:r>
              <a:rPr lang="nl-NL" dirty="0"/>
              <a:t>Tweeledig doel</a:t>
            </a:r>
          </a:p>
          <a:p>
            <a:pPr lvl="1" algn="l"/>
            <a:r>
              <a:rPr lang="nl-NL" dirty="0"/>
              <a:t>Ontwikkeling leraar-onderzoekers en schoolteams</a:t>
            </a:r>
          </a:p>
          <a:p>
            <a:pPr lvl="2" algn="l"/>
            <a:r>
              <a:rPr lang="nl-NL" dirty="0"/>
              <a:t>Onderzoekende houding</a:t>
            </a:r>
          </a:p>
          <a:p>
            <a:pPr lvl="2" algn="l"/>
            <a:r>
              <a:rPr lang="nl-NL" dirty="0"/>
              <a:t>Aandacht rekenen-wiskunde</a:t>
            </a:r>
          </a:p>
          <a:p>
            <a:pPr lvl="1" algn="l"/>
            <a:r>
              <a:rPr lang="nl-NL" dirty="0"/>
              <a:t>Ontwikkeling </a:t>
            </a:r>
            <a:r>
              <a:rPr lang="nl-NL" i="1" dirty="0"/>
              <a:t>best </a:t>
            </a:r>
            <a:r>
              <a:rPr lang="nl-NL" i="1" dirty="0" err="1"/>
              <a:t>practices</a:t>
            </a:r>
            <a:endParaRPr lang="nl-NL" i="1" dirty="0"/>
          </a:p>
          <a:p>
            <a:pPr lvl="2" algn="l"/>
            <a:r>
              <a:rPr lang="nl-NL" dirty="0"/>
              <a:t>Op basis van mogelijke verklaringen voor problemen</a:t>
            </a:r>
          </a:p>
          <a:p>
            <a:pPr algn="l"/>
            <a:r>
              <a:rPr lang="nl-NL" dirty="0"/>
              <a:t>Samenwerking en borging netwerk rekenspecialisten</a:t>
            </a:r>
          </a:p>
        </p:txBody>
      </p:sp>
      <p:pic>
        <p:nvPicPr>
          <p:cNvPr id="4" name="Picture 2" descr="Home - Zaan Primair">
            <a:extLst>
              <a:ext uri="{FF2B5EF4-FFF2-40B4-BE49-F238E27FC236}">
                <a16:creationId xmlns:a16="http://schemas.microsoft.com/office/drawing/2014/main" id="{0DA88F9A-F01C-1F05-8CD7-7C58F0665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5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D7B6627-D4DA-3C0D-FEE0-6328563335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380" y="1628800"/>
          <a:ext cx="11161240" cy="494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586">
                  <a:extLst>
                    <a:ext uri="{9D8B030D-6E8A-4147-A177-3AD203B41FA5}">
                      <a16:colId xmlns:a16="http://schemas.microsoft.com/office/drawing/2014/main" val="1676993372"/>
                    </a:ext>
                  </a:extLst>
                </a:gridCol>
                <a:gridCol w="4509321">
                  <a:extLst>
                    <a:ext uri="{9D8B030D-6E8A-4147-A177-3AD203B41FA5}">
                      <a16:colId xmlns:a16="http://schemas.microsoft.com/office/drawing/2014/main" val="1535901744"/>
                    </a:ext>
                  </a:extLst>
                </a:gridCol>
                <a:gridCol w="5351333">
                  <a:extLst>
                    <a:ext uri="{9D8B030D-6E8A-4147-A177-3AD203B41FA5}">
                      <a16:colId xmlns:a16="http://schemas.microsoft.com/office/drawing/2014/main" val="1581965041"/>
                    </a:ext>
                  </a:extLst>
                </a:gridCol>
              </a:tblGrid>
              <a:tr h="582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>
                          <a:effectLst/>
                        </a:rPr>
                        <a:t>Fase (schooljaar)</a:t>
                      </a:r>
                      <a:endParaRPr lang="nl-NL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Activiteiten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>
                          <a:effectLst/>
                        </a:rPr>
                        <a:t>Opbrengst</a:t>
                      </a:r>
                      <a:endParaRPr lang="nl-NL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extLst>
                  <a:ext uri="{0D108BD9-81ED-4DB2-BD59-A6C34878D82A}">
                    <a16:rowId xmlns:a16="http://schemas.microsoft.com/office/drawing/2014/main" val="1332388648"/>
                  </a:ext>
                </a:extLst>
              </a:tr>
              <a:tr h="112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Fase 1 </a:t>
                      </a:r>
                      <a:br>
                        <a:rPr lang="nl-NL" sz="1800" kern="100" dirty="0">
                          <a:effectLst/>
                        </a:rPr>
                      </a:br>
                      <a:r>
                        <a:rPr lang="nl-NL" sz="1800" kern="100" dirty="0">
                          <a:effectLst/>
                        </a:rPr>
                        <a:t>(2022-2023)</a:t>
                      </a:r>
                      <a:endParaRPr lang="nl-NL" sz="20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 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Multiple casestudie van de praktijk van leerlingen, leerkrachten en directie op enkele scholen om mogelijke verklaringen te formuleren.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 kern="100" dirty="0">
                          <a:effectLst/>
                        </a:rPr>
                        <a:t>Per school mogelijke verklaringen voor </a:t>
                      </a:r>
                      <a:r>
                        <a:rPr lang="nl-NL" sz="1800" kern="100" dirty="0" err="1">
                          <a:effectLst/>
                        </a:rPr>
                        <a:t>leerlingprestaties</a:t>
                      </a:r>
                      <a:r>
                        <a:rPr lang="nl-NL" sz="1800" kern="100" dirty="0">
                          <a:effectLst/>
                        </a:rPr>
                        <a:t> rekenen-wiskunde</a:t>
                      </a:r>
                      <a:endParaRPr lang="nl-NL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extLst>
                  <a:ext uri="{0D108BD9-81ED-4DB2-BD59-A6C34878D82A}">
                    <a16:rowId xmlns:a16="http://schemas.microsoft.com/office/drawing/2014/main" val="3886551933"/>
                  </a:ext>
                </a:extLst>
              </a:tr>
              <a:tr h="147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Fase 2</a:t>
                      </a:r>
                      <a:br>
                        <a:rPr lang="nl-NL" sz="1800" kern="100" dirty="0">
                          <a:effectLst/>
                        </a:rPr>
                      </a:br>
                      <a:r>
                        <a:rPr lang="nl-NL" sz="1800" kern="100" dirty="0">
                          <a:effectLst/>
                        </a:rPr>
                        <a:t>(2023-2024)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>
                          <a:effectLst/>
                        </a:rPr>
                        <a:t>Opzetten primoraat rekenen. Leraar-onderzoekers voeren onder begeleiding onderzoekers gerichte praktijkonderzoeken uit om mogelijke verklaringen te toetsen aan hun eigen praktijk en mogelijke oplossingen te ontwikkelen en onderzoeken.</a:t>
                      </a:r>
                      <a:endParaRPr lang="nl-NL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l-NL" sz="1800" kern="100" dirty="0">
                          <a:effectLst/>
                        </a:rPr>
                        <a:t>Gestimuleerde onderzoekende houding leraar-onderzoekers en collega’s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 i="1" kern="100" dirty="0" err="1">
                          <a:effectLst/>
                        </a:rPr>
                        <a:t>Evidence</a:t>
                      </a:r>
                      <a:r>
                        <a:rPr lang="nl-NL" sz="1800" i="1" kern="100" dirty="0">
                          <a:effectLst/>
                        </a:rPr>
                        <a:t> </a:t>
                      </a:r>
                      <a:r>
                        <a:rPr lang="nl-NL" sz="1800" i="1" kern="100" dirty="0" err="1">
                          <a:effectLst/>
                        </a:rPr>
                        <a:t>informed</a:t>
                      </a:r>
                      <a:r>
                        <a:rPr lang="nl-NL" sz="1800" kern="100" dirty="0">
                          <a:effectLst/>
                        </a:rPr>
                        <a:t>-aanpakken voor mogelijke verklaringen prestaties leerlingen</a:t>
                      </a:r>
                      <a:endParaRPr lang="nl-NL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extLst>
                  <a:ext uri="{0D108BD9-81ED-4DB2-BD59-A6C34878D82A}">
                    <a16:rowId xmlns:a16="http://schemas.microsoft.com/office/drawing/2014/main" val="3568196007"/>
                  </a:ext>
                </a:extLst>
              </a:tr>
              <a:tr h="1203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Fase 3 (2024-…)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100" dirty="0">
                          <a:effectLst/>
                        </a:rPr>
                        <a:t>Continueren </a:t>
                      </a:r>
                      <a:r>
                        <a:rPr lang="nl-NL" sz="1800" kern="100" dirty="0" err="1">
                          <a:effectLst/>
                        </a:rPr>
                        <a:t>primoraat</a:t>
                      </a:r>
                      <a:r>
                        <a:rPr lang="nl-NL" sz="1800" kern="100" dirty="0">
                          <a:effectLst/>
                        </a:rPr>
                        <a:t> rekenen. Delen, verspreiden en </a:t>
                      </a:r>
                      <a:r>
                        <a:rPr lang="nl-NL" sz="1800" kern="100" dirty="0" err="1">
                          <a:effectLst/>
                        </a:rPr>
                        <a:t>doorontwikkelen</a:t>
                      </a:r>
                      <a:r>
                        <a:rPr lang="nl-NL" sz="1800" kern="100" dirty="0">
                          <a:effectLst/>
                        </a:rPr>
                        <a:t> van </a:t>
                      </a:r>
                      <a:r>
                        <a:rPr lang="nl-NL" sz="1800" i="1" kern="100" dirty="0">
                          <a:effectLst/>
                        </a:rPr>
                        <a:t>best </a:t>
                      </a:r>
                      <a:r>
                        <a:rPr lang="nl-NL" sz="1800" i="1" kern="100" dirty="0" err="1">
                          <a:effectLst/>
                        </a:rPr>
                        <a:t>practices</a:t>
                      </a:r>
                      <a:r>
                        <a:rPr lang="nl-NL" sz="1800" kern="100" dirty="0">
                          <a:effectLst/>
                        </a:rPr>
                        <a:t> binnen Zaan Primair.</a:t>
                      </a:r>
                      <a:endParaRPr lang="nl-NL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l-NL" sz="1800" kern="100" dirty="0">
                          <a:effectLst/>
                        </a:rPr>
                        <a:t>Verdere verspreiding onderzoekende houding door continuering </a:t>
                      </a:r>
                      <a:r>
                        <a:rPr lang="nl-NL" sz="1800" kern="100" dirty="0" err="1">
                          <a:effectLst/>
                        </a:rPr>
                        <a:t>rekenprimoraat</a:t>
                      </a:r>
                      <a:endParaRPr lang="nl-NL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 kern="100" dirty="0">
                          <a:effectLst/>
                        </a:rPr>
                        <a:t>Verdere ontwikkeling en uitbreiding </a:t>
                      </a:r>
                      <a:r>
                        <a:rPr lang="nl-NL" sz="1800" kern="100" dirty="0" err="1">
                          <a:effectLst/>
                        </a:rPr>
                        <a:t>evidence</a:t>
                      </a:r>
                      <a:r>
                        <a:rPr lang="nl-NL" sz="1800" kern="100" dirty="0">
                          <a:effectLst/>
                        </a:rPr>
                        <a:t> </a:t>
                      </a:r>
                      <a:r>
                        <a:rPr lang="nl-NL" sz="1800" kern="100" dirty="0" err="1">
                          <a:effectLst/>
                        </a:rPr>
                        <a:t>informed</a:t>
                      </a:r>
                      <a:r>
                        <a:rPr lang="nl-NL" sz="1800" kern="100" dirty="0">
                          <a:effectLst/>
                        </a:rPr>
                        <a:t>-aanpakken</a:t>
                      </a:r>
                      <a:endParaRPr lang="nl-NL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3" marR="45293" marT="0" marB="0"/>
                </a:tc>
                <a:extLst>
                  <a:ext uri="{0D108BD9-81ED-4DB2-BD59-A6C34878D82A}">
                    <a16:rowId xmlns:a16="http://schemas.microsoft.com/office/drawing/2014/main" val="2814780508"/>
                  </a:ext>
                </a:extLst>
              </a:tr>
            </a:tbl>
          </a:graphicData>
        </a:graphic>
      </p:graphicFrame>
      <p:pic>
        <p:nvPicPr>
          <p:cNvPr id="2" name="Picture 2" descr="Home - Zaan Primair">
            <a:extLst>
              <a:ext uri="{FF2B5EF4-FFF2-40B4-BE49-F238E27FC236}">
                <a16:creationId xmlns:a16="http://schemas.microsoft.com/office/drawing/2014/main" id="{B9C89F11-3B4D-CA69-2D99-D7624FB39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3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474068" y="2723293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562300" y="2708922"/>
            <a:ext cx="2448272" cy="2376263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154588" y="2708922"/>
            <a:ext cx="2448272" cy="23762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FFDC5DD-B4B7-5F0F-DD81-346537312948}"/>
              </a:ext>
            </a:extLst>
          </p:cNvPr>
          <p:cNvSpPr/>
          <p:nvPr/>
        </p:nvSpPr>
        <p:spPr>
          <a:xfrm>
            <a:off x="7746876" y="2708920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FCFCC931-E634-409C-A0B4-9DCECCCF27F4}"/>
              </a:ext>
            </a:extLst>
          </p:cNvPr>
          <p:cNvSpPr/>
          <p:nvPr/>
        </p:nvSpPr>
        <p:spPr>
          <a:xfrm>
            <a:off x="10339164" y="2707770"/>
            <a:ext cx="2448272" cy="23762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43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hthoek: afgeronde hoeken 113">
            <a:extLst>
              <a:ext uri="{FF2B5EF4-FFF2-40B4-BE49-F238E27FC236}">
                <a16:creationId xmlns:a16="http://schemas.microsoft.com/office/drawing/2014/main" id="{75BBAF33-35ED-7213-6C03-6DF891FC4045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5" name="Rechthoek: afgeronde hoeken 114">
            <a:extLst>
              <a:ext uri="{FF2B5EF4-FFF2-40B4-BE49-F238E27FC236}">
                <a16:creationId xmlns:a16="http://schemas.microsoft.com/office/drawing/2014/main" id="{EA09BDC2-EAB3-8D82-29FF-A746463E68EA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46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hthoek: afgeronde hoeken 113">
            <a:extLst>
              <a:ext uri="{FF2B5EF4-FFF2-40B4-BE49-F238E27FC236}">
                <a16:creationId xmlns:a16="http://schemas.microsoft.com/office/drawing/2014/main" id="{75BBAF33-35ED-7213-6C03-6DF891FC4045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5" name="Rechthoek: afgeronde hoeken 114">
            <a:extLst>
              <a:ext uri="{FF2B5EF4-FFF2-40B4-BE49-F238E27FC236}">
                <a16:creationId xmlns:a16="http://schemas.microsoft.com/office/drawing/2014/main" id="{EA09BDC2-EAB3-8D82-29FF-A746463E68EA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886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hthoek: afgeronde hoeken 113">
            <a:extLst>
              <a:ext uri="{FF2B5EF4-FFF2-40B4-BE49-F238E27FC236}">
                <a16:creationId xmlns:a16="http://schemas.microsoft.com/office/drawing/2014/main" id="{75BBAF33-35ED-7213-6C03-6DF891FC4045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5" name="Rechthoek: afgeronde hoeken 114">
            <a:extLst>
              <a:ext uri="{FF2B5EF4-FFF2-40B4-BE49-F238E27FC236}">
                <a16:creationId xmlns:a16="http://schemas.microsoft.com/office/drawing/2014/main" id="{EA09BDC2-EAB3-8D82-29FF-A746463E68EA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FD898C6-A64D-9B56-ED7D-8819D6B05B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5786" y="1412776"/>
            <a:ext cx="6362226" cy="487369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DD270FC-90C6-56FD-DC1F-998C6399217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8596" y="3421089"/>
            <a:ext cx="6089196" cy="63655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99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hthoek: afgeronde hoeken 113">
            <a:extLst>
              <a:ext uri="{FF2B5EF4-FFF2-40B4-BE49-F238E27FC236}">
                <a16:creationId xmlns:a16="http://schemas.microsoft.com/office/drawing/2014/main" id="{75BBAF33-35ED-7213-6C03-6DF891FC4045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115" name="Rechthoek: afgeronde hoeken 114">
            <a:extLst>
              <a:ext uri="{FF2B5EF4-FFF2-40B4-BE49-F238E27FC236}">
                <a16:creationId xmlns:a16="http://schemas.microsoft.com/office/drawing/2014/main" id="{EA09BDC2-EAB3-8D82-29FF-A746463E68EA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8DA9B7A-EF05-3DA2-1C8A-824860A58A1D}"/>
              </a:ext>
            </a:extLst>
          </p:cNvPr>
          <p:cNvSpPr txBox="1"/>
          <p:nvPr/>
        </p:nvSpPr>
        <p:spPr>
          <a:xfrm>
            <a:off x="3189398" y="3995974"/>
            <a:ext cx="3383012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Schoolteams pakken de </a:t>
            </a:r>
            <a:r>
              <a:rPr lang="nl-NL" dirty="0" err="1"/>
              <a:t>contextgebonden</a:t>
            </a:r>
            <a:r>
              <a:rPr lang="nl-NL" dirty="0"/>
              <a:t> factoren op (of gaan op de ingeslagen weg verder)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aanpak van analyse voor actie wordt meegenomen in het </a:t>
            </a:r>
            <a:r>
              <a:rPr lang="nl-NL" dirty="0" err="1"/>
              <a:t>primoraat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Onderzoekscyclus">
            <a:extLst>
              <a:ext uri="{FF2B5EF4-FFF2-40B4-BE49-F238E27FC236}">
                <a16:creationId xmlns:a16="http://schemas.microsoft.com/office/drawing/2014/main" id="{498880B1-8C6A-3A8D-0CA5-6FDFF570E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26" y="2291887"/>
            <a:ext cx="5429865" cy="435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EA332FC-FB1C-81EA-3928-00A7F9D3C154}"/>
              </a:ext>
            </a:extLst>
          </p:cNvPr>
          <p:cNvSpPr/>
          <p:nvPr/>
        </p:nvSpPr>
        <p:spPr>
          <a:xfrm>
            <a:off x="344400" y="1186432"/>
            <a:ext cx="1872208" cy="23762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&lt;2022</a:t>
            </a:r>
          </a:p>
          <a:p>
            <a:pPr algn="ctr"/>
            <a:r>
              <a:rPr lang="nl-NL" b="1" dirty="0"/>
              <a:t>Aanleiding</a:t>
            </a:r>
          </a:p>
          <a:p>
            <a:pPr algn="ctr"/>
            <a:endParaRPr lang="nl-NL" b="1" dirty="0"/>
          </a:p>
          <a:p>
            <a:pPr algn="ctr"/>
            <a:endParaRPr lang="nl-NL" b="1" dirty="0"/>
          </a:p>
          <a:p>
            <a:pPr algn="ctr"/>
            <a:r>
              <a:rPr lang="nl-NL" i="1" dirty="0"/>
              <a:t>Achterblijvende rekenresultaten eindtoets</a:t>
            </a:r>
          </a:p>
          <a:p>
            <a:pPr algn="ctr"/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C06FD6C-9AD6-63EF-FFBE-68265717B589}"/>
              </a:ext>
            </a:extLst>
          </p:cNvPr>
          <p:cNvSpPr/>
          <p:nvPr/>
        </p:nvSpPr>
        <p:spPr>
          <a:xfrm>
            <a:off x="2432632" y="1172061"/>
            <a:ext cx="2448272" cy="237626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2022-2023</a:t>
            </a:r>
          </a:p>
          <a:p>
            <a:pPr algn="ctr"/>
            <a:r>
              <a:rPr lang="nl-NL" b="1" dirty="0"/>
              <a:t>Vooronderzoek</a:t>
            </a:r>
          </a:p>
          <a:p>
            <a:pPr algn="ctr"/>
            <a:endParaRPr lang="nl-NL" b="1" dirty="0"/>
          </a:p>
          <a:p>
            <a:pPr algn="ctr"/>
            <a:endParaRPr lang="nl-NL" dirty="0"/>
          </a:p>
          <a:p>
            <a:pPr algn="ctr"/>
            <a:r>
              <a:rPr lang="nl-NL" i="1" dirty="0"/>
              <a:t>Doel: Mogelijke verklaringen als succes/risicofactoren identificeren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D33D6C6-4B22-6F32-2CEC-0C128A5B10C5}"/>
              </a:ext>
            </a:extLst>
          </p:cNvPr>
          <p:cNvSpPr/>
          <p:nvPr/>
        </p:nvSpPr>
        <p:spPr>
          <a:xfrm>
            <a:off x="5024920" y="1172061"/>
            <a:ext cx="2448272" cy="2376264"/>
          </a:xfrm>
          <a:prstGeom prst="roundRect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2023-2024</a:t>
            </a:r>
          </a:p>
          <a:p>
            <a:pPr algn="ctr"/>
            <a:r>
              <a:rPr lang="nl-NL" b="1" dirty="0"/>
              <a:t>Oprichten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5232CCF-371D-654D-83C5-DE3A89F91031}"/>
              </a:ext>
            </a:extLst>
          </p:cNvPr>
          <p:cNvSpPr txBox="1"/>
          <p:nvPr/>
        </p:nvSpPr>
        <p:spPr>
          <a:xfrm>
            <a:off x="191344" y="3995974"/>
            <a:ext cx="2808312" cy="286232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Extern onderzoeker </a:t>
            </a:r>
            <a:r>
              <a:rPr lang="nl-NL" dirty="0"/>
              <a:t>onderzoekt </a:t>
            </a:r>
            <a:r>
              <a:rPr lang="nl-NL" u="sng" dirty="0"/>
              <a:t>op drie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interviews</a:t>
            </a:r>
          </a:p>
          <a:p>
            <a:pPr marL="285750" indent="-285750">
              <a:buFontTx/>
              <a:buChar char="-"/>
            </a:pPr>
            <a:r>
              <a:rPr lang="nl-NL" dirty="0"/>
              <a:t>lesobservaties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13 leerkrachten en leerlingen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817D44D-F350-249F-A24E-F2CED40491A5}"/>
              </a:ext>
            </a:extLst>
          </p:cNvPr>
          <p:cNvSpPr txBox="1"/>
          <p:nvPr/>
        </p:nvSpPr>
        <p:spPr>
          <a:xfrm>
            <a:off x="3054961" y="3995974"/>
            <a:ext cx="2808312" cy="2862322"/>
          </a:xfrm>
          <a:prstGeom prst="rect">
            <a:avLst/>
          </a:prstGeom>
          <a:solidFill>
            <a:schemeClr val="tx2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/>
              <a:t>Vijf leraar-onderzoekers</a:t>
            </a:r>
            <a:r>
              <a:rPr lang="nl-NL" dirty="0"/>
              <a:t> doen praktijkonderzoek op eigen school</a:t>
            </a:r>
          </a:p>
          <a:p>
            <a:endParaRPr lang="nl-NL" dirty="0"/>
          </a:p>
          <a:p>
            <a:r>
              <a:rPr lang="nl-NL" u="sng" dirty="0"/>
              <a:t>Op vijf </a:t>
            </a:r>
            <a:r>
              <a:rPr lang="nl-NL" u="sng" dirty="0">
                <a:solidFill>
                  <a:srgbClr val="FF0000"/>
                </a:solidFill>
              </a:rPr>
              <a:t>nieuwe</a:t>
            </a:r>
            <a:r>
              <a:rPr lang="nl-NL" u="sng" dirty="0"/>
              <a:t> scholen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praktijkprobleem</a:t>
            </a:r>
          </a:p>
          <a:p>
            <a:pPr marL="285750" indent="-285750">
              <a:buFontTx/>
              <a:buChar char="-"/>
            </a:pPr>
            <a:r>
              <a:rPr lang="nl-NL" dirty="0"/>
              <a:t>mogelijke verklaringen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vooronderzoek</a:t>
            </a:r>
          </a:p>
          <a:p>
            <a:pPr marL="285750" indent="-285750">
              <a:buFontTx/>
              <a:buChar char="-"/>
            </a:pPr>
            <a:r>
              <a:rPr lang="nl-NL" dirty="0"/>
              <a:t>opzetten interventie</a:t>
            </a:r>
          </a:p>
          <a:p>
            <a:pPr marL="285750" indent="-285750">
              <a:buFontTx/>
              <a:buChar char="-"/>
            </a:pPr>
            <a:r>
              <a:rPr lang="nl-NL" dirty="0"/>
              <a:t>…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8A12395-26A2-5846-AE03-50FFA02BA481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595500" y="3548324"/>
            <a:ext cx="2061268" cy="4476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0DCDD3-7DDD-691E-E2DE-3E5259D63F0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459117" y="3548325"/>
            <a:ext cx="1789939" cy="4476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Home - Zaan Primair">
            <a:extLst>
              <a:ext uri="{FF2B5EF4-FFF2-40B4-BE49-F238E27FC236}">
                <a16:creationId xmlns:a16="http://schemas.microsoft.com/office/drawing/2014/main" id="{FCA8B6BE-C599-DEC1-76A1-332C5578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C5BF08EF-E34A-2033-7739-28A6CA827A5B}"/>
              </a:ext>
            </a:extLst>
          </p:cNvPr>
          <p:cNvSpPr/>
          <p:nvPr/>
        </p:nvSpPr>
        <p:spPr>
          <a:xfrm>
            <a:off x="7617208" y="118643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2024-2025 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A71AF6AD-AF4F-0F9C-F766-55527C7AAE5C}"/>
              </a:ext>
            </a:extLst>
          </p:cNvPr>
          <p:cNvSpPr/>
          <p:nvPr/>
        </p:nvSpPr>
        <p:spPr>
          <a:xfrm>
            <a:off x="10209496" y="1185283"/>
            <a:ext cx="2448272" cy="2376264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2025-2026</a:t>
            </a:r>
          </a:p>
          <a:p>
            <a:pPr algn="ctr"/>
            <a:r>
              <a:rPr lang="nl-NL" b="1" dirty="0"/>
              <a:t>Continueren </a:t>
            </a:r>
          </a:p>
          <a:p>
            <a:pPr algn="ctr"/>
            <a:r>
              <a:rPr lang="nl-NL" b="1" dirty="0" err="1"/>
              <a:t>primoraat</a:t>
            </a:r>
            <a:r>
              <a:rPr lang="nl-NL" b="1" dirty="0"/>
              <a:t> Rekenen</a:t>
            </a:r>
          </a:p>
          <a:p>
            <a:pPr algn="ctr"/>
            <a:endParaRPr lang="nl-NL" b="1" dirty="0"/>
          </a:p>
          <a:p>
            <a:pPr algn="ctr"/>
            <a:r>
              <a:rPr lang="nl-NL" i="1" dirty="0"/>
              <a:t>Doel: Onderzoekende houding bevorderen en best </a:t>
            </a:r>
            <a:r>
              <a:rPr lang="nl-NL" i="1" dirty="0" err="1"/>
              <a:t>practices</a:t>
            </a:r>
            <a:r>
              <a:rPr lang="nl-NL" i="1" dirty="0"/>
              <a:t> ontwikkelen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41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A4A69-4E3C-7A96-7898-D8742F13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Vertragen..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5F309B-EAF5-AD2E-57C7-565D6A63B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9933"/>
            <a:ext cx="5257800" cy="2917030"/>
          </a:xfrm>
        </p:spPr>
        <p:txBody>
          <a:bodyPr/>
          <a:lstStyle/>
          <a:p>
            <a:pPr algn="l"/>
            <a:r>
              <a:rPr lang="nl-NL" dirty="0"/>
              <a:t>In het onderwijs vaak direct van probleem naar oplossing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De tussenstappen laden en vertalen werken vertragend, maar zijn essentieel!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760F35B-27CE-29A6-445D-CCACBC7D14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7" b="-6823"/>
          <a:stretch/>
        </p:blipFill>
        <p:spPr bwMode="auto">
          <a:xfrm>
            <a:off x="6476325" y="2420888"/>
            <a:ext cx="557225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ome - Zaan Primair">
            <a:extLst>
              <a:ext uri="{FF2B5EF4-FFF2-40B4-BE49-F238E27FC236}">
                <a16:creationId xmlns:a16="http://schemas.microsoft.com/office/drawing/2014/main" id="{34CE79D3-D4CB-9426-736E-FEC26D6EB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188640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115984"/>
      </p:ext>
    </p:extLst>
  </p:cSld>
  <p:clrMapOvr>
    <a:masterClrMapping/>
  </p:clrMapOvr>
</p:sld>
</file>

<file path=ppt/theme/theme1.xml><?xml version="1.0" encoding="utf-8"?>
<a:theme xmlns:a="http://schemas.openxmlformats.org/drawingml/2006/main" name="IPABO werksheets logo boven">
  <a:themeElements>
    <a:clrScheme name="IPABO 2021 new">
      <a:dk1>
        <a:srgbClr val="00003C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2209E5E8-D90B-4A6A-8083-9CC7AD73052C}"/>
    </a:ext>
  </a:extLst>
</a:theme>
</file>

<file path=ppt/theme/theme2.xml><?xml version="1.0" encoding="utf-8"?>
<a:theme xmlns:a="http://schemas.openxmlformats.org/drawingml/2006/main" name="IPABO werksheets logo onder">
  <a:themeElements>
    <a:clrScheme name="IPABO 2021 new">
      <a:dk1>
        <a:srgbClr val="00003C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5C0CEB08-3C62-4EEB-81C8-7810AEEEC14D}"/>
    </a:ext>
  </a:extLst>
</a:theme>
</file>

<file path=ppt/theme/theme3.xml><?xml version="1.0" encoding="utf-8"?>
<a:theme xmlns:a="http://schemas.openxmlformats.org/drawingml/2006/main" name="Logo sheet - Logo wit">
  <a:themeElements>
    <a:clrScheme name="Aangepast 3">
      <a:dk1>
        <a:srgbClr val="000000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79312C0A-9FC4-4BE1-9640-F89DDC6F0A11}"/>
    </a:ext>
  </a:extLst>
</a:theme>
</file>

<file path=ppt/theme/theme4.xml><?xml version="1.0" encoding="utf-8"?>
<a:theme xmlns:a="http://schemas.openxmlformats.org/drawingml/2006/main" name="Logo sheet - Logo wit donkere achtergrond">
  <a:themeElements>
    <a:clrScheme name="Aangepast 3">
      <a:dk1>
        <a:srgbClr val="000000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AFF7B6C8-3C04-4FE2-A1A5-7ED071CAD0A5}"/>
    </a:ext>
  </a:extLst>
</a:theme>
</file>

<file path=ppt/theme/theme5.xml><?xml version="1.0" encoding="utf-8"?>
<a:theme xmlns:a="http://schemas.openxmlformats.org/drawingml/2006/main" name="Logo sheet - Logo">
  <a:themeElements>
    <a:clrScheme name="Aangepast 3">
      <a:dk1>
        <a:srgbClr val="000000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33CF2140-7AED-4EF1-875E-568D6DDB288E}"/>
    </a:ext>
  </a:extLst>
</a:theme>
</file>

<file path=ppt/theme/theme6.xml><?xml version="1.0" encoding="utf-8"?>
<a:theme xmlns:a="http://schemas.openxmlformats.org/drawingml/2006/main" name="Logo sheet - tag">
  <a:themeElements>
    <a:clrScheme name="Aangepast 3">
      <a:dk1>
        <a:srgbClr val="000000"/>
      </a:dk1>
      <a:lt1>
        <a:srgbClr val="FFFFFF"/>
      </a:lt1>
      <a:dk2>
        <a:srgbClr val="2C7D8D"/>
      </a:dk2>
      <a:lt2>
        <a:srgbClr val="E7E6E6"/>
      </a:lt2>
      <a:accent1>
        <a:srgbClr val="006D8A"/>
      </a:accent1>
      <a:accent2>
        <a:srgbClr val="00B2E3"/>
      </a:accent2>
      <a:accent3>
        <a:srgbClr val="AFD7F1"/>
      </a:accent3>
      <a:accent4>
        <a:srgbClr val="FF675D"/>
      </a:accent4>
      <a:accent5>
        <a:srgbClr val="FFDD14"/>
      </a:accent5>
      <a:accent6>
        <a:srgbClr val="E6E58B"/>
      </a:accent6>
      <a:hlink>
        <a:srgbClr val="001FD9"/>
      </a:hlink>
      <a:folHlink>
        <a:srgbClr val="0032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BO_Presentatie.pptx" id="{23086E7D-E040-4D95-B685-A9EA6736B0BC}" vid="{4105E6A1-205F-4E76-9AAC-BB78D1982D9F}"/>
    </a:ext>
  </a:extLst>
</a:theme>
</file>

<file path=ppt/theme/theme7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4BD4DD5BE3DF4E90757DE70C0E2916" ma:contentTypeVersion="13" ma:contentTypeDescription="Een nieuw document maken." ma:contentTypeScope="" ma:versionID="132c64aa359e8a50c25359e8c6aee4ce">
  <xsd:schema xmlns:xsd="http://www.w3.org/2001/XMLSchema" xmlns:xs="http://www.w3.org/2001/XMLSchema" xmlns:p="http://schemas.microsoft.com/office/2006/metadata/properties" xmlns:ns2="06277644-e384-446b-9efd-e79aafc989ed" xmlns:ns3="a6cd4072-dffd-49f3-ac56-9a5a72f21d1a" targetNamespace="http://schemas.microsoft.com/office/2006/metadata/properties" ma:root="true" ma:fieldsID="a6299089e6e7c3e3ee9d184d079a2ba7" ns2:_="" ns3:_="">
    <xsd:import namespace="06277644-e384-446b-9efd-e79aafc989ed"/>
    <xsd:import namespace="a6cd4072-dffd-49f3-ac56-9a5a72f21d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77644-e384-446b-9efd-e79aafc98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d4072-dffd-49f3-ac56-9a5a72f21d1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3d5e661-eabf-49d1-b8c9-e921c3b30b05}" ma:internalName="TaxCatchAll" ma:showField="CatchAllData" ma:web="a6cd4072-dffd-49f3-ac56-9a5a72f21d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277644-e384-446b-9efd-e79aafc989ed">
      <Terms xmlns="http://schemas.microsoft.com/office/infopath/2007/PartnerControls"/>
    </lcf76f155ced4ddcb4097134ff3c332f>
    <TaxCatchAll xmlns="a6cd4072-dffd-49f3-ac56-9a5a72f21d1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C4C814-655D-4A62-8038-1287CF7189AF}"/>
</file>

<file path=customXml/itemProps2.xml><?xml version="1.0" encoding="utf-8"?>
<ds:datastoreItem xmlns:ds="http://schemas.openxmlformats.org/officeDocument/2006/customXml" ds:itemID="{A9115A95-2963-4852-9176-7312D2DB0477}">
  <ds:schemaRefs>
    <ds:schemaRef ds:uri="http://schemas.microsoft.com/office/2006/metadata/properties"/>
    <ds:schemaRef ds:uri="http://schemas.microsoft.com/office/infopath/2007/PartnerControls"/>
    <ds:schemaRef ds:uri="a80a82e6-fa07-4390-9b20-8f5a85a07346"/>
    <ds:schemaRef ds:uri="a15d2156-eb64-4ef6-b79f-6a21d3285142"/>
  </ds:schemaRefs>
</ds:datastoreItem>
</file>

<file path=customXml/itemProps3.xml><?xml version="1.0" encoding="utf-8"?>
<ds:datastoreItem xmlns:ds="http://schemas.openxmlformats.org/officeDocument/2006/customXml" ds:itemID="{4ECB0B05-29F9-40F8-B5E9-EFD6CE0995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IPABO_Presentatie</Template>
  <TotalTime>0</TotalTime>
  <Words>1756</Words>
  <Application>Microsoft Office PowerPoint</Application>
  <PresentationFormat>Breedbeeld</PresentationFormat>
  <Paragraphs>611</Paragraphs>
  <Slides>27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6</vt:i4>
      </vt:variant>
      <vt:variant>
        <vt:lpstr>Diatitels</vt:lpstr>
      </vt:variant>
      <vt:variant>
        <vt:i4>27</vt:i4>
      </vt:variant>
    </vt:vector>
  </HeadingPairs>
  <TitlesOfParts>
    <vt:vector size="39" baseType="lpstr">
      <vt:lpstr>Aptos</vt:lpstr>
      <vt:lpstr>Arial</vt:lpstr>
      <vt:lpstr>Calibri</vt:lpstr>
      <vt:lpstr>Silka</vt:lpstr>
      <vt:lpstr>Silka Bold</vt:lpstr>
      <vt:lpstr>Symbol</vt:lpstr>
      <vt:lpstr>IPABO werksheets logo boven</vt:lpstr>
      <vt:lpstr>IPABO werksheets logo onder</vt:lpstr>
      <vt:lpstr>Logo sheet - Logo wit</vt:lpstr>
      <vt:lpstr>Logo sheet - Logo wit donkere achtergrond</vt:lpstr>
      <vt:lpstr>Logo sheet - Logo</vt:lpstr>
      <vt:lpstr>Logo sheet - tag</vt:lpstr>
      <vt:lpstr>Primoraat rekenen</vt:lpstr>
      <vt:lpstr>Primoraat rekenen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Vertragen..</vt:lpstr>
      <vt:lpstr>Stappen in het onderzoek</vt:lpstr>
      <vt:lpstr>Afzonderlijke onderzoeken</vt:lpstr>
      <vt:lpstr> 2. Automatiseren tot 100</vt:lpstr>
      <vt:lpstr>3. Rekentoetsbeleving</vt:lpstr>
      <vt:lpstr>4. Lesvoorbereiding rekenen</vt:lpstr>
      <vt:lpstr>4. Lesvoorbereiding rekenen</vt:lpstr>
      <vt:lpstr>4. Lesvoorbereiding rekenen</vt:lpstr>
      <vt:lpstr>5. Leerlijn klokkijken</vt:lpstr>
      <vt:lpstr>5. Leerlijn klokkijken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Primoraat rekenen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Instructie voor gebruik (1/2)</dc:title>
  <dc:creator>Ronald Keijzer</dc:creator>
  <cp:lastModifiedBy>Michiel Veldhuis</cp:lastModifiedBy>
  <cp:revision>130</cp:revision>
  <dcterms:created xsi:type="dcterms:W3CDTF">2024-03-06T15:17:38Z</dcterms:created>
  <dcterms:modified xsi:type="dcterms:W3CDTF">2024-05-30T05:56:35Z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0x0101009938BB986CF0D042BC64E028F5607D67</vt:lpwstr>
  </property>
  <property fmtid="{D5CDD505-2E9C-101B-9397-08002B2CF9AE}" pid="3" name="MediaServiceImageTags">
    <vt:lpwstr/>
  </property>
</Properties>
</file>