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0" r:id="rId9"/>
    <p:sldId id="264" r:id="rId10"/>
    <p:sldId id="268" r:id="rId11"/>
    <p:sldId id="265" r:id="rId12"/>
    <p:sldId id="266" r:id="rId13"/>
    <p:sldId id="272" r:id="rId14"/>
    <p:sldId id="46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8E3582-AAE5-D0FD-F63D-B0D204D27095}" name="Peter Ale" initials="PA" userId="1db852a2ada0cc3f" providerId="Windows Live"/>
  <p188:author id="{B1F83C99-F343-3ECC-D5F8-BE173EB8A021}" name="Brouwer,Wim W.P.L." initials="WB" userId="S::887788@fontys.nl::9dd29f12-50f7-4633-a8a8-a57a99410d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69193" autoAdjust="0"/>
  </p:normalViewPr>
  <p:slideViewPr>
    <p:cSldViewPr snapToGrid="0">
      <p:cViewPr varScale="1">
        <p:scale>
          <a:sx n="76" d="100"/>
          <a:sy n="76" d="100"/>
        </p:scale>
        <p:origin x="191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CB4FB-8DD4-4445-880B-2B0431DDCC5C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78902-B7C4-40CD-ABB3-CD40C9298B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28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78902-B7C4-40CD-ABB3-CD40C9298BB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69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Factor = 18   omdat 18 x 30 cm = 540 m</a:t>
            </a:r>
          </a:p>
          <a:p>
            <a:r>
              <a:rPr lang="nl-NL" dirty="0"/>
              <a:t>Inhoud    lengte x breedte x hoogte dus 18^3 = 5832   dus 5832 keer zo groot.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78902-B7C4-40CD-ABB3-CD40C9298BB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7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de Nieuwste Pabo geldt:</a:t>
            </a:r>
          </a:p>
          <a:p>
            <a:r>
              <a:rPr lang="nl-NL" dirty="0"/>
              <a:t>- het eenduidig aanreiken van een leerlijn eigenvaardigheid RW.</a:t>
            </a:r>
          </a:p>
          <a:p>
            <a:r>
              <a:rPr lang="nl-NL" dirty="0"/>
              <a:t>- verwachtingen uit te spreken en eisen te stellen aan de voorbereiding op de toets.</a:t>
            </a:r>
          </a:p>
          <a:p>
            <a:r>
              <a:rPr lang="nl-NL" dirty="0"/>
              <a:t>- voorwaardelijke toetsen op te nemen in ons curriculum op het niveau van de LKT-RW.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78902-B7C4-40CD-ABB3-CD40C9298BB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07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2509F-EC2A-8D11-9B40-B291DED99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EB6C91-1626-4DF0-8921-1CCC095DE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413376-128A-0EB3-2269-74C51A90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E7C221-FC55-BB1C-81C4-511FFB37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7BA1B3-3B2B-2358-0093-56DD5BB4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5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1722A-81E6-BCBD-C3FB-AAF85985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C442F6-CA6E-5F0F-675A-7CDD48BB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8CC5D2-193E-781E-8362-732250CD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70BBD1-F297-DE3F-0BDE-0CDB3640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EE848B-F869-0636-E1AD-1C3A0DA3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05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8402103-2D9F-0C49-A442-71228B167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77EDF0-EAC8-5A8B-DD23-ACD922AEB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A78FB1-892D-BDCB-4C33-BE4E02C7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34561D-5A84-A113-73A7-36B3364D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7C6F96-9F24-9AB2-81C2-A0606C29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09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A933D-22F3-AA8A-F26D-43CEB041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FE1406-6F4A-661F-A001-0FB7D239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AE8AF7-F39E-AD1A-6486-D7C1C97B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9D5FE-1533-C639-4E1A-B1F7E96D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955FB8-5C95-D88B-CEC1-AB90F02C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71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BFCC6-E75E-7F39-0A2B-67C490AF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549EEC-79F7-5376-E7AE-59C272BCD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9AAEFA-BD97-0A8F-E0AB-0CBA5AD3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C07B5F-0E3E-460A-7FAA-3431D794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CBA864-271F-0F01-0F21-493ED5F4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4776C-EFE3-C437-E01B-9ABC7C6E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F2B390-E86D-1B58-F0F2-1BF185C37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408208-F70A-317F-C021-9CECFDB77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9668DD-5A70-24A6-8944-1CA15DBC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8DDF0C-86C3-4407-EEA5-82F2A0A6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A3A7E8-1577-71B1-B638-C190AADC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12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B77D7-F16F-D948-30DE-0D8826A7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19BA5A-E225-A25D-027F-1E262C25C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497E56-45CD-D042-A664-91DD1B00F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6DCDE3-C976-B006-9B49-2ACC32E43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D264BF-1FF4-F51A-5810-0C9389FC8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B81BE4-EF8C-8361-491E-6281EC07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CED7E25-0C5E-FCBC-F2E2-466FB96C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590E927-F34F-E2BE-C22A-05534822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11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32F1C-44C5-C863-815F-5ED7EDE6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27382B-F017-91FA-C9BD-8CBB4293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D0B32F-BB52-3337-3B92-95AED429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F41C0B-5A05-B92F-5EFA-CCB8B9AE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19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6227B9-2968-CBD8-5CE8-99ECC949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1DB11C-B2E9-8E8B-E718-7B940904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8FABDE-E931-5958-6C9F-5484E636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86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A616-FEEE-8734-C83D-0AD7E8D8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00F733-8CF8-60E4-D6F5-196C29FEC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4463C3-BF07-0E13-9B5D-9A320FF6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B179A3-FE44-EE22-1727-205F95F3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0D92E6-B1A4-22BD-8A15-3AF929A0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27DA56-7FB8-069A-52B4-7A0D3F16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85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9C1CD-F0F4-F0D3-B70F-6319596D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12F51AC-B48D-15F0-0EC3-302D389CE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96A6C3-2B5A-1F9A-046F-6A2311E96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3EC448-04B8-19DD-E716-8E44B44E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80FE9D-B6C9-3236-43E3-8F9923D1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8EAE0B-BDEE-5A69-E90E-7F768169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2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3320927-17DD-6B99-68F6-5C06617A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DCDF8A-838A-1258-90E5-488DA0ABA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49D436-FC14-2DA3-96B3-C0BFA98F1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F523-D821-4075-B142-00CD8E3D1B0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FAA282-28DA-9B81-A35F-87B7ABE60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352650-9FBA-7DB2-8EE4-57A1C3291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07421-BEE7-4A00-8251-A3838DAA3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50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6C4F2-3971-B305-509A-3B4491271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572" y="1704121"/>
            <a:ext cx="9144000" cy="2387600"/>
          </a:xfrm>
        </p:spPr>
        <p:txBody>
          <a:bodyPr/>
          <a:lstStyle/>
          <a:p>
            <a:r>
              <a:rPr lang="nl-NL" dirty="0"/>
              <a:t>  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EA2DA6-5294-DEEC-08DE-31465DA93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228" y="4960144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Opvallende resultaten in de Landelijke kennistoets Wiskunde (pabo)</a:t>
            </a:r>
          </a:p>
          <a:p>
            <a:r>
              <a:rPr lang="nl-NL" dirty="0"/>
              <a:t>Dirk de Vries hoofdredacteur LKT</a:t>
            </a:r>
          </a:p>
          <a:p>
            <a:r>
              <a:rPr lang="nl-NL" dirty="0"/>
              <a:t> Wim Brouwer redacteur LKT</a:t>
            </a:r>
          </a:p>
          <a:p>
            <a:r>
              <a:rPr lang="nl-NL" dirty="0"/>
              <a:t>Peter Ale redacteur LKT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A60F07-895F-74DA-6DF0-A1BBEFA8F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88" y="703244"/>
            <a:ext cx="405765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10voordeleraar van twitter.com">
            <a:extLst>
              <a:ext uri="{FF2B5EF4-FFF2-40B4-BE49-F238E27FC236}">
                <a16:creationId xmlns:a16="http://schemas.microsoft.com/office/drawing/2014/main" id="{8B225C9C-1A36-28DA-9CF8-460E8A5A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22" y="534987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0F3F553-AFDB-760C-6069-09FECD677366}"/>
              </a:ext>
            </a:extLst>
          </p:cNvPr>
          <p:cNvSpPr txBox="1"/>
          <p:nvPr/>
        </p:nvSpPr>
        <p:spPr>
          <a:xfrm rot="20305804">
            <a:off x="3968743" y="2414628"/>
            <a:ext cx="410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0070C0"/>
                </a:solidFill>
                <a:latin typeface="Baguet Script" panose="020F0502020204030204" pitchFamily="2" charset="0"/>
              </a:rPr>
              <a:t>Of toch niet?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E1AD2C-2118-A5E2-8879-6BCA24EDD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673">
            <a:off x="8339969" y="899192"/>
            <a:ext cx="3301303" cy="26706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114F54-B6DE-3486-EFA4-0A19D1F8D0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173" r="15435"/>
          <a:stretch/>
        </p:blipFill>
        <p:spPr>
          <a:xfrm rot="19197856">
            <a:off x="92760" y="1350703"/>
            <a:ext cx="3505776" cy="13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130DA-7B42-E9F5-6F77-18E9B01A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Anekdote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1C7160-D40C-08F9-8D5C-EED991998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909"/>
            <a:ext cx="10515600" cy="496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Gegeven</a:t>
            </a:r>
          </a:p>
          <a:p>
            <a:pPr marL="0" indent="0">
              <a:buNone/>
            </a:pPr>
            <a:r>
              <a:rPr lang="nl-NL" sz="2400" dirty="0"/>
              <a:t>Een schaalmodel van de racewagen van Max Verstappen heeft een lengte van 30 cm. In het echt heeft deze racewagen een lengte van 5,4 meter.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Gevraagd</a:t>
            </a:r>
            <a:br>
              <a:rPr lang="nl-NL" sz="2400" dirty="0"/>
            </a:br>
            <a:r>
              <a:rPr lang="nl-NL" sz="2400" dirty="0"/>
              <a:t>Hoeveel keer zo groot is de inhoud van de echte benzinetank ten opzichte van die van het schaalmodel?</a:t>
            </a:r>
          </a:p>
        </p:txBody>
      </p:sp>
      <p:pic>
        <p:nvPicPr>
          <p:cNvPr id="6" name="Afbeelding 5" descr="Afbeelding met wiel, band, voertuig, motorsport&#10;&#10;Automatisch gegenereerde beschrijving">
            <a:extLst>
              <a:ext uri="{FF2B5EF4-FFF2-40B4-BE49-F238E27FC236}">
                <a16:creationId xmlns:a16="http://schemas.microsoft.com/office/drawing/2014/main" id="{FCAE4759-357C-BD05-D640-85BA9E18E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17" y="3127463"/>
            <a:ext cx="6421349" cy="2112900"/>
          </a:xfrm>
          <a:prstGeom prst="rect">
            <a:avLst/>
          </a:prstGeom>
        </p:spPr>
      </p:pic>
      <p:pic>
        <p:nvPicPr>
          <p:cNvPr id="4" name="Picture 4" descr="10voordeleraar van twitter.com">
            <a:extLst>
              <a:ext uri="{FF2B5EF4-FFF2-40B4-BE49-F238E27FC236}">
                <a16:creationId xmlns:a16="http://schemas.microsoft.com/office/drawing/2014/main" id="{D97C00F3-D43D-4E47-80C7-A86E06A2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774" y="582695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3461A5C-48A4-589A-1A45-823C53D56277}"/>
              </a:ext>
            </a:extLst>
          </p:cNvPr>
          <p:cNvSpPr txBox="1"/>
          <p:nvPr/>
        </p:nvSpPr>
        <p:spPr>
          <a:xfrm rot="19557964">
            <a:off x="1788851" y="1541587"/>
            <a:ext cx="909260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Tijdens de introductie van het idee Kennisbasis toets gedurende de Panamaconferentie in 2007(?) werd een dergelijke opgave, exclusief Max Verstappen, plenair gepresenteerd.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487DE3A-584A-C51A-7BF4-08F7CC8677BE}"/>
              </a:ext>
            </a:extLst>
          </p:cNvPr>
          <p:cNvSpPr txBox="1"/>
          <p:nvPr/>
        </p:nvSpPr>
        <p:spPr>
          <a:xfrm rot="1435219">
            <a:off x="1950387" y="2524985"/>
            <a:ext cx="90926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En in 2017 werd dit nog eens gedaan, maar nu inclusief Max.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4083667-5C04-A8FF-3EED-036A405FEC16}"/>
              </a:ext>
            </a:extLst>
          </p:cNvPr>
          <p:cNvSpPr txBox="1"/>
          <p:nvPr/>
        </p:nvSpPr>
        <p:spPr>
          <a:xfrm>
            <a:off x="3026370" y="2483435"/>
            <a:ext cx="694064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Het concept van kwadratische en kubische vergroting blijft voor veel studenten moeilijk.</a:t>
            </a:r>
          </a:p>
        </p:txBody>
      </p:sp>
    </p:spTree>
    <p:extLst>
      <p:ext uri="{BB962C8B-B14F-4D97-AF65-F5344CB8AC3E}">
        <p14:creationId xmlns:p14="http://schemas.microsoft.com/office/powerpoint/2010/main" val="8673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EB6378-5B9A-8F94-FD36-BD02EC3E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Gemiddelde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89D269B-7802-807B-947B-1C8FAAB3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22" y="1344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Gegeven</a:t>
            </a:r>
          </a:p>
          <a:p>
            <a:pPr marL="0" indent="0">
              <a:buNone/>
            </a:pPr>
            <a:r>
              <a:rPr lang="nl-NL" dirty="0"/>
              <a:t>De 12 koeien van Boer Jan geven gemiddeld 162 liter melk per week.</a:t>
            </a:r>
          </a:p>
          <a:p>
            <a:pPr marL="0" indent="0">
              <a:buNone/>
            </a:pPr>
            <a:r>
              <a:rPr lang="nl-NL" dirty="0"/>
              <a:t>De 18 koeien van Boer Grietje geven gemiddeld 149 liter per week.</a:t>
            </a:r>
          </a:p>
          <a:p>
            <a:pPr marL="0" indent="0">
              <a:buNone/>
            </a:pPr>
            <a:r>
              <a:rPr lang="nl-NL" dirty="0"/>
              <a:t>Gevraagd</a:t>
            </a:r>
          </a:p>
          <a:p>
            <a:pPr marL="0" indent="0">
              <a:buNone/>
            </a:pPr>
            <a:r>
              <a:rPr lang="nl-NL" dirty="0"/>
              <a:t>Hoeveel liter melk geven alle koeien samen gemiddeld per week?</a:t>
            </a:r>
          </a:p>
          <a:p>
            <a:pPr marL="0" indent="0">
              <a:buNone/>
            </a:pPr>
            <a:r>
              <a:rPr lang="nl-NL" dirty="0"/>
              <a:t>Welke aanpak verwacht je?</a:t>
            </a:r>
          </a:p>
        </p:txBody>
      </p:sp>
      <p:pic>
        <p:nvPicPr>
          <p:cNvPr id="2" name="Picture 4" descr="10voordeleraar van twitter.com">
            <a:extLst>
              <a:ext uri="{FF2B5EF4-FFF2-40B4-BE49-F238E27FC236}">
                <a16:creationId xmlns:a16="http://schemas.microsoft.com/office/drawing/2014/main" id="{738B57D5-086A-CE25-8FD1-29E6B497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22" y="534987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C2F2F74-3491-0EFD-F184-293C80940D8A}"/>
              </a:ext>
            </a:extLst>
          </p:cNvPr>
          <p:cNvSpPr txBox="1"/>
          <p:nvPr/>
        </p:nvSpPr>
        <p:spPr>
          <a:xfrm>
            <a:off x="2335460" y="4553883"/>
            <a:ext cx="6592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Handig (?) rekenend                         of   12 x 162 = 1944</a:t>
            </a:r>
          </a:p>
          <a:p>
            <a:r>
              <a:rPr lang="nl-NL" sz="2000" dirty="0"/>
              <a:t>(12 x 162 + 18 x 149) : 30 =                    18 x 149 = </a:t>
            </a:r>
            <a:r>
              <a:rPr lang="nl-NL" sz="2000" u="sng" dirty="0"/>
              <a:t>2682</a:t>
            </a:r>
            <a:r>
              <a:rPr lang="nl-NL" sz="2000" dirty="0"/>
              <a:t> + </a:t>
            </a:r>
          </a:p>
          <a:p>
            <a:r>
              <a:rPr lang="nl-NL" sz="2000" dirty="0"/>
              <a:t>((12 x 13) + (12 + 18) x 149) : 30 =                             4626  </a:t>
            </a:r>
          </a:p>
          <a:p>
            <a:r>
              <a:rPr lang="nl-NL" sz="2000" dirty="0"/>
              <a:t>(156 + 30 x 149 ) : 30 =  </a:t>
            </a:r>
          </a:p>
          <a:p>
            <a:r>
              <a:rPr lang="nl-NL" sz="2000" dirty="0"/>
              <a:t>(156  + 4470) : 30 =                                     4626 : 30 = 154,2  </a:t>
            </a:r>
          </a:p>
          <a:p>
            <a:r>
              <a:rPr lang="nl-NL" sz="2000" dirty="0"/>
              <a:t>4626 : 30 = 154,2</a:t>
            </a:r>
          </a:p>
        </p:txBody>
      </p:sp>
    </p:spTree>
    <p:extLst>
      <p:ext uri="{BB962C8B-B14F-4D97-AF65-F5344CB8AC3E}">
        <p14:creationId xmlns:p14="http://schemas.microsoft.com/office/powerpoint/2010/main" val="22135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EB6378-5B9A-8F94-FD36-BD02EC3E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Rekenkennis en basisvaardigheden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A54E901E-6C10-CBC6-9554-BADFD09C5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97" t="21887" r="-4003" b="2034"/>
          <a:stretch/>
        </p:blipFill>
        <p:spPr>
          <a:xfrm>
            <a:off x="7030092" y="3966984"/>
            <a:ext cx="4500081" cy="21370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64DC80A-EF61-A3A4-703A-A39DAF712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27" y="1448655"/>
            <a:ext cx="5985195" cy="4573921"/>
          </a:xfrm>
          <a:prstGeom prst="rect">
            <a:avLst/>
          </a:prstGeom>
        </p:spPr>
      </p:pic>
      <p:pic>
        <p:nvPicPr>
          <p:cNvPr id="4" name="Picture 4" descr="10voordeleraar van twitter.com">
            <a:extLst>
              <a:ext uri="{FF2B5EF4-FFF2-40B4-BE49-F238E27FC236}">
                <a16:creationId xmlns:a16="http://schemas.microsoft.com/office/drawing/2014/main" id="{E12D4319-B05B-CEDB-629F-5E2957A5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22" y="534987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B6537EF8-72D4-2F08-BA58-B6C2A7A6F0A6}"/>
              </a:ext>
            </a:extLst>
          </p:cNvPr>
          <p:cNvGrpSpPr/>
          <p:nvPr/>
        </p:nvGrpSpPr>
        <p:grpSpPr>
          <a:xfrm>
            <a:off x="7250961" y="1424852"/>
            <a:ext cx="4058342" cy="1200329"/>
            <a:chOff x="7250961" y="1424852"/>
            <a:chExt cx="4058342" cy="1200329"/>
          </a:xfrm>
        </p:grpSpPr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0FA5552A-4E86-A854-F7AA-76769BCB46E1}"/>
                </a:ext>
              </a:extLst>
            </p:cNvPr>
            <p:cNvSpPr txBox="1"/>
            <p:nvPr/>
          </p:nvSpPr>
          <p:spPr>
            <a:xfrm>
              <a:off x="7250961" y="1424852"/>
              <a:ext cx="40583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dirty="0"/>
            </a:p>
            <a:p>
              <a:r>
                <a:rPr lang="nl-NL" dirty="0"/>
                <a:t>Als duidelijk is hoe het aangepakt moet worden zijn de basisvaardigheden onvoldoende.</a:t>
              </a:r>
            </a:p>
          </p:txBody>
        </p:sp>
        <p:sp>
          <p:nvSpPr>
            <p:cNvPr id="7" name="Pijl: rechts 6">
              <a:extLst>
                <a:ext uri="{FF2B5EF4-FFF2-40B4-BE49-F238E27FC236}">
                  <a16:creationId xmlns:a16="http://schemas.microsoft.com/office/drawing/2014/main" id="{2A721C6F-15B1-3E09-60E4-B873B4C526FC}"/>
                </a:ext>
              </a:extLst>
            </p:cNvPr>
            <p:cNvSpPr/>
            <p:nvPr/>
          </p:nvSpPr>
          <p:spPr>
            <a:xfrm rot="10800000">
              <a:off x="7451563" y="1553528"/>
              <a:ext cx="1572768" cy="13716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AF969EE-EB35-C5E7-B22E-9AE499ED9A21}"/>
              </a:ext>
            </a:extLst>
          </p:cNvPr>
          <p:cNvGrpSpPr/>
          <p:nvPr/>
        </p:nvGrpSpPr>
        <p:grpSpPr>
          <a:xfrm>
            <a:off x="7350944" y="2997012"/>
            <a:ext cx="3664042" cy="989175"/>
            <a:chOff x="7350944" y="2997012"/>
            <a:chExt cx="3664042" cy="989175"/>
          </a:xfrm>
        </p:grpSpPr>
        <p:sp>
          <p:nvSpPr>
            <p:cNvPr id="8" name="Pijl: rechts 7">
              <a:extLst>
                <a:ext uri="{FF2B5EF4-FFF2-40B4-BE49-F238E27FC236}">
                  <a16:creationId xmlns:a16="http://schemas.microsoft.com/office/drawing/2014/main" id="{97D5B6DC-5814-A2E5-CB46-E1E528E81943}"/>
                </a:ext>
              </a:extLst>
            </p:cNvPr>
            <p:cNvSpPr/>
            <p:nvPr/>
          </p:nvSpPr>
          <p:spPr>
            <a:xfrm rot="5400000">
              <a:off x="10590931" y="3562132"/>
              <a:ext cx="597482" cy="25062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29166D57-5E43-FA77-5D78-781A5E2B9AE3}"/>
                </a:ext>
              </a:extLst>
            </p:cNvPr>
            <p:cNvSpPr txBox="1"/>
            <p:nvPr/>
          </p:nvSpPr>
          <p:spPr>
            <a:xfrm>
              <a:off x="7350944" y="2997012"/>
              <a:ext cx="35387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Als dat niet duidelijk is komt men toch nog dicht in de buurt van het goede antwoord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6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A6B5E-7806-6F07-7E2C-0ED7086E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6" y="2326338"/>
            <a:ext cx="10515600" cy="1325563"/>
          </a:xfrm>
        </p:spPr>
        <p:txBody>
          <a:bodyPr>
            <a:norm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aanvullend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7BB757-4585-0CA6-E487-0DFABB4C5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640" y="2141537"/>
            <a:ext cx="10515600" cy="435133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9430478-7F3D-0CE1-71E0-DAAAB3EEA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6096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6135607-DD8F-98F3-9DDA-B839C7DF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57" y="1169674"/>
            <a:ext cx="3924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702BAFB-44CB-6E7E-3C70-7C3DA836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17674"/>
            <a:ext cx="2973138" cy="26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E31CA4ED-A60F-670D-21AC-11BCCB56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67" y="364161"/>
            <a:ext cx="6096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D0EF93F-0914-D8C2-D6D2-485F0A0A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03" y="320675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7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98A9F-F773-031A-4F5A-79FB8D0E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59BCC9-5712-360E-B6D3-2DB199C10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5636"/>
            <a:ext cx="5157787" cy="823912"/>
          </a:xfrm>
        </p:spPr>
        <p:txBody>
          <a:bodyPr/>
          <a:lstStyle/>
          <a:p>
            <a:r>
              <a:rPr lang="nl-NL" dirty="0"/>
              <a:t>Aandacht vraagt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56F6E4-EF4E-4083-D56C-DF83CDF6A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408093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het gebruik van de basisvaardigheden</a:t>
            </a:r>
          </a:p>
          <a:p>
            <a:r>
              <a:rPr lang="nl-NL" dirty="0"/>
              <a:t>het voorkomen van slordigheidsfouten</a:t>
            </a:r>
          </a:p>
          <a:p>
            <a:r>
              <a:rPr lang="nl-NL" dirty="0"/>
              <a:t>de transfer van oplossingsstrategieën en wiskundige redenaties</a:t>
            </a:r>
          </a:p>
          <a:p>
            <a:r>
              <a:rPr lang="nl-NL" dirty="0"/>
              <a:t>het samengaan van begrip, wiskundig denken en toepassen</a:t>
            </a:r>
          </a:p>
          <a:p>
            <a:r>
              <a:rPr lang="nl-NL" dirty="0"/>
              <a:t>…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1ACF43-321A-D740-5809-215517814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5636"/>
            <a:ext cx="5590309" cy="823912"/>
          </a:xfrm>
        </p:spPr>
        <p:txBody>
          <a:bodyPr/>
          <a:lstStyle/>
          <a:p>
            <a:r>
              <a:rPr lang="nl-NL" dirty="0"/>
              <a:t>Wat kunnen wij (opleiders) doen?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826D618-3FE3-6794-2402-AD66D0149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408093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83461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EB6378-5B9A-8F94-FD36-BD02EC3E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Opwarmer</a:t>
            </a:r>
          </a:p>
        </p:txBody>
      </p:sp>
      <p:pic>
        <p:nvPicPr>
          <p:cNvPr id="1028" name="Picture 4" descr="10voordeleraar van twitter.com">
            <a:extLst>
              <a:ext uri="{FF2B5EF4-FFF2-40B4-BE49-F238E27FC236}">
                <a16:creationId xmlns:a16="http://schemas.microsoft.com/office/drawing/2014/main" id="{8B225C9C-1A36-28DA-9CF8-460E8A5A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22" y="534987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88EA87-9AE9-7705-A784-D74734239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22" y="15491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400" kern="10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Gegeven</a:t>
            </a:r>
            <a:br>
              <a:rPr lang="nl-NL" sz="2400" kern="10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2400" kern="10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auto en een </a:t>
            </a:r>
            <a:r>
              <a:rPr lang="nl-NL" sz="2400" kern="100" dirty="0" err="1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fatbike</a:t>
            </a:r>
            <a:r>
              <a:rPr lang="nl-NL" sz="2400" kern="10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rijden elkaar tegemoet. De ene heeft een snelheid van 90 km/u, de andere rijdt 24 km/u. Op dit moment zijn ze nog 190 meter van elkaar verwijderd.</a:t>
            </a:r>
            <a:endParaRPr lang="nl-NL" sz="2400" kern="100" dirty="0"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kern="100" dirty="0"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Gevraagd</a:t>
            </a:r>
          </a:p>
          <a:p>
            <a:pPr marL="0" indent="0">
              <a:buNone/>
            </a:pPr>
            <a:r>
              <a:rPr lang="nl-NL" sz="2400" kern="100" dirty="0"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hoeveel seconden zullen ze elkaar passeren?</a:t>
            </a:r>
          </a:p>
          <a:p>
            <a:pPr marL="0" indent="0">
              <a:buNone/>
            </a:pPr>
            <a:endParaRPr lang="nl-NL" kern="100" dirty="0"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68314121-8225-9F28-D15B-AB7983206EC0}"/>
                  </a:ext>
                </a:extLst>
              </p:cNvPr>
              <p:cNvSpPr txBox="1"/>
              <p:nvPr/>
            </p:nvSpPr>
            <p:spPr>
              <a:xfrm>
                <a:off x="864178" y="4158074"/>
                <a:ext cx="8910084" cy="238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nl-NL" sz="2000" i="1" dirty="0">
                    <a:uFill>
                      <a:solidFill>
                        <a:srgbClr val="000000"/>
                      </a:solidFill>
                    </a:uFill>
                    <a:ea typeface="Times New Roman" panose="02020603050405020304" pitchFamily="18" charset="0"/>
                  </a:rPr>
                  <a:t>Mogelijke uitwerkingen:</a:t>
                </a:r>
                <a:br>
                  <a:rPr lang="nl-NL" sz="2000" i="1" dirty="0">
                    <a:uFill>
                      <a:solidFill>
                        <a:srgbClr val="000000"/>
                      </a:solidFill>
                    </a:uFill>
                    <a:ea typeface="Times New Roman" panose="02020603050405020304" pitchFamily="18" charset="0"/>
                  </a:rPr>
                </a:br>
                <a:r>
                  <a:rPr lang="nl-NL" sz="2000" i="1" dirty="0">
                    <a:uFill>
                      <a:solidFill>
                        <a:srgbClr val="000000"/>
                      </a:solidFill>
                    </a:uFill>
                    <a:ea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nl-NL" sz="2000" i="1" dirty="0">
                    <a:uFill>
                      <a:solidFill>
                        <a:srgbClr val="000000"/>
                      </a:solidFill>
                    </a:uFill>
                    <a:ea typeface="Times New Roman" panose="02020603050405020304" pitchFamily="18" charset="0"/>
                  </a:rPr>
                  <a:t>Samen rijden ze 114 km/u </a:t>
                </a:r>
              </a:p>
              <a:p>
                <a:pPr marL="0" indent="0">
                  <a:buNone/>
                </a:pPr>
                <a:r>
                  <a:rPr lang="nl-NL" sz="2000" i="1" dirty="0">
                    <a:uFill>
                      <a:solidFill>
                        <a:srgbClr val="000000"/>
                      </a:solidFill>
                    </a:uFill>
                    <a:ea typeface="Times New Roman" panose="02020603050405020304" pitchFamily="18" charset="0"/>
                  </a:rPr>
                  <a:t>		 114000 m/3600 sec = 1140 m/36 sec =  570 m/18 sec</a:t>
                </a:r>
              </a:p>
              <a:p>
                <a:pPr marL="0" indent="0">
                  <a:buNone/>
                </a:pPr>
                <a:r>
                  <a:rPr lang="nl-NL" sz="2000" i="1" dirty="0">
                    <a:uFill>
                      <a:solidFill>
                        <a:srgbClr val="000000"/>
                      </a:solidFill>
                    </a:uFill>
                    <a:ea typeface="Times New Roman" panose="02020603050405020304" pitchFamily="18" charset="0"/>
                  </a:rPr>
                  <a:t>                                    =  190 m in 6 sec.</a:t>
                </a:r>
              </a:p>
              <a:p>
                <a:pPr marL="0" indent="0">
                  <a:buNone/>
                </a:pPr>
                <a:r>
                  <a:rPr lang="nl-NL" sz="2000" i="1" dirty="0">
                    <a:uFill>
                      <a:solidFill>
                        <a:srgbClr val="000000"/>
                      </a:solidFill>
                    </a:uFill>
                    <a:ea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nl-NL" sz="2000" i="1" dirty="0">
                    <a:uFill>
                      <a:solidFill>
                        <a:srgbClr val="000000"/>
                      </a:solidFill>
                    </a:uFill>
                    <a:ea typeface="Times New Roman" panose="02020603050405020304" pitchFamily="18" charset="0"/>
                  </a:rPr>
                  <a:t>Of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i="1" smtClean="0"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</a:rPr>
                          <m:t>190</m:t>
                        </m:r>
                      </m:num>
                      <m:den>
                        <m:r>
                          <a:rPr lang="nl-NL" sz="2000" b="0" i="1" smtClean="0"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</a:rPr>
                          <m:t>114000</m:t>
                        </m:r>
                      </m:den>
                    </m:f>
                  </m:oMath>
                </a14:m>
                <a:r>
                  <a:rPr lang="nl-NL" sz="2000" i="1" dirty="0">
                    <a:uFill>
                      <a:solidFill>
                        <a:srgbClr val="000000"/>
                      </a:solidFill>
                    </a:uFill>
                    <a:ea typeface="Times New Roman" panose="02020603050405020304" pitchFamily="18" charset="0"/>
                  </a:rPr>
                  <a:t> x 3600=</a:t>
                </a:r>
                <a:r>
                  <a:rPr lang="nl-NL" sz="2000" i="1" dirty="0">
                    <a:uFill>
                      <a:solidFill>
                        <a:srgbClr val="000000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i="1"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</a:rPr>
                          <m:t>190</m:t>
                        </m:r>
                      </m:num>
                      <m:den>
                        <m:r>
                          <a:rPr lang="nl-NL" sz="2000" i="1"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</a:rPr>
                          <m:t>1140</m:t>
                        </m:r>
                      </m:den>
                    </m:f>
                  </m:oMath>
                </a14:m>
                <a:r>
                  <a:rPr lang="nl-NL" sz="2000" i="1" dirty="0">
                    <a:uFill>
                      <a:solidFill>
                        <a:srgbClr val="000000"/>
                      </a:solidFill>
                    </a:uFill>
                    <a:ea typeface="Times New Roman" panose="02020603050405020304" pitchFamily="18" charset="0"/>
                  </a:rPr>
                  <a:t> x 36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i="1"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</a:rPr>
                          <m:t>190</m:t>
                        </m:r>
                      </m:num>
                      <m:den>
                        <m:r>
                          <a:rPr lang="nl-NL" sz="2000" i="1"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l-NL" sz="2000" b="0" i="1" smtClean="0"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nl-NL" sz="2000" i="1" dirty="0">
                    <a:uFill>
                      <a:solidFill>
                        <a:srgbClr val="000000"/>
                      </a:solidFill>
                    </a:uFill>
                    <a:ea typeface="Times New Roman" panose="02020603050405020304" pitchFamily="18" charset="0"/>
                  </a:rPr>
                  <a:t> x 6 = 6 sec</a:t>
                </a: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68314121-8225-9F28-D15B-AB7983206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78" y="4158074"/>
                <a:ext cx="8910084" cy="2383601"/>
              </a:xfrm>
              <a:prstGeom prst="rect">
                <a:avLst/>
              </a:prstGeom>
              <a:blipFill>
                <a:blip r:embed="rId3"/>
                <a:stretch>
                  <a:fillRect l="-753" t="-1279" b="-127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9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EB6378-5B9A-8F94-FD36-BD02EC3E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praktijk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389FE3-2827-6A32-F7BE-7FBC09E9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De moeilijkheidsgraad was ingeschat op medium.</a:t>
            </a:r>
          </a:p>
          <a:p>
            <a:pPr marL="0" indent="0">
              <a:buNone/>
            </a:pPr>
            <a:r>
              <a:rPr lang="nl-NL" sz="280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De benodigde tijd op 3 minuten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nl-NL" sz="2800" kern="100" dirty="0">
                <a:effectLst/>
                <a:uFill>
                  <a:solidFill>
                    <a:srgbClr val="000000"/>
                  </a:solidFill>
                </a:uFill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2800" kern="100" dirty="0">
                <a:effectLst/>
                <a:uFill>
                  <a:solidFill>
                    <a:srgbClr val="000000"/>
                  </a:solidFill>
                </a:uFill>
                <a:ea typeface="Aptos" panose="020B0004020202020204" pitchFamily="34" charset="0"/>
                <a:cs typeface="Times New Roman" panose="02020603050405020304" pitchFamily="18" charset="0"/>
              </a:rPr>
              <a:t>De studenten deden gemiddeld 6,55 minuten over dit item en uiteindelijk had 23% het goed.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kern="100" dirty="0">
              <a:uFill>
                <a:solidFill>
                  <a:srgbClr val="000000"/>
                </a:solidFill>
              </a:u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800" kern="100" dirty="0">
                <a:uFill>
                  <a:solidFill>
                    <a:srgbClr val="000000"/>
                  </a:solidFill>
                </a:uFill>
                <a:ea typeface="Aptos" panose="020B0004020202020204" pitchFamily="34" charset="0"/>
                <a:cs typeface="Times New Roman" panose="02020603050405020304" pitchFamily="18" charset="0"/>
              </a:rPr>
              <a:t>Hoe zou het komen dat ze er zo lang over doen?</a:t>
            </a:r>
            <a:endParaRPr lang="nl-NL" sz="2800" kern="100" dirty="0">
              <a:effectLst/>
              <a:uFill>
                <a:solidFill>
                  <a:srgbClr val="000000"/>
                </a:solidFill>
              </a:u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2800" kern="10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1028" name="Picture 4" descr="10voordeleraar van twitter.com">
            <a:extLst>
              <a:ext uri="{FF2B5EF4-FFF2-40B4-BE49-F238E27FC236}">
                <a16:creationId xmlns:a16="http://schemas.microsoft.com/office/drawing/2014/main" id="{8B225C9C-1A36-28DA-9CF8-460E8A5A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22" y="534987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3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EB6378-5B9A-8F94-FD36-BD02EC3E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389FE3-2827-6A32-F7BE-7FBC09E9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22" y="153301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600" kern="100" dirty="0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Doel van deze workshop: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inzicht krijgen in de rekenproblematiek van </a:t>
            </a:r>
            <a:r>
              <a:rPr lang="nl-NL" sz="2600" kern="100" dirty="0"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l-NL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tudenten,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ervaren dat het gebrek aan basisvaardigheden bij studenten de oorzaak is van rekenfouten en dus onvoldoendes,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weten dat bij (veel) studenten wiskundig redeneren om aandacht vraagt.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600" kern="100" dirty="0">
                <a:ea typeface="Calibri" panose="020F0502020204030204" pitchFamily="34" charset="0"/>
                <a:cs typeface="Calibri" panose="020F0502020204030204" pitchFamily="34" charset="0"/>
              </a:rPr>
              <a:t>Werkwijze: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600" kern="100" dirty="0">
                <a:ea typeface="Calibri" panose="020F0502020204030204" pitchFamily="34" charset="0"/>
                <a:cs typeface="Calibri" panose="020F0502020204030204" pitchFamily="34" charset="0"/>
              </a:rPr>
              <a:t>in tweetallen een item uitrekenen en bedenken waar studenten in de fout zouden kunnen gaan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600" kern="100" dirty="0">
                <a:ea typeface="Calibri" panose="020F0502020204030204" pitchFamily="34" charset="0"/>
                <a:cs typeface="Calibri" panose="020F0502020204030204" pitchFamily="34" charset="0"/>
              </a:rPr>
              <a:t>bespreken van het resultaat. Van enkele items hebben we ook het kladpapier van studenten, dus kunnen we echt zien hoe ze gedacht en gerekend hebben.</a:t>
            </a:r>
            <a:endParaRPr lang="nl-NL" sz="26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280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1028" name="Picture 4" descr="10voordeleraar van twitter.com">
            <a:extLst>
              <a:ext uri="{FF2B5EF4-FFF2-40B4-BE49-F238E27FC236}">
                <a16:creationId xmlns:a16="http://schemas.microsoft.com/office/drawing/2014/main" id="{8B225C9C-1A36-28DA-9CF8-460E8A5A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39" y="561657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EB6378-5B9A-8F94-FD36-BD02EC3E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Volgorde van bewerkingen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389FE3-2827-6A32-F7BE-7FBC09E9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2" y="2056852"/>
            <a:ext cx="10515600" cy="4351338"/>
          </a:xfrm>
        </p:spPr>
        <p:txBody>
          <a:bodyPr/>
          <a:lstStyle/>
          <a:p>
            <a:r>
              <a:rPr lang="nl-NL" dirty="0"/>
              <a:t>Bereken         48 : 2</a:t>
            </a:r>
            <a:r>
              <a:rPr lang="nl-NL" baseline="30000" dirty="0"/>
              <a:t>3</a:t>
            </a:r>
            <a:r>
              <a:rPr lang="nl-NL" dirty="0"/>
              <a:t> x 20 + 2</a:t>
            </a:r>
            <a:r>
              <a:rPr lang="nl-NL" baseline="30000" dirty="0"/>
              <a:t>2</a:t>
            </a:r>
            <a:r>
              <a:rPr lang="nl-NL" dirty="0"/>
              <a:t> x (-3)</a:t>
            </a:r>
            <a:r>
              <a:rPr lang="nl-NL" baseline="30000" dirty="0"/>
              <a:t>2  </a:t>
            </a:r>
            <a:r>
              <a:rPr lang="nl-NL" dirty="0"/>
              <a:t>=</a:t>
            </a:r>
          </a:p>
          <a:p>
            <a:endParaRPr lang="nl-NL" baseline="30000" dirty="0"/>
          </a:p>
          <a:p>
            <a:endParaRPr lang="nl-NL" baseline="30000" dirty="0"/>
          </a:p>
          <a:p>
            <a:endParaRPr lang="nl-NL" baseline="30000" dirty="0"/>
          </a:p>
          <a:p>
            <a:endParaRPr lang="nl-NL" dirty="0"/>
          </a:p>
          <a:p>
            <a:r>
              <a:rPr lang="nl-NL" sz="2400" dirty="0"/>
              <a:t>Welke aanpak(ken) verwacht je dat een student in de berekening laat zien?</a:t>
            </a:r>
          </a:p>
          <a:p>
            <a:pPr marL="0" indent="0">
              <a:buNone/>
            </a:pPr>
            <a:endParaRPr lang="nl-NL" baseline="30000" dirty="0"/>
          </a:p>
        </p:txBody>
      </p:sp>
      <p:pic>
        <p:nvPicPr>
          <p:cNvPr id="1028" name="Picture 4" descr="10voordeleraar van twitter.com">
            <a:extLst>
              <a:ext uri="{FF2B5EF4-FFF2-40B4-BE49-F238E27FC236}">
                <a16:creationId xmlns:a16="http://schemas.microsoft.com/office/drawing/2014/main" id="{8B225C9C-1A36-28DA-9CF8-460E8A5A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22" y="534987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EB6378-5B9A-8F94-FD36-BD02EC3E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Rekenkennis en slordigheid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389FE3-2827-6A32-F7BE-7FBC09E9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6465" cy="4351338"/>
          </a:xfrm>
        </p:spPr>
        <p:txBody>
          <a:bodyPr/>
          <a:lstStyle/>
          <a:p>
            <a:r>
              <a:rPr lang="nl-NL" dirty="0"/>
              <a:t>Bereken     48 : 2</a:t>
            </a:r>
            <a:r>
              <a:rPr lang="nl-NL" baseline="30000" dirty="0"/>
              <a:t>3</a:t>
            </a:r>
            <a:r>
              <a:rPr lang="nl-NL" dirty="0"/>
              <a:t> x 20 + 2</a:t>
            </a:r>
            <a:r>
              <a:rPr lang="nl-NL" baseline="30000" dirty="0"/>
              <a:t>2</a:t>
            </a:r>
            <a:r>
              <a:rPr lang="nl-NL" dirty="0"/>
              <a:t> x (-3)</a:t>
            </a:r>
            <a:r>
              <a:rPr lang="nl-NL" baseline="30000" dirty="0"/>
              <a:t>2</a:t>
            </a:r>
          </a:p>
          <a:p>
            <a:endParaRPr lang="nl-NL" dirty="0"/>
          </a:p>
        </p:txBody>
      </p:sp>
      <p:pic>
        <p:nvPicPr>
          <p:cNvPr id="1028" name="Picture 4" descr="10voordeleraar van twitter.com">
            <a:extLst>
              <a:ext uri="{FF2B5EF4-FFF2-40B4-BE49-F238E27FC236}">
                <a16:creationId xmlns:a16="http://schemas.microsoft.com/office/drawing/2014/main" id="{8B225C9C-1A36-28DA-9CF8-460E8A5A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22" y="534987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EC3AA46-EE34-781F-E2C6-3AB641155E14}"/>
              </a:ext>
            </a:extLst>
          </p:cNvPr>
          <p:cNvSpPr txBox="1"/>
          <p:nvPr/>
        </p:nvSpPr>
        <p:spPr>
          <a:xfrm>
            <a:off x="6467842" y="2966283"/>
            <a:ext cx="4197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/>
              <a:t>Wat gaat er fout?   </a:t>
            </a:r>
            <a:r>
              <a:rPr lang="nl-NL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nl-NL" i="1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nl-NL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=6, 2</a:t>
            </a:r>
            <a:r>
              <a:rPr lang="nl-NL" i="1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</a:t>
            </a:r>
            <a:r>
              <a:rPr lang="nl-NL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=2 en (-3)</a:t>
            </a:r>
            <a:r>
              <a:rPr lang="nl-NL" i="1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nl-NL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= -6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AD3B398-5286-0EF1-4E44-808EF1C2F793}"/>
              </a:ext>
            </a:extLst>
          </p:cNvPr>
          <p:cNvSpPr txBox="1"/>
          <p:nvPr/>
        </p:nvSpPr>
        <p:spPr>
          <a:xfrm>
            <a:off x="6893842" y="5253633"/>
            <a:ext cx="3345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/>
              <a:t>Wat gaat er fout?    </a:t>
            </a:r>
          </a:p>
          <a:p>
            <a:r>
              <a:rPr lang="nl-NL" i="1" dirty="0"/>
              <a:t>  </a:t>
            </a:r>
            <a:r>
              <a:rPr lang="nl-NL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Slordig x vergeten of </a:t>
            </a:r>
          </a:p>
          <a:p>
            <a:r>
              <a:rPr lang="nl-NL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‘x  –’  is - 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9CFD25C-C4CD-6261-0AE7-0A1D94366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0"/>
          <a:stretch/>
        </p:blipFill>
        <p:spPr>
          <a:xfrm>
            <a:off x="1527141" y="2416153"/>
            <a:ext cx="3732971" cy="229032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6599251-87E6-7769-1A16-262A06D83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141" y="4819249"/>
            <a:ext cx="4688842" cy="15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EB6378-5B9A-8F94-FD36-BD02EC3E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Redeneren in het achttallig stelsel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89D269B-7802-807B-947B-1C8FAAB3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133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Gevraagd</a:t>
            </a:r>
          </a:p>
          <a:p>
            <a:pPr marL="0" indent="0">
              <a:buNone/>
            </a:pPr>
            <a:r>
              <a:rPr lang="nl-NL" dirty="0"/>
              <a:t>   Wat is de uitkomst van 40</a:t>
            </a:r>
            <a:r>
              <a:rPr lang="nl-NL" baseline="-25000" dirty="0"/>
              <a:t>8</a:t>
            </a:r>
            <a:r>
              <a:rPr lang="nl-NL" dirty="0"/>
              <a:t> x 4</a:t>
            </a:r>
            <a:r>
              <a:rPr lang="nl-NL" baseline="-25000" dirty="0"/>
              <a:t>8</a:t>
            </a:r>
            <a:r>
              <a:rPr lang="nl-NL" dirty="0"/>
              <a:t> in het achttallig stelsel?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Doel van het item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P=0,18</a:t>
            </a:r>
          </a:p>
          <a:p>
            <a:r>
              <a:rPr lang="nl-NL" dirty="0"/>
              <a:t>Tijd 3,26 minuten</a:t>
            </a:r>
          </a:p>
          <a:p>
            <a:r>
              <a:rPr lang="nl-NL" dirty="0"/>
              <a:t>Welke aanpak verwacht je?</a:t>
            </a:r>
          </a:p>
        </p:txBody>
      </p:sp>
      <p:pic>
        <p:nvPicPr>
          <p:cNvPr id="2" name="Picture 4" descr="10voordeleraar van twitter.com">
            <a:extLst>
              <a:ext uri="{FF2B5EF4-FFF2-40B4-BE49-F238E27FC236}">
                <a16:creationId xmlns:a16="http://schemas.microsoft.com/office/drawing/2014/main" id="{2EC9F61B-EFE1-7CC0-C6D0-8E55419A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22" y="534987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DACFD81-6889-5531-8DA3-7FE12EE08654}"/>
              </a:ext>
            </a:extLst>
          </p:cNvPr>
          <p:cNvSpPr txBox="1"/>
          <p:nvPr/>
        </p:nvSpPr>
        <p:spPr>
          <a:xfrm>
            <a:off x="5644861" y="3222308"/>
            <a:ext cx="4612640" cy="29546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Wij verwachten dat een student als volgt zou kunnen redeneren:</a:t>
            </a:r>
          </a:p>
          <a:p>
            <a:endParaRPr lang="nl-NL" sz="2400" dirty="0"/>
          </a:p>
          <a:p>
            <a:r>
              <a:rPr lang="nl-NL" sz="2400" dirty="0"/>
              <a:t>1</a:t>
            </a:r>
            <a:r>
              <a:rPr lang="nl-NL" sz="2400" baseline="-25000" dirty="0"/>
              <a:t>8</a:t>
            </a:r>
            <a:r>
              <a:rPr lang="nl-NL" sz="2400" dirty="0"/>
              <a:t> x 4</a:t>
            </a:r>
            <a:r>
              <a:rPr lang="nl-NL" sz="2400" baseline="-25000" dirty="0"/>
              <a:t>8</a:t>
            </a:r>
            <a:r>
              <a:rPr lang="nl-NL" sz="2400" dirty="0"/>
              <a:t> = 4</a:t>
            </a:r>
            <a:r>
              <a:rPr lang="nl-NL" sz="2400" baseline="-25000" dirty="0"/>
              <a:t>8 </a:t>
            </a:r>
            <a:endParaRPr lang="nl-NL" sz="2400" dirty="0"/>
          </a:p>
          <a:p>
            <a:r>
              <a:rPr lang="nl-NL" sz="2400" dirty="0"/>
              <a:t>2</a:t>
            </a:r>
            <a:r>
              <a:rPr lang="nl-NL" sz="2400" baseline="-25000" dirty="0"/>
              <a:t>8</a:t>
            </a:r>
            <a:r>
              <a:rPr lang="nl-NL" sz="2400" dirty="0"/>
              <a:t> x 4</a:t>
            </a:r>
            <a:r>
              <a:rPr lang="nl-NL" sz="2400" baseline="-25000" dirty="0"/>
              <a:t>8</a:t>
            </a:r>
            <a:r>
              <a:rPr lang="nl-NL" sz="2400" dirty="0"/>
              <a:t> = 10</a:t>
            </a:r>
            <a:r>
              <a:rPr lang="nl-NL" sz="2400" baseline="-25000" dirty="0"/>
              <a:t>8</a:t>
            </a:r>
            <a:r>
              <a:rPr lang="nl-NL" sz="2400" dirty="0"/>
              <a:t>   </a:t>
            </a:r>
            <a:r>
              <a:rPr lang="nl-NL" sz="1400" i="1" dirty="0"/>
              <a:t>(misschien stiekem eerst 8 denken)</a:t>
            </a:r>
          </a:p>
          <a:p>
            <a:r>
              <a:rPr lang="nl-NL" sz="2400" dirty="0"/>
              <a:t>4</a:t>
            </a:r>
            <a:r>
              <a:rPr lang="nl-NL" sz="2400" baseline="-25000" dirty="0"/>
              <a:t>8</a:t>
            </a:r>
            <a:r>
              <a:rPr lang="nl-NL" sz="2400" dirty="0"/>
              <a:t> x 4</a:t>
            </a:r>
            <a:r>
              <a:rPr lang="nl-NL" sz="2400" baseline="-25000" dirty="0"/>
              <a:t>8</a:t>
            </a:r>
            <a:r>
              <a:rPr lang="nl-NL" sz="2400" dirty="0"/>
              <a:t> = 20</a:t>
            </a:r>
            <a:r>
              <a:rPr lang="nl-NL" sz="2400" baseline="-25000" dirty="0"/>
              <a:t>8</a:t>
            </a:r>
            <a:r>
              <a:rPr lang="nl-NL" sz="2400" dirty="0"/>
              <a:t>        </a:t>
            </a:r>
            <a:r>
              <a:rPr lang="nl-NL" sz="1400" i="1" dirty="0"/>
              <a:t>(verdubbelen)</a:t>
            </a:r>
          </a:p>
          <a:p>
            <a:r>
              <a:rPr lang="nl-NL" sz="2400" dirty="0"/>
              <a:t>40</a:t>
            </a:r>
            <a:r>
              <a:rPr lang="nl-NL" sz="2400" baseline="-25000" dirty="0"/>
              <a:t>8</a:t>
            </a:r>
            <a:r>
              <a:rPr lang="nl-NL" sz="2400" dirty="0"/>
              <a:t> x 4</a:t>
            </a:r>
            <a:r>
              <a:rPr lang="nl-NL" sz="2400" baseline="-25000" dirty="0"/>
              <a:t>8</a:t>
            </a:r>
            <a:r>
              <a:rPr lang="nl-NL" sz="2400" dirty="0"/>
              <a:t> = 200</a:t>
            </a:r>
            <a:r>
              <a:rPr lang="nl-NL" sz="2400" baseline="-25000" dirty="0"/>
              <a:t>8</a:t>
            </a:r>
            <a:r>
              <a:rPr lang="nl-NL" sz="2400" dirty="0"/>
              <a:t>   </a:t>
            </a:r>
            <a:r>
              <a:rPr lang="nl-NL" sz="1400" i="1" dirty="0"/>
              <a:t>(0 van de </a:t>
            </a:r>
            <a:r>
              <a:rPr lang="nl-NL" sz="1400" i="1" dirty="0" err="1"/>
              <a:t>okten</a:t>
            </a:r>
            <a:r>
              <a:rPr lang="nl-NL" sz="1400" i="1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63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F09F4-B8E8-80D2-C82E-38F718B1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663" y="806914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CDED89-D0F3-8C98-F096-691F6E711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774" y="7096298"/>
            <a:ext cx="6797385" cy="1933401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656514-FCDB-BA23-5B14-EA8F6E1E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113099"/>
            <a:ext cx="3940513" cy="385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3499A2AC-A036-6ED3-AB8A-26B12905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59" y="856002"/>
            <a:ext cx="4254185" cy="359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E0E21DF-C074-C857-726A-3E6DD74B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14" y="2162348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570950AA-15F3-D936-3520-859726E58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26" y="446552"/>
            <a:ext cx="6096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68AD55E-4EF9-302F-4724-E337374D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017" y="4520959"/>
            <a:ext cx="2592512" cy="205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DC53C03-C51B-C95C-BF08-6DD78C75344B}"/>
              </a:ext>
            </a:extLst>
          </p:cNvPr>
          <p:cNvSpPr txBox="1"/>
          <p:nvPr/>
        </p:nvSpPr>
        <p:spPr>
          <a:xfrm>
            <a:off x="584791" y="806914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kladpapier</a:t>
            </a:r>
          </a:p>
        </p:txBody>
      </p:sp>
    </p:spTree>
    <p:extLst>
      <p:ext uri="{BB962C8B-B14F-4D97-AF65-F5344CB8AC3E}">
        <p14:creationId xmlns:p14="http://schemas.microsoft.com/office/powerpoint/2010/main" val="240844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EB6378-5B9A-8F94-FD36-BD02EC3E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Vergroten en verkleinen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89D269B-7802-807B-947B-1C8FAAB3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/>
              <a:t>Gegeven</a:t>
            </a:r>
            <a:br>
              <a:rPr lang="nl-NL" sz="1800" dirty="0"/>
            </a:br>
            <a:r>
              <a:rPr lang="nl-NL" sz="1800" dirty="0"/>
              <a:t>Een kunstenaar maakt een kunstwerk dat bestaat uit cirkels. Er zijn cirkels met een doorsnede van 25cm en cirkels met een doorsnede van 10cm.</a:t>
            </a:r>
          </a:p>
          <a:p>
            <a:pPr marL="0" indent="0">
              <a:buNone/>
            </a:pPr>
            <a:r>
              <a:rPr lang="nl-NL" sz="1800" dirty="0"/>
              <a:t>Gevraagd</a:t>
            </a:r>
            <a:br>
              <a:rPr lang="nl-NL" sz="1800" dirty="0"/>
            </a:br>
            <a:r>
              <a:rPr lang="nl-NL" sz="1800" dirty="0"/>
              <a:t>Hoeveel keer zo groot is de oppervlakte van de grote cirkel ten opzichte van de kleine cirkel?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Welke aanpakken verwacht je? </a:t>
            </a:r>
          </a:p>
          <a:p>
            <a:pPr marL="0" indent="0">
              <a:buNone/>
            </a:pPr>
            <a:r>
              <a:rPr lang="nl-NL" sz="1800" dirty="0"/>
              <a:t>Analyse:</a:t>
            </a:r>
          </a:p>
          <a:p>
            <a:r>
              <a:rPr lang="nl-NL" sz="1800" dirty="0"/>
              <a:t>De (lineaire) vergrotingsfactor is 2,5. </a:t>
            </a:r>
          </a:p>
          <a:p>
            <a:pPr marL="457200" lvl="1" indent="0">
              <a:buNone/>
            </a:pPr>
            <a:r>
              <a:rPr lang="nl-NL" sz="1800" i="1" dirty="0"/>
              <a:t>Dit geven veel studenten als antwoord.</a:t>
            </a:r>
            <a:br>
              <a:rPr lang="nl-NL" sz="1800" i="1" dirty="0"/>
            </a:br>
            <a:r>
              <a:rPr lang="nl-NL" sz="1800" i="1" dirty="0"/>
              <a:t>De redenatie dat oppervlakte 2 dimensionaal is en dus het kwadraat genomen dient te worden, wordt regelmatig over het hoofd gezien.</a:t>
            </a:r>
          </a:p>
          <a:p>
            <a:r>
              <a:rPr lang="nl-NL" sz="1800" dirty="0"/>
              <a:t>P-waarde 0,16</a:t>
            </a:r>
          </a:p>
          <a:p>
            <a:r>
              <a:rPr lang="nl-NL" sz="1800" dirty="0"/>
              <a:t>Tijd 2,69</a:t>
            </a:r>
          </a:p>
          <a:p>
            <a:r>
              <a:rPr lang="nl-NL" sz="1800" dirty="0"/>
              <a:t>Dit onderwerp komt in verschillende contexten voor en is vaak een probleem voor (veel) studenten.</a:t>
            </a:r>
          </a:p>
        </p:txBody>
      </p:sp>
      <p:pic>
        <p:nvPicPr>
          <p:cNvPr id="2" name="Picture 4" descr="10voordeleraar van twitter.com">
            <a:extLst>
              <a:ext uri="{FF2B5EF4-FFF2-40B4-BE49-F238E27FC236}">
                <a16:creationId xmlns:a16="http://schemas.microsoft.com/office/drawing/2014/main" id="{32BB4D76-7C8E-4E58-7809-176F7F25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122" y="549116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Breedbeeld</PresentationFormat>
  <Paragraphs>118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Baguet Script</vt:lpstr>
      <vt:lpstr>Calibri</vt:lpstr>
      <vt:lpstr>Cambria Math</vt:lpstr>
      <vt:lpstr>Symbol</vt:lpstr>
      <vt:lpstr>Times New Roman</vt:lpstr>
      <vt:lpstr>Kantoorthema</vt:lpstr>
      <vt:lpstr>   </vt:lpstr>
      <vt:lpstr>Opwarmer</vt:lpstr>
      <vt:lpstr>De praktijk</vt:lpstr>
      <vt:lpstr>Inleiding</vt:lpstr>
      <vt:lpstr>Volgorde van bewerkingen</vt:lpstr>
      <vt:lpstr>Rekenkennis en slordigheid</vt:lpstr>
      <vt:lpstr>Redeneren in het achttallig stelsel</vt:lpstr>
      <vt:lpstr>PowerPoint-presentatie</vt:lpstr>
      <vt:lpstr>Vergroten en verkleinen</vt:lpstr>
      <vt:lpstr>Anekdote</vt:lpstr>
      <vt:lpstr>Gemiddelde</vt:lpstr>
      <vt:lpstr>Rekenkennis en basisvaardigheden</vt:lpstr>
      <vt:lpstr>aanvullend</vt:lpstr>
      <vt:lpstr>Conclusies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Ale</dc:creator>
  <cp:lastModifiedBy>Peter Ale</cp:lastModifiedBy>
  <cp:revision>23</cp:revision>
  <dcterms:created xsi:type="dcterms:W3CDTF">2024-04-16T16:49:51Z</dcterms:created>
  <dcterms:modified xsi:type="dcterms:W3CDTF">2024-05-24T16:41:45Z</dcterms:modified>
</cp:coreProperties>
</file>