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orsiva" panose="020B060402020202020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08">
          <p15:clr>
            <a:srgbClr val="A4A3A4"/>
          </p15:clr>
        </p15:guide>
        <p15:guide id="2" pos="668">
          <p15:clr>
            <a:srgbClr val="747775"/>
          </p15:clr>
        </p15:guide>
        <p15:guide id="3" pos="509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540" autoAdjust="0"/>
  </p:normalViewPr>
  <p:slideViewPr>
    <p:cSldViewPr snapToGrid="0">
      <p:cViewPr varScale="1">
        <p:scale>
          <a:sx n="99" d="100"/>
          <a:sy n="99" d="100"/>
        </p:scale>
        <p:origin x="978" y="72"/>
      </p:cViewPr>
      <p:guideLst>
        <p:guide orient="horz" pos="708"/>
        <p:guide pos="668"/>
        <p:guide pos="50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e18bb8644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e18bb8644a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Realistisch rekenen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18bb8644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18bb8644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fout dochters betaalt voor uitruimen vaatwasmachine. Ouders betalen kinderen (brief die we voorafgaand naar ouders sturen) en ook gratis cursus (begeleiden, complimenten etc. 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18bb8644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e18bb8644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e18bb8644a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e18bb8644a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e18bb8644a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e18bb8644a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Vooruitgang in goede antwoorden en tijd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e18bb8644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e18bb8644a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f4aecdbf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f4aecdbf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Wie heeft er een growth mindset? Als docent ben je ook een rolmodel dus moet je ook laten zien …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f4aecdbdd0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f4aecdbdd0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e18bb8644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e18bb8644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○"/>
            </a:pPr>
            <a:r>
              <a:rPr lang="nl" sz="18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disclaimer // full disclosure</a:t>
            </a:r>
            <a:endParaRPr sz="18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○"/>
            </a:pPr>
            <a:r>
              <a:rPr lang="nl" sz="18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(collega Jan vd Craats)</a:t>
            </a:r>
            <a:endParaRPr sz="18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○"/>
            </a:pPr>
            <a:r>
              <a:rPr lang="nl" sz="18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(Orlando 2005)</a:t>
            </a:r>
            <a:endParaRPr sz="18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○"/>
            </a:pPr>
            <a:r>
              <a:rPr lang="nl" sz="1800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(BKE / SKE -&gt; lid toetscommissie Austin 2019)</a:t>
            </a:r>
            <a:endParaRPr sz="18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e18bb864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e18bb8644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schrijver aanwezig?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e18bb8644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e18bb8644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En om mijn eigen verhaal over motivatie te ondermijnen doe ik er nog een prijs bij.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4aecdbdd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f4aecdbdd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geen mogelijkheid om bij te sturen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e18bb8644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e18bb8644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2 jaar onderzocht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middelbaar en hoger onderwijs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e18bb864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e18bb8644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4aecdbdd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f4aecdbdd0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Sterker nog als het niet voor een cijfer is zijn leerlingen nauwelijks nog te motiveren om zich ervoor in te spannen.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556"/>
            <a:ext cx="9144001" cy="50683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133608" y="744575"/>
            <a:ext cx="66987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00"/>
              </a:buClr>
              <a:buSzPts val="3600"/>
              <a:buFont typeface="Roboto"/>
              <a:buNone/>
              <a:defRPr sz="3600" b="1">
                <a:solidFill>
                  <a:srgbClr val="FFA5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00"/>
              </a:buClr>
              <a:buSzPts val="5200"/>
              <a:buFont typeface="Roboto"/>
              <a:buNone/>
              <a:defRPr sz="5200">
                <a:solidFill>
                  <a:srgbClr val="FFA5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00"/>
              </a:buClr>
              <a:buSzPts val="5200"/>
              <a:buFont typeface="Roboto"/>
              <a:buNone/>
              <a:defRPr sz="5200">
                <a:solidFill>
                  <a:srgbClr val="FFA5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00"/>
              </a:buClr>
              <a:buSzPts val="5200"/>
              <a:buFont typeface="Roboto"/>
              <a:buNone/>
              <a:defRPr sz="5200">
                <a:solidFill>
                  <a:srgbClr val="FFA5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00"/>
              </a:buClr>
              <a:buSzPts val="5200"/>
              <a:buFont typeface="Roboto"/>
              <a:buNone/>
              <a:defRPr sz="5200">
                <a:solidFill>
                  <a:srgbClr val="FFA5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00"/>
              </a:buClr>
              <a:buSzPts val="5200"/>
              <a:buFont typeface="Roboto"/>
              <a:buNone/>
              <a:defRPr sz="5200">
                <a:solidFill>
                  <a:srgbClr val="FFA5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00"/>
              </a:buClr>
              <a:buSzPts val="5200"/>
              <a:buFont typeface="Roboto"/>
              <a:buNone/>
              <a:defRPr sz="5200">
                <a:solidFill>
                  <a:srgbClr val="FFA5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00"/>
              </a:buClr>
              <a:buSzPts val="5200"/>
              <a:buFont typeface="Roboto"/>
              <a:buNone/>
              <a:defRPr sz="5200">
                <a:solidFill>
                  <a:srgbClr val="FFA5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00"/>
              </a:buClr>
              <a:buSzPts val="5200"/>
              <a:buFont typeface="Roboto"/>
              <a:buNone/>
              <a:defRPr sz="5200">
                <a:solidFill>
                  <a:srgbClr val="FFA5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133602" y="2834125"/>
            <a:ext cx="6698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00"/>
              </a:buClr>
              <a:buSzPts val="2400"/>
              <a:buFont typeface="Roboto"/>
              <a:buNone/>
              <a:defRPr sz="2400">
                <a:solidFill>
                  <a:srgbClr val="FFA5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00"/>
              </a:buClr>
              <a:buSzPts val="2800"/>
              <a:buFont typeface="Roboto"/>
              <a:buNone/>
              <a:defRPr sz="2800">
                <a:solidFill>
                  <a:srgbClr val="FFA5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00"/>
              </a:buClr>
              <a:buSzPts val="2800"/>
              <a:buFont typeface="Roboto"/>
              <a:buNone/>
              <a:defRPr sz="2800">
                <a:solidFill>
                  <a:srgbClr val="FFA5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00"/>
              </a:buClr>
              <a:buSzPts val="2800"/>
              <a:buFont typeface="Roboto"/>
              <a:buNone/>
              <a:defRPr sz="2800">
                <a:solidFill>
                  <a:srgbClr val="FFA5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00"/>
              </a:buClr>
              <a:buSzPts val="2800"/>
              <a:buFont typeface="Roboto"/>
              <a:buNone/>
              <a:defRPr sz="2800">
                <a:solidFill>
                  <a:srgbClr val="FFA5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00"/>
              </a:buClr>
              <a:buSzPts val="2800"/>
              <a:buFont typeface="Roboto"/>
              <a:buNone/>
              <a:defRPr sz="2800">
                <a:solidFill>
                  <a:srgbClr val="FFA5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00"/>
              </a:buClr>
              <a:buSzPts val="2800"/>
              <a:buFont typeface="Roboto"/>
              <a:buNone/>
              <a:defRPr sz="2800">
                <a:solidFill>
                  <a:srgbClr val="FFA5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00"/>
              </a:buClr>
              <a:buSzPts val="2800"/>
              <a:buFont typeface="Roboto"/>
              <a:buNone/>
              <a:defRPr sz="2800">
                <a:solidFill>
                  <a:srgbClr val="FFA5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00"/>
              </a:buClr>
              <a:buSzPts val="2800"/>
              <a:buFont typeface="Roboto"/>
              <a:buNone/>
              <a:defRPr sz="2800">
                <a:solidFill>
                  <a:srgbClr val="FFA5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311700" y="1446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200" y="-41450"/>
            <a:ext cx="1948434" cy="148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0175" y="3655775"/>
            <a:ext cx="1803825" cy="148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sldNum" idx="2"/>
          </p:nvPr>
        </p:nvSpPr>
        <p:spPr>
          <a:xfrm>
            <a:off x="8497108" y="4375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519675" y="600025"/>
            <a:ext cx="831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200" y="-41450"/>
            <a:ext cx="1948434" cy="148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428800" y="109550"/>
            <a:ext cx="7617000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0175" y="3655775"/>
            <a:ext cx="1803825" cy="148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97108" y="4375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enk@paratekennis.n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henk@paratekennis.nl" TargetMode="External"/><Relationship Id="rId2" Type="http://schemas.openxmlformats.org/officeDocument/2006/relationships/hyperlink" Target="https://www.linkedin.com/in/henk-van-den-hoove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henk-van-den-hoov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2133608" y="687066"/>
            <a:ext cx="66987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300"/>
              <a:t>Panamaconferentie 2024</a:t>
            </a:r>
            <a:endParaRPr sz="3300"/>
          </a:p>
        </p:txBody>
      </p:sp>
      <p:sp>
        <p:nvSpPr>
          <p:cNvPr id="59" name="Google Shape;59;p12"/>
          <p:cNvSpPr/>
          <p:nvPr/>
        </p:nvSpPr>
        <p:spPr>
          <a:xfrm>
            <a:off x="3052325" y="2957425"/>
            <a:ext cx="5138400" cy="20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" sz="3600" i="1">
                <a:solidFill>
                  <a:srgbClr val="1E2C46"/>
                </a:solidFill>
              </a:rPr>
              <a:t>Van </a:t>
            </a:r>
            <a:r>
              <a:rPr lang="nl" sz="3600" b="1" i="1">
                <a:solidFill>
                  <a:srgbClr val="1E2C46"/>
                </a:solidFill>
              </a:rPr>
              <a:t>Toets</a:t>
            </a:r>
            <a:r>
              <a:rPr lang="nl" sz="3600" i="1">
                <a:solidFill>
                  <a:srgbClr val="1E2C46"/>
                </a:solidFill>
              </a:rPr>
              <a:t>cultuur </a:t>
            </a:r>
            <a:br>
              <a:rPr lang="nl" sz="3600" i="1">
                <a:solidFill>
                  <a:srgbClr val="1E2C46"/>
                </a:solidFill>
              </a:rPr>
            </a:br>
            <a:r>
              <a:rPr lang="nl" sz="3600" i="1">
                <a:solidFill>
                  <a:srgbClr val="1E2C46"/>
                </a:solidFill>
              </a:rPr>
              <a:t>naar </a:t>
            </a:r>
            <a:r>
              <a:rPr lang="nl" sz="3600" b="1" i="1">
                <a:solidFill>
                  <a:srgbClr val="1E2C46"/>
                </a:solidFill>
              </a:rPr>
              <a:t>Leer</a:t>
            </a:r>
            <a:r>
              <a:rPr lang="nl" sz="3600" i="1">
                <a:solidFill>
                  <a:srgbClr val="1E2C46"/>
                </a:solidFill>
              </a:rPr>
              <a:t>cultuur</a:t>
            </a:r>
            <a:endParaRPr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/>
          <p:nvPr/>
        </p:nvSpPr>
        <p:spPr>
          <a:xfrm rot="1094128">
            <a:off x="2888403" y="2821600"/>
            <a:ext cx="517700" cy="482977"/>
          </a:xfrm>
          <a:prstGeom prst="rect">
            <a:avLst/>
          </a:prstGeom>
          <a:solidFill>
            <a:srgbClr val="1E2C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6125" y="89000"/>
            <a:ext cx="1167870" cy="12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2"/>
          <p:cNvSpPr/>
          <p:nvPr/>
        </p:nvSpPr>
        <p:spPr>
          <a:xfrm rot="1038794">
            <a:off x="7806550" y="2847961"/>
            <a:ext cx="402224" cy="402224"/>
          </a:xfrm>
          <a:prstGeom prst="rect">
            <a:avLst/>
          </a:prstGeom>
          <a:solidFill>
            <a:srgbClr val="FFA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2"/>
          <p:cNvSpPr/>
          <p:nvPr/>
        </p:nvSpPr>
        <p:spPr>
          <a:xfrm rot="2405172">
            <a:off x="7850544" y="4663280"/>
            <a:ext cx="517595" cy="482872"/>
          </a:xfrm>
          <a:prstGeom prst="rect">
            <a:avLst/>
          </a:prstGeom>
          <a:solidFill>
            <a:srgbClr val="1E2C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311700" y="14598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Natuurlijke nieuwsgierigheid aanwakkeren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Motivatie om te leren komt voort uit: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plezier in de stof zelf of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uit het besef dat de stof zinvol en betekenisvol 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Stimuleren van leerlingen om vrijwillig te kiezen voor schoolwerk,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in plaats van ze onder druk te zetten tot inspanning</a:t>
            </a:r>
            <a:endParaRPr dirty="0"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519675" y="600025"/>
            <a:ext cx="831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Naar een leercultuur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311700" y="144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nl" dirty="0"/>
              <a:t>Biedt autonome keuzes die aansluiten bij ontwikkelingsniveau van de leerling: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nl" sz="1800" dirty="0"/>
              <a:t>Geen druk of extrinsieke beloning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nl" dirty="0"/>
              <a:t>Verschil in leersnelheid en aanvangsniveau vereisen flexibiliteit: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nl" sz="1800" dirty="0"/>
              <a:t>laat deadlines het leerproces niet beperken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nl-NL" sz="1800" dirty="0"/>
              <a:t>geef leerlingen (meer) autonomie bij de afronding van het leerproces (flexibel toetsen)</a:t>
            </a:r>
            <a:endParaRPr dirty="0"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519675" y="600025"/>
            <a:ext cx="831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Autonomie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205750" y="1370075"/>
            <a:ext cx="862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Growth mindset nodig om competent te worden.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Growth mindset kan je aanleren (Blackwell e.a., 2007). In hun onderzoek leerden ze de kinderen dat: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i="1" dirty="0"/>
              <a:t>"als ze hun comfortzone verlieten om moeilijke stof te leren en daarbij volhielden, de neuronen in hun brein nieuwe sterkere verbindingen kunnen vormen, wat hen op lange termijn slimmer maakt."</a:t>
            </a: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Leerlingen die dit leerden, toonden een aanzienlijke verbetering in hun cijfers.</a:t>
            </a:r>
            <a:endParaRPr dirty="0"/>
          </a:p>
        </p:txBody>
      </p:sp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519675" y="600025"/>
            <a:ext cx="831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Competentie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205750" y="1446275"/>
            <a:ext cx="862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Een growth mindset wordt ondermijnd als: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eindresultaat wordt gebruikt voor een oordeel</a:t>
            </a:r>
            <a:br>
              <a:rPr lang="nl" dirty="0"/>
            </a:br>
            <a:r>
              <a:rPr lang="nl" dirty="0"/>
              <a:t>over de leerling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 dirty="0"/>
              <a:t>slecht resultaat -&gt; dom (geen ruimte voor</a:t>
            </a:r>
            <a:br>
              <a:rPr lang="nl" sz="1800" dirty="0"/>
            </a:br>
            <a:r>
              <a:rPr lang="nl" sz="1800" dirty="0"/>
              <a:t>groei)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 dirty="0"/>
              <a:t>goed resultaat -&gt; slim /intelligent </a:t>
            </a:r>
            <a:br>
              <a:rPr lang="nl" sz="1800" dirty="0"/>
            </a:br>
            <a:r>
              <a:rPr lang="nl" sz="1800" dirty="0"/>
              <a:t>(uitdaging is test van intelligentie -&gt;angst)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Wat dan wel?</a:t>
            </a:r>
            <a:endParaRPr dirty="0"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519675" y="600025"/>
            <a:ext cx="831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Growth mindset </a:t>
            </a:r>
            <a:r>
              <a:rPr lang="nl" sz="1800">
                <a:solidFill>
                  <a:schemeClr val="dk2"/>
                </a:solidFill>
              </a:rPr>
              <a:t>(Dweck, 2013)</a:t>
            </a:r>
            <a:endParaRPr/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2275" y="0"/>
            <a:ext cx="35917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311700" y="1050900"/>
            <a:ext cx="8520600" cy="36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Geef feedback over proces ipv eindresultaat dat slechts momentopname is.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Proces bestaat uit: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Inzet (inspanning, doorzettingsvermogen en concentratie)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Leerstrategie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>
            <a:off x="519600" y="478200"/>
            <a:ext cx="831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Feedback over proces</a:t>
            </a:r>
            <a:endParaRPr/>
          </a:p>
        </p:txBody>
      </p:sp>
      <p:sp>
        <p:nvSpPr>
          <p:cNvPr id="155" name="Google Shape;155;p25"/>
          <p:cNvSpPr txBox="1"/>
          <p:nvPr/>
        </p:nvSpPr>
        <p:spPr>
          <a:xfrm>
            <a:off x="6567774" y="1924725"/>
            <a:ext cx="31131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9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}</a:t>
            </a:r>
            <a:r>
              <a:rPr lang="nl" sz="21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nl" sz="33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vooruitgang</a:t>
            </a:r>
            <a:endParaRPr sz="3300" dirty="0">
              <a:solidFill>
                <a:schemeClr val="dk2"/>
              </a:solidFill>
            </a:endParaRPr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5750" y="2647950"/>
            <a:ext cx="3057525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 txBox="1"/>
          <p:nvPr/>
        </p:nvSpPr>
        <p:spPr>
          <a:xfrm>
            <a:off x="5499100" y="2972175"/>
            <a:ext cx="22767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i="1">
                <a:solidFill>
                  <a:schemeClr val="dk2"/>
                </a:solidFill>
              </a:rPr>
              <a:t>Heel normaal dat je</a:t>
            </a:r>
            <a:br>
              <a:rPr lang="nl" sz="1800" i="1">
                <a:solidFill>
                  <a:schemeClr val="dk2"/>
                </a:solidFill>
              </a:rPr>
            </a:br>
            <a:r>
              <a:rPr lang="nl" sz="1800" i="1">
                <a:solidFill>
                  <a:schemeClr val="dk2"/>
                </a:solidFill>
              </a:rPr>
              <a:t>in begin meer fouten</a:t>
            </a:r>
            <a:br>
              <a:rPr lang="nl" sz="1800" i="1">
                <a:solidFill>
                  <a:schemeClr val="dk2"/>
                </a:solidFill>
              </a:rPr>
            </a:br>
            <a:r>
              <a:rPr lang="nl" sz="1800" i="1">
                <a:solidFill>
                  <a:schemeClr val="dk2"/>
                </a:solidFill>
              </a:rPr>
              <a:t>maakt. Fouten </a:t>
            </a:r>
            <a:br>
              <a:rPr lang="nl" sz="1800" i="1">
                <a:solidFill>
                  <a:schemeClr val="dk2"/>
                </a:solidFill>
              </a:rPr>
            </a:br>
            <a:r>
              <a:rPr lang="nl" sz="1800" i="1">
                <a:solidFill>
                  <a:schemeClr val="dk2"/>
                </a:solidFill>
              </a:rPr>
              <a:t>helpen je omdat ze</a:t>
            </a:r>
            <a:br>
              <a:rPr lang="nl" sz="1800" i="1">
                <a:solidFill>
                  <a:schemeClr val="dk2"/>
                </a:solidFill>
              </a:rPr>
            </a:br>
            <a:r>
              <a:rPr lang="nl" sz="1800" i="1">
                <a:solidFill>
                  <a:schemeClr val="dk2"/>
                </a:solidFill>
              </a:rPr>
              <a:t>aangeven wat er</a:t>
            </a:r>
            <a:br>
              <a:rPr lang="nl" sz="1800" i="1">
                <a:solidFill>
                  <a:schemeClr val="dk2"/>
                </a:solidFill>
              </a:rPr>
            </a:br>
            <a:r>
              <a:rPr lang="nl" sz="1800" i="1">
                <a:solidFill>
                  <a:schemeClr val="dk2"/>
                </a:solidFill>
              </a:rPr>
              <a:t>beter kan.</a:t>
            </a:r>
            <a:endParaRPr sz="1800" i="1">
              <a:solidFill>
                <a:schemeClr val="dk2"/>
              </a:solidFill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0" y="3526275"/>
            <a:ext cx="2276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i="1" dirty="0">
                <a:solidFill>
                  <a:schemeClr val="dk2"/>
                </a:solidFill>
              </a:rPr>
              <a:t>Elke cursus meerdere metingen. Ook van belang voor retentie.</a:t>
            </a:r>
            <a:endParaRPr sz="1800" i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382350" y="1242905"/>
            <a:ext cx="7070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2 keer per week half uur online bijles: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 dirty="0"/>
              <a:t>begin van les bespreken we huiswerk 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 dirty="0"/>
              <a:t>daarna voeren we een meting uit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 dirty="0"/>
              <a:t>na afloop bespreken we de fouten. Gaat om oplossingsstrategie (proces ipv goede antwoord)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Geen cijfers maar datapunten die groei weergeven. Leerlingen</a:t>
            </a:r>
            <a:br>
              <a:rPr lang="nl" dirty="0"/>
            </a:br>
            <a:r>
              <a:rPr lang="nl" dirty="0"/>
              <a:t>ervaren dat ze vooruitgaan door inzet en leerstrategie.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Ze krijgen hierdoor zelfvertrouwen.</a:t>
            </a:r>
            <a:endParaRPr dirty="0"/>
          </a:p>
        </p:txBody>
      </p:sp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519600" y="491750"/>
            <a:ext cx="831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1:1 Begeleiding</a:t>
            </a:r>
            <a:endParaRPr/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00" y="-3775"/>
            <a:ext cx="1828800" cy="513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0605" y="-3775"/>
            <a:ext cx="1174595" cy="164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311700" y="144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ga naar </a:t>
            </a:r>
            <a:r>
              <a:rPr lang="nl" b="1" dirty="0"/>
              <a:t>https://paratekennis.nl</a:t>
            </a:r>
            <a:r>
              <a:rPr lang="nl" dirty="0"/>
              <a:t>     ⇒     klik </a:t>
            </a:r>
            <a:r>
              <a:rPr lang="nl" b="1" dirty="0"/>
              <a:t>INLOGGEN</a:t>
            </a:r>
            <a:r>
              <a:rPr lang="nl" dirty="0"/>
              <a:t> (rechtsboven)</a:t>
            </a:r>
            <a:br>
              <a:rPr lang="nl" dirty="0"/>
            </a:b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inlog: </a:t>
            </a:r>
            <a:r>
              <a:rPr lang="nl" b="1" dirty="0"/>
              <a:t>demo1</a:t>
            </a:r>
            <a:r>
              <a:rPr lang="nl" dirty="0"/>
              <a:t> t/m </a:t>
            </a:r>
            <a:r>
              <a:rPr lang="nl" b="1" dirty="0"/>
              <a:t>demo10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wachtwoord: 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daar gaan we!</a:t>
            </a:r>
            <a:endParaRPr dirty="0"/>
          </a:p>
        </p:txBody>
      </p:sp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519675" y="600025"/>
            <a:ext cx="831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Live Meting</a:t>
            </a:r>
            <a:endParaRPr/>
          </a:p>
        </p:txBody>
      </p:sp>
      <p:pic>
        <p:nvPicPr>
          <p:cNvPr id="173" name="Google Shape;1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125" y="1935025"/>
            <a:ext cx="6680626" cy="101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B0DA4B28-A329-008E-F7B2-37C447CA6E7D}"/>
              </a:ext>
            </a:extLst>
          </p:cNvPr>
          <p:cNvSpPr/>
          <p:nvPr/>
        </p:nvSpPr>
        <p:spPr>
          <a:xfrm>
            <a:off x="2254588" y="3473135"/>
            <a:ext cx="921381" cy="2191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body" idx="1"/>
          </p:nvPr>
        </p:nvSpPr>
        <p:spPr>
          <a:xfrm>
            <a:off x="311700" y="144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nl-NL" dirty="0"/>
              <a:t>Ontdek de geweldige resultaten van onze aanpak met</a:t>
            </a:r>
            <a:br>
              <a:rPr lang="nl-NL" dirty="0"/>
            </a:br>
            <a:r>
              <a:rPr lang="nl-NL" dirty="0"/>
              <a:t>formatief evalueren op basis- en middelbare scholen.</a:t>
            </a:r>
          </a:p>
          <a:p>
            <a:pPr marL="11430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Wij zijn enthousiast om een gratis </a:t>
            </a:r>
            <a:r>
              <a:rPr lang="nl-NL" i="1" dirty="0" err="1"/>
              <a:t>proof</a:t>
            </a:r>
            <a:r>
              <a:rPr lang="nl-NL" i="1" dirty="0"/>
              <a:t> of concept</a:t>
            </a:r>
            <a:br>
              <a:rPr lang="nl-NL" dirty="0"/>
            </a:br>
            <a:r>
              <a:rPr lang="nl-NL" dirty="0"/>
              <a:t>te implementeren op uw school.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Interesse? Mail dan naar </a:t>
            </a:r>
            <a:r>
              <a:rPr lang="nl-NL" dirty="0">
                <a:hlinkClick r:id="rId3"/>
              </a:rPr>
              <a:t>henk@paratekennis.nl</a:t>
            </a:r>
            <a:endParaRPr dirty="0"/>
          </a:p>
        </p:txBody>
      </p:sp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519675" y="600025"/>
            <a:ext cx="831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Formatief evalueren</a:t>
            </a:r>
            <a:endParaRPr dirty="0"/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2136" y="1327183"/>
            <a:ext cx="2550163" cy="1876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319950B-BAC8-BEEB-FC0D-9AE492E4B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" sz="1800" u="sng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https://www.linkedin.com/in/henk-van-den-hooven/</a:t>
            </a:r>
            <a:endParaRPr lang="nl" sz="1800" u="sng" dirty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nl" u="sng" dirty="0">
                <a:solidFill>
                  <a:schemeClr val="accent5"/>
                </a:solidFill>
                <a:hlinkClick r:id="rId3"/>
              </a:rPr>
              <a:t>henk@paratekennis.nl</a:t>
            </a:r>
            <a:endParaRPr lang="nl" u="sng" dirty="0">
              <a:solidFill>
                <a:schemeClr val="accent5"/>
              </a:solidFill>
            </a:endParaRPr>
          </a:p>
          <a:p>
            <a:pPr marL="11430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AEAE96A-0F2F-82A4-DFDF-9D90FE0A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406109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311700" y="13700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b="1" dirty="0"/>
              <a:t>Geen:</a:t>
            </a:r>
            <a:endParaRPr b="1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 dirty="0"/>
              <a:t>Wiskundige of leerkracht basisonderwijs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b="1" dirty="0"/>
              <a:t>Wel:</a:t>
            </a:r>
            <a:endParaRPr b="1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 dirty="0"/>
              <a:t>1:1 begeleiding kinderen met rekenproblemen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 dirty="0"/>
              <a:t>Ondernemer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b="1" dirty="0"/>
              <a:t>Voormalig:</a:t>
            </a:r>
            <a:endParaRPr b="1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 dirty="0"/>
              <a:t>Economisch onderzoeker (NEI)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 dirty="0"/>
              <a:t>Universitair docent KMA 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 dirty="0"/>
              <a:t>Beleidsmedewerker e-learning Defensie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 dirty="0"/>
              <a:t>Hoofddocent HAN (Toetscommissie: BKE /SKE)</a:t>
            </a:r>
            <a:endParaRPr dirty="0"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519600" y="600025"/>
            <a:ext cx="831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/>
              <a:t>Even voorstellen … </a:t>
            </a:r>
            <a:r>
              <a:rPr lang="nl" sz="1800" u="sng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https://www.linkedin.com/in/henk-van-den-hooven/</a:t>
            </a:r>
            <a:endParaRPr dirty="0"/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1275" y="0"/>
            <a:ext cx="1172726" cy="117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311700" y="4611725"/>
            <a:ext cx="8520600" cy="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Examens | april 2024 | nr 2</a:t>
            </a: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519675" y="600025"/>
            <a:ext cx="831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Van toetscultuur naar leercultuur</a:t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325" y="1729775"/>
            <a:ext cx="2629025" cy="271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325" y="1662950"/>
            <a:ext cx="2224947" cy="31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311700" y="144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Verhaaltje + achtergrond over artikel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Ervaren van een meting</a:t>
            </a:r>
            <a:endParaRPr dirty="0"/>
          </a:p>
        </p:txBody>
      </p:sp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519675" y="600025"/>
            <a:ext cx="831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Agenda</a:t>
            </a: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2050" y="0"/>
            <a:ext cx="4171950" cy="32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6355875" y="655125"/>
            <a:ext cx="2328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  <a:latin typeface="Corsiva"/>
                <a:ea typeface="Corsiva"/>
                <a:cs typeface="Corsiva"/>
                <a:sym typeface="Corsiva"/>
              </a:rPr>
              <a:t>Toen kwam de grote boze … </a:t>
            </a:r>
            <a:r>
              <a:rPr lang="nl" sz="1800" b="1">
                <a:solidFill>
                  <a:schemeClr val="dk2"/>
                </a:solidFill>
                <a:latin typeface="Corsiva"/>
                <a:ea typeface="Corsiva"/>
                <a:cs typeface="Corsiva"/>
                <a:sym typeface="Corsiva"/>
              </a:rPr>
              <a:t>toets</a:t>
            </a:r>
            <a:endParaRPr sz="1800" b="1">
              <a:solidFill>
                <a:schemeClr val="dk2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519675" y="600025"/>
            <a:ext cx="831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"/>
              <a:t>Leercurve: zo is de curve (vaak) voor studenten</a:t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3018" y="1529151"/>
            <a:ext cx="5243307" cy="301432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 rot="-3331364">
            <a:off x="3779130" y="3172622"/>
            <a:ext cx="962939" cy="46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zweten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4" name="Google Shape;94;p16"/>
          <p:cNvSpPr txBox="1"/>
          <p:nvPr/>
        </p:nvSpPr>
        <p:spPr>
          <a:xfrm rot="-1071">
            <a:off x="4346896" y="2544844"/>
            <a:ext cx="96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weten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 rot="2984232">
            <a:off x="4945983" y="3128443"/>
            <a:ext cx="1107081" cy="461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vergeten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311700" y="144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nl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Studenten beginnen met leren op het laatste moment (zweten)</a:t>
            </a:r>
            <a:endParaRPr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nl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Studenten vergeten de leerstof snel na een examen</a:t>
            </a:r>
            <a:endParaRPr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nl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Studenten zijn meer gericht op het cijfer dan op de inhoud</a:t>
            </a:r>
            <a:endParaRPr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519675" y="600025"/>
            <a:ext cx="831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Drie frustraties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311700" y="1256775"/>
            <a:ext cx="8949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CA = meerdere (deel)toetsen tijdens lesperiode ipv afsluitende toets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 u="sng" dirty="0"/>
              <a:t>Positief:</a:t>
            </a:r>
            <a:endParaRPr b="1" u="sng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eerder beginnen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betere retentie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mogelijkheid om bij te sturen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 u="sng" dirty="0"/>
              <a:t>Negatief:</a:t>
            </a:r>
            <a:endParaRPr b="1" u="sng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toegenomen studiedruk (meer stress)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concurrentie om tijd van de student met collega's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studenten bovenmatige interesse in berekening cijfer</a:t>
            </a:r>
            <a:endParaRPr dirty="0"/>
          </a:p>
        </p:txBody>
      </p:sp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519675" y="600025"/>
            <a:ext cx="831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Continuous assessment (CA)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311700" y="144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nl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Studenten beginnen met leren op het laatste moment </a:t>
            </a:r>
            <a:endParaRPr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nl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Studenten vergeten de leerstof snel na een examen   </a:t>
            </a:r>
            <a:endParaRPr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nl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Studenten zijn meer gericht op het cijfer dan op de inhoud</a:t>
            </a:r>
            <a:endParaRPr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519675" y="600025"/>
            <a:ext cx="831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Drie frustraties</a:t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6860791" y="1520265"/>
            <a:ext cx="311400" cy="4062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✔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6860791" y="1945835"/>
            <a:ext cx="311400" cy="4062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✔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117" name="Google Shape;117;p19"/>
          <p:cNvSpPr txBox="1"/>
          <p:nvPr/>
        </p:nvSpPr>
        <p:spPr>
          <a:xfrm rot="18731475">
            <a:off x="6992906" y="910733"/>
            <a:ext cx="2758626" cy="73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effectbestrijding ipv</a:t>
            </a:r>
            <a:br>
              <a:rPr lang="nl" sz="1800" dirty="0">
                <a:solidFill>
                  <a:schemeClr val="dk2"/>
                </a:solidFill>
              </a:rPr>
            </a:br>
            <a:r>
              <a:rPr lang="nl" sz="1800" dirty="0">
                <a:solidFill>
                  <a:schemeClr val="dk2"/>
                </a:solidFill>
              </a:rPr>
              <a:t>toetscultuur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2" name="Google Shape;115;p19">
            <a:extLst>
              <a:ext uri="{FF2B5EF4-FFF2-40B4-BE49-F238E27FC236}">
                <a16:creationId xmlns:a16="http://schemas.microsoft.com/office/drawing/2014/main" id="{BE987C29-1DFE-7609-05DC-67FC8A564CF1}"/>
              </a:ext>
            </a:extLst>
          </p:cNvPr>
          <p:cNvSpPr txBox="1"/>
          <p:nvPr/>
        </p:nvSpPr>
        <p:spPr>
          <a:xfrm>
            <a:off x="6860791" y="2371405"/>
            <a:ext cx="311400" cy="40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 dirty="0">
                <a:solidFill>
                  <a:schemeClr val="dk2"/>
                </a:solidFill>
              </a:rPr>
              <a:t>X</a:t>
            </a:r>
            <a:endParaRPr sz="1800"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311700" y="144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AutoNum type="arabicPeriod"/>
            </a:pPr>
            <a:r>
              <a:rPr lang="nl" dirty="0">
                <a:solidFill>
                  <a:srgbClr val="0D0D0D"/>
                </a:solidFill>
              </a:rPr>
              <a:t>Extrinsieke motivator (beloning bij hoog cijfer en straf bij laag cijfer)</a:t>
            </a:r>
            <a:endParaRPr dirty="0">
              <a:solidFill>
                <a:srgbClr val="0D0D0D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AutoNum type="arabicPeriod"/>
            </a:pPr>
            <a:r>
              <a:rPr lang="nl" dirty="0">
                <a:solidFill>
                  <a:srgbClr val="0D0D0D"/>
                </a:solidFill>
                <a:highlight>
                  <a:srgbClr val="FFFFFF"/>
                </a:highlight>
              </a:rPr>
              <a:t>Cijfers zijn het doel geworden -&gt; ondermijnen intrinsieke motivatie</a:t>
            </a:r>
            <a:endParaRPr dirty="0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Char char="○"/>
            </a:pPr>
            <a:r>
              <a:rPr lang="nl" sz="1800" i="1" dirty="0">
                <a:solidFill>
                  <a:srgbClr val="0D0D0D"/>
                </a:solidFill>
                <a:highlight>
                  <a:srgbClr val="FFFFFF"/>
                </a:highlight>
              </a:rPr>
              <a:t>"Is het voor een cijfer?" (Johannes Visser, 2023)</a:t>
            </a:r>
            <a:endParaRPr sz="1800" i="1" dirty="0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AutoNum type="arabicPeriod"/>
            </a:pPr>
            <a:r>
              <a:rPr lang="nl" dirty="0">
                <a:solidFill>
                  <a:srgbClr val="0D0D0D"/>
                </a:solidFill>
              </a:rPr>
              <a:t>Geen goede maatstaf (momentopname), terwijl houdbaarheid beperkt is</a:t>
            </a:r>
            <a:endParaRPr dirty="0">
              <a:solidFill>
                <a:srgbClr val="0D0D0D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Char char="○"/>
            </a:pPr>
            <a:r>
              <a:rPr lang="nl" sz="1800" dirty="0">
                <a:solidFill>
                  <a:srgbClr val="0D0D0D"/>
                </a:solidFill>
              </a:rPr>
              <a:t>"Use it or lose it"</a:t>
            </a:r>
            <a:endParaRPr sz="1800" dirty="0">
              <a:solidFill>
                <a:srgbClr val="0D0D0D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AutoNum type="arabicPeriod"/>
            </a:pPr>
            <a:r>
              <a:rPr lang="nl" dirty="0">
                <a:solidFill>
                  <a:srgbClr val="0D0D0D"/>
                </a:solidFill>
              </a:rPr>
              <a:t>Fouten worden afgestraft met lager cijfer</a:t>
            </a:r>
            <a:endParaRPr sz="1800" dirty="0">
              <a:solidFill>
                <a:srgbClr val="0D0D0D"/>
              </a:solidFill>
            </a:endParaRPr>
          </a:p>
        </p:txBody>
      </p:sp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519675" y="600025"/>
            <a:ext cx="831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Cijfers werken averechts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4BD4DD5BE3DF4E90757DE70C0E2916" ma:contentTypeVersion="4" ma:contentTypeDescription="Een nieuw document maken." ma:contentTypeScope="" ma:versionID="06dd9525c736827ce2b8d26eb9acf12a">
  <xsd:schema xmlns:xsd="http://www.w3.org/2001/XMLSchema" xmlns:xs="http://www.w3.org/2001/XMLSchema" xmlns:p="http://schemas.microsoft.com/office/2006/metadata/properties" xmlns:ns2="06277644-e384-446b-9efd-e79aafc989ed" targetNamespace="http://schemas.microsoft.com/office/2006/metadata/properties" ma:root="true" ma:fieldsID="3ed4a43edb973d38382bbd97dec0f03f" ns2:_="">
    <xsd:import namespace="06277644-e384-446b-9efd-e79aafc989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277644-e384-446b-9efd-e79aafc989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EB43A0-656F-43CC-ACDD-D162232D42A6}"/>
</file>

<file path=customXml/itemProps2.xml><?xml version="1.0" encoding="utf-8"?>
<ds:datastoreItem xmlns:ds="http://schemas.openxmlformats.org/officeDocument/2006/customXml" ds:itemID="{986B398F-621E-450A-8CED-9DC48EA2B5BA}"/>
</file>

<file path=customXml/itemProps3.xml><?xml version="1.0" encoding="utf-8"?>
<ds:datastoreItem xmlns:ds="http://schemas.openxmlformats.org/officeDocument/2006/customXml" ds:itemID="{53DB15F8-192B-48B5-A612-E24236B8EFFB}"/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870</Words>
  <Application>Microsoft Office PowerPoint</Application>
  <PresentationFormat>Diavoorstelling (16:9)</PresentationFormat>
  <Paragraphs>132</Paragraphs>
  <Slides>18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Roboto</vt:lpstr>
      <vt:lpstr>Corsiva</vt:lpstr>
      <vt:lpstr>Simple Light</vt:lpstr>
      <vt:lpstr>Panamaconferentie 2024</vt:lpstr>
      <vt:lpstr>Even voorstellen … https://www.linkedin.com/in/henk-van-den-hooven/</vt:lpstr>
      <vt:lpstr>Van toetscultuur naar leercultuur</vt:lpstr>
      <vt:lpstr>Agenda</vt:lpstr>
      <vt:lpstr>Leercurve: zo is de curve (vaak) voor studenten</vt:lpstr>
      <vt:lpstr>Drie frustraties</vt:lpstr>
      <vt:lpstr>Continuous assessment (CA)</vt:lpstr>
      <vt:lpstr>Drie frustraties</vt:lpstr>
      <vt:lpstr>Cijfers werken averechts</vt:lpstr>
      <vt:lpstr>Naar een leercultuur</vt:lpstr>
      <vt:lpstr>Autonomie</vt:lpstr>
      <vt:lpstr>Competentie</vt:lpstr>
      <vt:lpstr>Growth mindset (Dweck, 2013)</vt:lpstr>
      <vt:lpstr>Feedback over proces</vt:lpstr>
      <vt:lpstr>1:1 Begeleiding</vt:lpstr>
      <vt:lpstr>Live Meting</vt:lpstr>
      <vt:lpstr>Formatief evalueren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Panamaconferentie 2024</dc:title>
  <dc:creator>de vandenhoovens van den Hooven</dc:creator>
  <cp:lastModifiedBy>de vandenhoovens van den Hooven</cp:lastModifiedBy>
  <cp:revision>3</cp:revision>
  <dcterms:modified xsi:type="dcterms:W3CDTF">2024-06-01T06:24:51Z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0x010100984BD4DD5BE3DF4E90757DE70C0E2916</vt:lpwstr>
  </property>
</Properties>
</file>