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0"/>
  </p:notesMasterIdLst>
  <p:sldIdLst>
    <p:sldId id="256" r:id="rId5"/>
    <p:sldId id="257" r:id="rId6"/>
    <p:sldId id="272" r:id="rId7"/>
    <p:sldId id="273" r:id="rId8"/>
    <p:sldId id="276" r:id="rId9"/>
    <p:sldId id="561" r:id="rId10"/>
    <p:sldId id="556" r:id="rId11"/>
    <p:sldId id="562" r:id="rId12"/>
    <p:sldId id="558" r:id="rId13"/>
    <p:sldId id="559" r:id="rId14"/>
    <p:sldId id="564" r:id="rId15"/>
    <p:sldId id="260" r:id="rId16"/>
    <p:sldId id="563" r:id="rId17"/>
    <p:sldId id="542" r:id="rId18"/>
    <p:sldId id="541" r:id="rId19"/>
    <p:sldId id="537" r:id="rId20"/>
    <p:sldId id="547" r:id="rId21"/>
    <p:sldId id="548" r:id="rId22"/>
    <p:sldId id="550" r:id="rId23"/>
    <p:sldId id="539" r:id="rId24"/>
    <p:sldId id="538" r:id="rId25"/>
    <p:sldId id="270" r:id="rId26"/>
    <p:sldId id="551" r:id="rId27"/>
    <p:sldId id="552" r:id="rId28"/>
    <p:sldId id="555" r:id="rId29"/>
    <p:sldId id="553" r:id="rId30"/>
    <p:sldId id="554" r:id="rId31"/>
    <p:sldId id="560" r:id="rId32"/>
    <p:sldId id="280" r:id="rId33"/>
    <p:sldId id="274" r:id="rId34"/>
    <p:sldId id="277" r:id="rId35"/>
    <p:sldId id="557" r:id="rId36"/>
    <p:sldId id="275" r:id="rId37"/>
    <p:sldId id="278" r:id="rId38"/>
    <p:sldId id="540" r:id="rId39"/>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EA3859-A309-40FE-A65F-CCF2D95A6C87}" v="48" dt="2023-05-31T19:32:20.938"/>
    <p1510:client id="{66C3B431-0FDD-4BB7-A6F7-80563BFFCC45}" v="69" dt="2023-06-01T05:22:17.632"/>
    <p1510:client id="{84BFCE5B-8488-4DFC-83CA-7F06F443BB4F}" v="28" dt="2023-06-01T08:14:22.362"/>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02" autoAdjust="0"/>
    <p:restoredTop sz="94660"/>
  </p:normalViewPr>
  <p:slideViewPr>
    <p:cSldViewPr snapToGrid="0">
      <p:cViewPr varScale="1">
        <p:scale>
          <a:sx n="67" d="100"/>
          <a:sy n="67" d="100"/>
        </p:scale>
        <p:origin x="680"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5A7E00-153D-4E9E-BCDF-58EFE001E551}" type="datetimeFigureOut">
              <a:rPr lang="nl-NL" smtClean="0"/>
              <a:t>1-6-2023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0195DB-045E-464B-B579-08CFEAFD1D21}" type="slidenum">
              <a:rPr lang="nl-NL" smtClean="0"/>
              <a:t>‹nr.›</a:t>
            </a:fld>
            <a:endParaRPr lang="nl-NL"/>
          </a:p>
        </p:txBody>
      </p:sp>
    </p:spTree>
    <p:extLst>
      <p:ext uri="{BB962C8B-B14F-4D97-AF65-F5344CB8AC3E}">
        <p14:creationId xmlns:p14="http://schemas.microsoft.com/office/powerpoint/2010/main" val="39606506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metromapmaker.com/?map=pV5TzxGt"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Gevaar voor afvinklijstjes</a:t>
            </a:r>
          </a:p>
          <a:p>
            <a:r>
              <a:rPr lang="nl-NL"/>
              <a:t>kwaliteitskaarten</a:t>
            </a:r>
          </a:p>
        </p:txBody>
      </p:sp>
      <p:sp>
        <p:nvSpPr>
          <p:cNvPr id="4" name="Tijdelijke aanduiding voor dianummer 3"/>
          <p:cNvSpPr>
            <a:spLocks noGrp="1"/>
          </p:cNvSpPr>
          <p:nvPr>
            <p:ph type="sldNum" sz="quarter" idx="5"/>
          </p:nvPr>
        </p:nvSpPr>
        <p:spPr/>
        <p:txBody>
          <a:bodyPr/>
          <a:lstStyle/>
          <a:p>
            <a:fld id="{71AFD6D0-8F1B-4095-A314-5327AD17CDBB}" type="slidenum">
              <a:rPr lang="nl-NL" smtClean="0"/>
              <a:t>16</a:t>
            </a:fld>
            <a:endParaRPr lang="nl-NL"/>
          </a:p>
        </p:txBody>
      </p:sp>
    </p:spTree>
    <p:extLst>
      <p:ext uri="{BB962C8B-B14F-4D97-AF65-F5344CB8AC3E}">
        <p14:creationId xmlns:p14="http://schemas.microsoft.com/office/powerpoint/2010/main" val="438079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hlinkClick r:id="rId3"/>
              </a:rPr>
              <a:t>https://metromapmaker.com/?map=pV5TzxGt</a:t>
            </a:r>
            <a:endParaRPr lang="nl-NL" dirty="0"/>
          </a:p>
          <a:p>
            <a:endParaRPr lang="nl-NL" dirty="0"/>
          </a:p>
        </p:txBody>
      </p:sp>
      <p:sp>
        <p:nvSpPr>
          <p:cNvPr id="4" name="Tijdelijke aanduiding voor dianummer 3"/>
          <p:cNvSpPr>
            <a:spLocks noGrp="1"/>
          </p:cNvSpPr>
          <p:nvPr>
            <p:ph type="sldNum" sz="quarter" idx="5"/>
          </p:nvPr>
        </p:nvSpPr>
        <p:spPr/>
        <p:txBody>
          <a:bodyPr/>
          <a:lstStyle/>
          <a:p>
            <a:fld id="{59C1EA0F-28B3-8748-B45E-6B8B0601781D}" type="slidenum">
              <a:rPr lang="nl-NL" smtClean="0"/>
              <a:t>30</a:t>
            </a:fld>
            <a:endParaRPr lang="nl-NL"/>
          </a:p>
        </p:txBody>
      </p:sp>
    </p:spTree>
    <p:extLst>
      <p:ext uri="{BB962C8B-B14F-4D97-AF65-F5344CB8AC3E}">
        <p14:creationId xmlns:p14="http://schemas.microsoft.com/office/powerpoint/2010/main" val="413737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BD7FC0-EE5D-8CAB-9529-C54E6431023C}"/>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D051A6F9-3228-6A9A-8196-D992321F90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96551E46-F685-209F-702C-909C9546F6C1}"/>
              </a:ext>
            </a:extLst>
          </p:cNvPr>
          <p:cNvSpPr>
            <a:spLocks noGrp="1"/>
          </p:cNvSpPr>
          <p:nvPr>
            <p:ph type="dt" sz="half" idx="10"/>
          </p:nvPr>
        </p:nvSpPr>
        <p:spPr/>
        <p:txBody>
          <a:bodyPr/>
          <a:lstStyle/>
          <a:p>
            <a:fld id="{D291AE5A-DAFD-4EAD-8FAB-AC7434DE62B5}" type="datetimeFigureOut">
              <a:rPr lang="nl-NL" smtClean="0"/>
              <a:t>1-6-2023</a:t>
            </a:fld>
            <a:endParaRPr lang="nl-NL"/>
          </a:p>
        </p:txBody>
      </p:sp>
      <p:sp>
        <p:nvSpPr>
          <p:cNvPr id="5" name="Tijdelijke aanduiding voor voettekst 4">
            <a:extLst>
              <a:ext uri="{FF2B5EF4-FFF2-40B4-BE49-F238E27FC236}">
                <a16:creationId xmlns:a16="http://schemas.microsoft.com/office/drawing/2014/main" id="{F6C79EFB-2BC8-EB49-2104-4A38A04701C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7C3EB25-F326-7642-525D-95F5357AD1C7}"/>
              </a:ext>
            </a:extLst>
          </p:cNvPr>
          <p:cNvSpPr>
            <a:spLocks noGrp="1"/>
          </p:cNvSpPr>
          <p:nvPr>
            <p:ph type="sldNum" sz="quarter" idx="12"/>
          </p:nvPr>
        </p:nvSpPr>
        <p:spPr/>
        <p:txBody>
          <a:bodyPr/>
          <a:lstStyle/>
          <a:p>
            <a:fld id="{FD724592-4EFF-4370-A012-5FB9B85EDB77}" type="slidenum">
              <a:rPr lang="nl-NL" smtClean="0"/>
              <a:t>‹nr.›</a:t>
            </a:fld>
            <a:endParaRPr lang="nl-NL"/>
          </a:p>
        </p:txBody>
      </p:sp>
    </p:spTree>
    <p:extLst>
      <p:ext uri="{BB962C8B-B14F-4D97-AF65-F5344CB8AC3E}">
        <p14:creationId xmlns:p14="http://schemas.microsoft.com/office/powerpoint/2010/main" val="8571409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B2E0B6-A513-07B8-0D72-F7CFF48B4BD3}"/>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D590F528-FE2A-D57C-B97D-F7D13A573E72}"/>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5E681AF-8D6C-71CE-3A97-CE3DEF0FC51B}"/>
              </a:ext>
            </a:extLst>
          </p:cNvPr>
          <p:cNvSpPr>
            <a:spLocks noGrp="1"/>
          </p:cNvSpPr>
          <p:nvPr>
            <p:ph type="dt" sz="half" idx="10"/>
          </p:nvPr>
        </p:nvSpPr>
        <p:spPr/>
        <p:txBody>
          <a:bodyPr/>
          <a:lstStyle/>
          <a:p>
            <a:fld id="{D291AE5A-DAFD-4EAD-8FAB-AC7434DE62B5}" type="datetimeFigureOut">
              <a:rPr lang="nl-NL" smtClean="0"/>
              <a:t>1-6-2023</a:t>
            </a:fld>
            <a:endParaRPr lang="nl-NL"/>
          </a:p>
        </p:txBody>
      </p:sp>
      <p:sp>
        <p:nvSpPr>
          <p:cNvPr id="5" name="Tijdelijke aanduiding voor voettekst 4">
            <a:extLst>
              <a:ext uri="{FF2B5EF4-FFF2-40B4-BE49-F238E27FC236}">
                <a16:creationId xmlns:a16="http://schemas.microsoft.com/office/drawing/2014/main" id="{0EB7E3BA-F910-24E2-1B30-2F8A6310579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B999014-F28D-4011-8E79-F396E4751D05}"/>
              </a:ext>
            </a:extLst>
          </p:cNvPr>
          <p:cNvSpPr>
            <a:spLocks noGrp="1"/>
          </p:cNvSpPr>
          <p:nvPr>
            <p:ph type="sldNum" sz="quarter" idx="12"/>
          </p:nvPr>
        </p:nvSpPr>
        <p:spPr/>
        <p:txBody>
          <a:bodyPr/>
          <a:lstStyle/>
          <a:p>
            <a:fld id="{FD724592-4EFF-4370-A012-5FB9B85EDB77}" type="slidenum">
              <a:rPr lang="nl-NL" smtClean="0"/>
              <a:t>‹nr.›</a:t>
            </a:fld>
            <a:endParaRPr lang="nl-NL"/>
          </a:p>
        </p:txBody>
      </p:sp>
    </p:spTree>
    <p:extLst>
      <p:ext uri="{BB962C8B-B14F-4D97-AF65-F5344CB8AC3E}">
        <p14:creationId xmlns:p14="http://schemas.microsoft.com/office/powerpoint/2010/main" val="9235420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9A9D213F-8B5E-12F7-B083-D694CD7F1609}"/>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E3B27006-F773-CF67-1B33-350A29E06E9A}"/>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642997E-0187-485D-FCBA-C321B62C208C}"/>
              </a:ext>
            </a:extLst>
          </p:cNvPr>
          <p:cNvSpPr>
            <a:spLocks noGrp="1"/>
          </p:cNvSpPr>
          <p:nvPr>
            <p:ph type="dt" sz="half" idx="10"/>
          </p:nvPr>
        </p:nvSpPr>
        <p:spPr/>
        <p:txBody>
          <a:bodyPr/>
          <a:lstStyle/>
          <a:p>
            <a:fld id="{D291AE5A-DAFD-4EAD-8FAB-AC7434DE62B5}" type="datetimeFigureOut">
              <a:rPr lang="nl-NL" smtClean="0"/>
              <a:t>1-6-2023</a:t>
            </a:fld>
            <a:endParaRPr lang="nl-NL"/>
          </a:p>
        </p:txBody>
      </p:sp>
      <p:sp>
        <p:nvSpPr>
          <p:cNvPr id="5" name="Tijdelijke aanduiding voor voettekst 4">
            <a:extLst>
              <a:ext uri="{FF2B5EF4-FFF2-40B4-BE49-F238E27FC236}">
                <a16:creationId xmlns:a16="http://schemas.microsoft.com/office/drawing/2014/main" id="{795D90BE-7983-813B-76E7-C9033E4C417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A52CDE8-0C1C-34ED-D888-A542122AF2CD}"/>
              </a:ext>
            </a:extLst>
          </p:cNvPr>
          <p:cNvSpPr>
            <a:spLocks noGrp="1"/>
          </p:cNvSpPr>
          <p:nvPr>
            <p:ph type="sldNum" sz="quarter" idx="12"/>
          </p:nvPr>
        </p:nvSpPr>
        <p:spPr/>
        <p:txBody>
          <a:bodyPr/>
          <a:lstStyle/>
          <a:p>
            <a:fld id="{FD724592-4EFF-4370-A012-5FB9B85EDB77}" type="slidenum">
              <a:rPr lang="nl-NL" smtClean="0"/>
              <a:t>‹nr.›</a:t>
            </a:fld>
            <a:endParaRPr lang="nl-NL"/>
          </a:p>
        </p:txBody>
      </p:sp>
    </p:spTree>
    <p:extLst>
      <p:ext uri="{BB962C8B-B14F-4D97-AF65-F5344CB8AC3E}">
        <p14:creationId xmlns:p14="http://schemas.microsoft.com/office/powerpoint/2010/main" val="996814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5E4DC3-814A-A0CE-2C7F-DBA4045E8349}"/>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83FF63C8-D954-983A-CDC0-28F2E17D2BAD}"/>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3F25E5C-F93C-966C-CEC1-008D57993651}"/>
              </a:ext>
            </a:extLst>
          </p:cNvPr>
          <p:cNvSpPr>
            <a:spLocks noGrp="1"/>
          </p:cNvSpPr>
          <p:nvPr>
            <p:ph type="dt" sz="half" idx="10"/>
          </p:nvPr>
        </p:nvSpPr>
        <p:spPr/>
        <p:txBody>
          <a:bodyPr/>
          <a:lstStyle/>
          <a:p>
            <a:fld id="{D291AE5A-DAFD-4EAD-8FAB-AC7434DE62B5}" type="datetimeFigureOut">
              <a:rPr lang="nl-NL" smtClean="0"/>
              <a:t>1-6-2023</a:t>
            </a:fld>
            <a:endParaRPr lang="nl-NL"/>
          </a:p>
        </p:txBody>
      </p:sp>
      <p:sp>
        <p:nvSpPr>
          <p:cNvPr id="5" name="Tijdelijke aanduiding voor voettekst 4">
            <a:extLst>
              <a:ext uri="{FF2B5EF4-FFF2-40B4-BE49-F238E27FC236}">
                <a16:creationId xmlns:a16="http://schemas.microsoft.com/office/drawing/2014/main" id="{24F7F612-4180-E64B-C191-85BD8D9A3B4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4F30D27-0C3F-0416-F64A-23BDC1F06B88}"/>
              </a:ext>
            </a:extLst>
          </p:cNvPr>
          <p:cNvSpPr>
            <a:spLocks noGrp="1"/>
          </p:cNvSpPr>
          <p:nvPr>
            <p:ph type="sldNum" sz="quarter" idx="12"/>
          </p:nvPr>
        </p:nvSpPr>
        <p:spPr/>
        <p:txBody>
          <a:bodyPr/>
          <a:lstStyle/>
          <a:p>
            <a:fld id="{FD724592-4EFF-4370-A012-5FB9B85EDB77}" type="slidenum">
              <a:rPr lang="nl-NL" smtClean="0"/>
              <a:t>‹nr.›</a:t>
            </a:fld>
            <a:endParaRPr lang="nl-NL"/>
          </a:p>
        </p:txBody>
      </p:sp>
    </p:spTree>
    <p:extLst>
      <p:ext uri="{BB962C8B-B14F-4D97-AF65-F5344CB8AC3E}">
        <p14:creationId xmlns:p14="http://schemas.microsoft.com/office/powerpoint/2010/main" val="2457727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67892E-3C9E-B3A5-09AF-8A0900065E9A}"/>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79443D33-1C93-EDC8-7257-55453F620F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5D1EFC23-543D-8303-3CBF-8A42679BE386}"/>
              </a:ext>
            </a:extLst>
          </p:cNvPr>
          <p:cNvSpPr>
            <a:spLocks noGrp="1"/>
          </p:cNvSpPr>
          <p:nvPr>
            <p:ph type="dt" sz="half" idx="10"/>
          </p:nvPr>
        </p:nvSpPr>
        <p:spPr/>
        <p:txBody>
          <a:bodyPr/>
          <a:lstStyle/>
          <a:p>
            <a:fld id="{D291AE5A-DAFD-4EAD-8FAB-AC7434DE62B5}" type="datetimeFigureOut">
              <a:rPr lang="nl-NL" smtClean="0"/>
              <a:t>1-6-2023</a:t>
            </a:fld>
            <a:endParaRPr lang="nl-NL"/>
          </a:p>
        </p:txBody>
      </p:sp>
      <p:sp>
        <p:nvSpPr>
          <p:cNvPr id="5" name="Tijdelijke aanduiding voor voettekst 4">
            <a:extLst>
              <a:ext uri="{FF2B5EF4-FFF2-40B4-BE49-F238E27FC236}">
                <a16:creationId xmlns:a16="http://schemas.microsoft.com/office/drawing/2014/main" id="{6D1BC258-AECE-081C-6A51-60C1C02489F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B38588D-09E5-3DD3-7C11-9CE911EB53F6}"/>
              </a:ext>
            </a:extLst>
          </p:cNvPr>
          <p:cNvSpPr>
            <a:spLocks noGrp="1"/>
          </p:cNvSpPr>
          <p:nvPr>
            <p:ph type="sldNum" sz="quarter" idx="12"/>
          </p:nvPr>
        </p:nvSpPr>
        <p:spPr/>
        <p:txBody>
          <a:bodyPr/>
          <a:lstStyle/>
          <a:p>
            <a:fld id="{FD724592-4EFF-4370-A012-5FB9B85EDB77}" type="slidenum">
              <a:rPr lang="nl-NL" smtClean="0"/>
              <a:t>‹nr.›</a:t>
            </a:fld>
            <a:endParaRPr lang="nl-NL"/>
          </a:p>
        </p:txBody>
      </p:sp>
    </p:spTree>
    <p:extLst>
      <p:ext uri="{BB962C8B-B14F-4D97-AF65-F5344CB8AC3E}">
        <p14:creationId xmlns:p14="http://schemas.microsoft.com/office/powerpoint/2010/main" val="535288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A12186-8473-A401-CDF5-350A57614D74}"/>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7BAC0300-7B09-9A76-1C32-E3465023C82E}"/>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4AD2A25D-0B64-2CBC-8C59-737DADAF78DF}"/>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43867D11-7913-A65B-4570-B7A645256F3D}"/>
              </a:ext>
            </a:extLst>
          </p:cNvPr>
          <p:cNvSpPr>
            <a:spLocks noGrp="1"/>
          </p:cNvSpPr>
          <p:nvPr>
            <p:ph type="dt" sz="half" idx="10"/>
          </p:nvPr>
        </p:nvSpPr>
        <p:spPr/>
        <p:txBody>
          <a:bodyPr/>
          <a:lstStyle/>
          <a:p>
            <a:fld id="{D291AE5A-DAFD-4EAD-8FAB-AC7434DE62B5}" type="datetimeFigureOut">
              <a:rPr lang="nl-NL" smtClean="0"/>
              <a:t>1-6-2023</a:t>
            </a:fld>
            <a:endParaRPr lang="nl-NL"/>
          </a:p>
        </p:txBody>
      </p:sp>
      <p:sp>
        <p:nvSpPr>
          <p:cNvPr id="6" name="Tijdelijke aanduiding voor voettekst 5">
            <a:extLst>
              <a:ext uri="{FF2B5EF4-FFF2-40B4-BE49-F238E27FC236}">
                <a16:creationId xmlns:a16="http://schemas.microsoft.com/office/drawing/2014/main" id="{2110A92D-56CB-23E0-F00F-189E4587C4DF}"/>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C725E018-28B7-1F17-6324-E8456DF0C394}"/>
              </a:ext>
            </a:extLst>
          </p:cNvPr>
          <p:cNvSpPr>
            <a:spLocks noGrp="1"/>
          </p:cNvSpPr>
          <p:nvPr>
            <p:ph type="sldNum" sz="quarter" idx="12"/>
          </p:nvPr>
        </p:nvSpPr>
        <p:spPr/>
        <p:txBody>
          <a:bodyPr/>
          <a:lstStyle/>
          <a:p>
            <a:fld id="{FD724592-4EFF-4370-A012-5FB9B85EDB77}" type="slidenum">
              <a:rPr lang="nl-NL" smtClean="0"/>
              <a:t>‹nr.›</a:t>
            </a:fld>
            <a:endParaRPr lang="nl-NL"/>
          </a:p>
        </p:txBody>
      </p:sp>
    </p:spTree>
    <p:extLst>
      <p:ext uri="{BB962C8B-B14F-4D97-AF65-F5344CB8AC3E}">
        <p14:creationId xmlns:p14="http://schemas.microsoft.com/office/powerpoint/2010/main" val="1959099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DE2D0A-EC27-8FB8-99B5-B2F1C0BE3DC2}"/>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0B66CB7B-AB36-E732-2FFD-6918E644F8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35562731-E46A-4EF7-5E52-0EB827EA3709}"/>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8F70891B-327F-C76E-B5CA-2739A776BA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006F9758-76BC-F020-1F39-87E7E0F4373E}"/>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CA47458E-29D1-7D8A-D1BA-F0EC9889B9B5}"/>
              </a:ext>
            </a:extLst>
          </p:cNvPr>
          <p:cNvSpPr>
            <a:spLocks noGrp="1"/>
          </p:cNvSpPr>
          <p:nvPr>
            <p:ph type="dt" sz="half" idx="10"/>
          </p:nvPr>
        </p:nvSpPr>
        <p:spPr/>
        <p:txBody>
          <a:bodyPr/>
          <a:lstStyle/>
          <a:p>
            <a:fld id="{D291AE5A-DAFD-4EAD-8FAB-AC7434DE62B5}" type="datetimeFigureOut">
              <a:rPr lang="nl-NL" smtClean="0"/>
              <a:t>1-6-2023</a:t>
            </a:fld>
            <a:endParaRPr lang="nl-NL"/>
          </a:p>
        </p:txBody>
      </p:sp>
      <p:sp>
        <p:nvSpPr>
          <p:cNvPr id="8" name="Tijdelijke aanduiding voor voettekst 7">
            <a:extLst>
              <a:ext uri="{FF2B5EF4-FFF2-40B4-BE49-F238E27FC236}">
                <a16:creationId xmlns:a16="http://schemas.microsoft.com/office/drawing/2014/main" id="{B091689A-7B7F-AD2D-8F23-423F780CC4AD}"/>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42AEA69A-7DFF-A019-A203-B2B06B9C9CC8}"/>
              </a:ext>
            </a:extLst>
          </p:cNvPr>
          <p:cNvSpPr>
            <a:spLocks noGrp="1"/>
          </p:cNvSpPr>
          <p:nvPr>
            <p:ph type="sldNum" sz="quarter" idx="12"/>
          </p:nvPr>
        </p:nvSpPr>
        <p:spPr/>
        <p:txBody>
          <a:bodyPr/>
          <a:lstStyle/>
          <a:p>
            <a:fld id="{FD724592-4EFF-4370-A012-5FB9B85EDB77}" type="slidenum">
              <a:rPr lang="nl-NL" smtClean="0"/>
              <a:t>‹nr.›</a:t>
            </a:fld>
            <a:endParaRPr lang="nl-NL"/>
          </a:p>
        </p:txBody>
      </p:sp>
    </p:spTree>
    <p:extLst>
      <p:ext uri="{BB962C8B-B14F-4D97-AF65-F5344CB8AC3E}">
        <p14:creationId xmlns:p14="http://schemas.microsoft.com/office/powerpoint/2010/main" val="2243937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D90F57-5A47-9691-1896-1F7D48856031}"/>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22ADEA9D-8794-CF3C-3563-58A1A942F933}"/>
              </a:ext>
            </a:extLst>
          </p:cNvPr>
          <p:cNvSpPr>
            <a:spLocks noGrp="1"/>
          </p:cNvSpPr>
          <p:nvPr>
            <p:ph type="dt" sz="half" idx="10"/>
          </p:nvPr>
        </p:nvSpPr>
        <p:spPr/>
        <p:txBody>
          <a:bodyPr/>
          <a:lstStyle/>
          <a:p>
            <a:fld id="{D291AE5A-DAFD-4EAD-8FAB-AC7434DE62B5}" type="datetimeFigureOut">
              <a:rPr lang="nl-NL" smtClean="0"/>
              <a:t>1-6-2023</a:t>
            </a:fld>
            <a:endParaRPr lang="nl-NL"/>
          </a:p>
        </p:txBody>
      </p:sp>
      <p:sp>
        <p:nvSpPr>
          <p:cNvPr id="4" name="Tijdelijke aanduiding voor voettekst 3">
            <a:extLst>
              <a:ext uri="{FF2B5EF4-FFF2-40B4-BE49-F238E27FC236}">
                <a16:creationId xmlns:a16="http://schemas.microsoft.com/office/drawing/2014/main" id="{BB45E2A4-4CEB-3AAD-AB0D-E8EA1113889F}"/>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659BB77A-30D8-C35A-ED6E-DBFCF4E6CAFE}"/>
              </a:ext>
            </a:extLst>
          </p:cNvPr>
          <p:cNvSpPr>
            <a:spLocks noGrp="1"/>
          </p:cNvSpPr>
          <p:nvPr>
            <p:ph type="sldNum" sz="quarter" idx="12"/>
          </p:nvPr>
        </p:nvSpPr>
        <p:spPr/>
        <p:txBody>
          <a:bodyPr/>
          <a:lstStyle/>
          <a:p>
            <a:fld id="{FD724592-4EFF-4370-A012-5FB9B85EDB77}" type="slidenum">
              <a:rPr lang="nl-NL" smtClean="0"/>
              <a:t>‹nr.›</a:t>
            </a:fld>
            <a:endParaRPr lang="nl-NL"/>
          </a:p>
        </p:txBody>
      </p:sp>
    </p:spTree>
    <p:extLst>
      <p:ext uri="{BB962C8B-B14F-4D97-AF65-F5344CB8AC3E}">
        <p14:creationId xmlns:p14="http://schemas.microsoft.com/office/powerpoint/2010/main" val="2700458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1EAF59C-80C9-390D-64D4-28804D218B59}"/>
              </a:ext>
            </a:extLst>
          </p:cNvPr>
          <p:cNvSpPr>
            <a:spLocks noGrp="1"/>
          </p:cNvSpPr>
          <p:nvPr>
            <p:ph type="dt" sz="half" idx="10"/>
          </p:nvPr>
        </p:nvSpPr>
        <p:spPr/>
        <p:txBody>
          <a:bodyPr/>
          <a:lstStyle/>
          <a:p>
            <a:fld id="{D291AE5A-DAFD-4EAD-8FAB-AC7434DE62B5}" type="datetimeFigureOut">
              <a:rPr lang="nl-NL" smtClean="0"/>
              <a:t>1-6-2023</a:t>
            </a:fld>
            <a:endParaRPr lang="nl-NL"/>
          </a:p>
        </p:txBody>
      </p:sp>
      <p:sp>
        <p:nvSpPr>
          <p:cNvPr id="3" name="Tijdelijke aanduiding voor voettekst 2">
            <a:extLst>
              <a:ext uri="{FF2B5EF4-FFF2-40B4-BE49-F238E27FC236}">
                <a16:creationId xmlns:a16="http://schemas.microsoft.com/office/drawing/2014/main" id="{CDBC2F78-A68D-24FC-C9EA-42DC23D66E2E}"/>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FD573D06-D33C-72B0-52E2-C1445D634494}"/>
              </a:ext>
            </a:extLst>
          </p:cNvPr>
          <p:cNvSpPr>
            <a:spLocks noGrp="1"/>
          </p:cNvSpPr>
          <p:nvPr>
            <p:ph type="sldNum" sz="quarter" idx="12"/>
          </p:nvPr>
        </p:nvSpPr>
        <p:spPr/>
        <p:txBody>
          <a:bodyPr/>
          <a:lstStyle/>
          <a:p>
            <a:fld id="{FD724592-4EFF-4370-A012-5FB9B85EDB77}" type="slidenum">
              <a:rPr lang="nl-NL" smtClean="0"/>
              <a:t>‹nr.›</a:t>
            </a:fld>
            <a:endParaRPr lang="nl-NL"/>
          </a:p>
        </p:txBody>
      </p:sp>
    </p:spTree>
    <p:extLst>
      <p:ext uri="{BB962C8B-B14F-4D97-AF65-F5344CB8AC3E}">
        <p14:creationId xmlns:p14="http://schemas.microsoft.com/office/powerpoint/2010/main" val="1119494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98CDA4-8D34-866D-2926-E80D01630691}"/>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37E43618-49E0-F2BA-41BF-846CB63682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C75EB49B-AFDF-719C-AD47-46DD898AF8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E882BF47-E3A7-2E47-E4C8-9F89E1CEE39B}"/>
              </a:ext>
            </a:extLst>
          </p:cNvPr>
          <p:cNvSpPr>
            <a:spLocks noGrp="1"/>
          </p:cNvSpPr>
          <p:nvPr>
            <p:ph type="dt" sz="half" idx="10"/>
          </p:nvPr>
        </p:nvSpPr>
        <p:spPr/>
        <p:txBody>
          <a:bodyPr/>
          <a:lstStyle/>
          <a:p>
            <a:fld id="{D291AE5A-DAFD-4EAD-8FAB-AC7434DE62B5}" type="datetimeFigureOut">
              <a:rPr lang="nl-NL" smtClean="0"/>
              <a:t>1-6-2023</a:t>
            </a:fld>
            <a:endParaRPr lang="nl-NL"/>
          </a:p>
        </p:txBody>
      </p:sp>
      <p:sp>
        <p:nvSpPr>
          <p:cNvPr id="6" name="Tijdelijke aanduiding voor voettekst 5">
            <a:extLst>
              <a:ext uri="{FF2B5EF4-FFF2-40B4-BE49-F238E27FC236}">
                <a16:creationId xmlns:a16="http://schemas.microsoft.com/office/drawing/2014/main" id="{F304B7A2-8357-74B6-4443-CDEB1540248A}"/>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446AB50F-4C28-F247-56A9-EA589595F693}"/>
              </a:ext>
            </a:extLst>
          </p:cNvPr>
          <p:cNvSpPr>
            <a:spLocks noGrp="1"/>
          </p:cNvSpPr>
          <p:nvPr>
            <p:ph type="sldNum" sz="quarter" idx="12"/>
          </p:nvPr>
        </p:nvSpPr>
        <p:spPr/>
        <p:txBody>
          <a:bodyPr/>
          <a:lstStyle/>
          <a:p>
            <a:fld id="{FD724592-4EFF-4370-A012-5FB9B85EDB77}" type="slidenum">
              <a:rPr lang="nl-NL" smtClean="0"/>
              <a:t>‹nr.›</a:t>
            </a:fld>
            <a:endParaRPr lang="nl-NL"/>
          </a:p>
        </p:txBody>
      </p:sp>
    </p:spTree>
    <p:extLst>
      <p:ext uri="{BB962C8B-B14F-4D97-AF65-F5344CB8AC3E}">
        <p14:creationId xmlns:p14="http://schemas.microsoft.com/office/powerpoint/2010/main" val="11217971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B6304F-7B70-8288-A6C8-DCC346A9B58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57345D7D-A65D-0AAE-42B0-EAB720D3D6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2F17CB81-C223-9CCD-8AF4-6251001A6A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37A8C2A3-3BFC-A25E-37C2-83128AC66836}"/>
              </a:ext>
            </a:extLst>
          </p:cNvPr>
          <p:cNvSpPr>
            <a:spLocks noGrp="1"/>
          </p:cNvSpPr>
          <p:nvPr>
            <p:ph type="dt" sz="half" idx="10"/>
          </p:nvPr>
        </p:nvSpPr>
        <p:spPr/>
        <p:txBody>
          <a:bodyPr/>
          <a:lstStyle/>
          <a:p>
            <a:fld id="{D291AE5A-DAFD-4EAD-8FAB-AC7434DE62B5}" type="datetimeFigureOut">
              <a:rPr lang="nl-NL" smtClean="0"/>
              <a:t>1-6-2023</a:t>
            </a:fld>
            <a:endParaRPr lang="nl-NL"/>
          </a:p>
        </p:txBody>
      </p:sp>
      <p:sp>
        <p:nvSpPr>
          <p:cNvPr id="6" name="Tijdelijke aanduiding voor voettekst 5">
            <a:extLst>
              <a:ext uri="{FF2B5EF4-FFF2-40B4-BE49-F238E27FC236}">
                <a16:creationId xmlns:a16="http://schemas.microsoft.com/office/drawing/2014/main" id="{792B61B9-CAA9-F5E5-F272-AAAE615C2FDC}"/>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C090512-D613-B8BC-86DA-ACC4C69F80F4}"/>
              </a:ext>
            </a:extLst>
          </p:cNvPr>
          <p:cNvSpPr>
            <a:spLocks noGrp="1"/>
          </p:cNvSpPr>
          <p:nvPr>
            <p:ph type="sldNum" sz="quarter" idx="12"/>
          </p:nvPr>
        </p:nvSpPr>
        <p:spPr/>
        <p:txBody>
          <a:bodyPr/>
          <a:lstStyle/>
          <a:p>
            <a:fld id="{FD724592-4EFF-4370-A012-5FB9B85EDB77}" type="slidenum">
              <a:rPr lang="nl-NL" smtClean="0"/>
              <a:t>‹nr.›</a:t>
            </a:fld>
            <a:endParaRPr lang="nl-NL"/>
          </a:p>
        </p:txBody>
      </p:sp>
    </p:spTree>
    <p:extLst>
      <p:ext uri="{BB962C8B-B14F-4D97-AF65-F5344CB8AC3E}">
        <p14:creationId xmlns:p14="http://schemas.microsoft.com/office/powerpoint/2010/main" val="2300378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429382A-83B6-FDB2-C061-990C8468D4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D189B848-6206-0952-0C87-00E673F5E4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BBA37CD-B721-AA0F-C6FC-E1FBB4933D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91AE5A-DAFD-4EAD-8FAB-AC7434DE62B5}" type="datetimeFigureOut">
              <a:rPr lang="nl-NL" smtClean="0"/>
              <a:t>1-6-2023</a:t>
            </a:fld>
            <a:endParaRPr lang="nl-NL"/>
          </a:p>
        </p:txBody>
      </p:sp>
      <p:sp>
        <p:nvSpPr>
          <p:cNvPr id="5" name="Tijdelijke aanduiding voor voettekst 4">
            <a:extLst>
              <a:ext uri="{FF2B5EF4-FFF2-40B4-BE49-F238E27FC236}">
                <a16:creationId xmlns:a16="http://schemas.microsoft.com/office/drawing/2014/main" id="{CEA22EFC-1836-FF39-D5CB-BD340F8413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E36A6472-AE5C-B098-3D1E-4B55E3C036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724592-4EFF-4370-A012-5FB9B85EDB77}" type="slidenum">
              <a:rPr lang="nl-NL" smtClean="0"/>
              <a:t>‹nr.›</a:t>
            </a:fld>
            <a:endParaRPr lang="nl-NL"/>
          </a:p>
        </p:txBody>
      </p:sp>
    </p:spTree>
    <p:extLst>
      <p:ext uri="{BB962C8B-B14F-4D97-AF65-F5344CB8AC3E}">
        <p14:creationId xmlns:p14="http://schemas.microsoft.com/office/powerpoint/2010/main" val="33264074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B25299-251A-B083-DC29-AF6B84EB8C2B}"/>
              </a:ext>
            </a:extLst>
          </p:cNvPr>
          <p:cNvSpPr>
            <a:spLocks noGrp="1"/>
          </p:cNvSpPr>
          <p:nvPr>
            <p:ph type="ctrTitle"/>
          </p:nvPr>
        </p:nvSpPr>
        <p:spPr>
          <a:xfrm>
            <a:off x="1524003" y="1999615"/>
            <a:ext cx="9144000" cy="2764028"/>
          </a:xfrm>
        </p:spPr>
        <p:txBody>
          <a:bodyPr anchor="ctr">
            <a:normAutofit/>
          </a:bodyPr>
          <a:lstStyle/>
          <a:p>
            <a:r>
              <a:rPr lang="nl-NL" sz="4500" kern="0" dirty="0">
                <a:effectLst/>
                <a:uFill>
                  <a:solidFill>
                    <a:srgbClr val="000000"/>
                  </a:solidFill>
                </a:uFill>
                <a:latin typeface="+mn-lt"/>
                <a:cs typeface="Arial Unicode MS"/>
              </a:rPr>
              <a:t>Wat verbindt Chat-GPT, </a:t>
            </a:r>
            <a:r>
              <a:rPr lang="nl-NL" sz="4500" kern="0" dirty="0" err="1">
                <a:effectLst/>
                <a:uFill>
                  <a:solidFill>
                    <a:srgbClr val="000000"/>
                  </a:solidFill>
                </a:uFill>
                <a:latin typeface="+mn-lt"/>
                <a:cs typeface="Arial Unicode MS"/>
              </a:rPr>
              <a:t>Strava</a:t>
            </a:r>
            <a:r>
              <a:rPr lang="nl-NL" sz="4500" kern="0" dirty="0">
                <a:effectLst/>
                <a:uFill>
                  <a:solidFill>
                    <a:srgbClr val="000000"/>
                  </a:solidFill>
                </a:uFill>
                <a:latin typeface="+mn-lt"/>
                <a:cs typeface="Arial Unicode MS"/>
              </a:rPr>
              <a:t>-art en sneeuwpoppen? De wiskundige attitude-lijn in de lerarenopleiding</a:t>
            </a:r>
            <a:br>
              <a:rPr lang="nl-NL" sz="4500" b="1" kern="0" dirty="0">
                <a:effectLst/>
                <a:uFill>
                  <a:solidFill>
                    <a:srgbClr val="000000"/>
                  </a:solidFill>
                </a:uFill>
                <a:latin typeface="Verdana" panose="020B0604030504040204" pitchFamily="34" charset="0"/>
                <a:cs typeface="Arial Unicode MS"/>
              </a:rPr>
            </a:br>
            <a:endParaRPr lang="nl-NL" sz="4500" dirty="0"/>
          </a:p>
        </p:txBody>
      </p:sp>
      <p:sp>
        <p:nvSpPr>
          <p:cNvPr id="3" name="Ondertitel 2">
            <a:extLst>
              <a:ext uri="{FF2B5EF4-FFF2-40B4-BE49-F238E27FC236}">
                <a16:creationId xmlns:a16="http://schemas.microsoft.com/office/drawing/2014/main" id="{2D5347E5-F311-E893-DAEF-26A17D98B288}"/>
              </a:ext>
            </a:extLst>
          </p:cNvPr>
          <p:cNvSpPr>
            <a:spLocks noGrp="1"/>
          </p:cNvSpPr>
          <p:nvPr>
            <p:ph type="subTitle" idx="1"/>
          </p:nvPr>
        </p:nvSpPr>
        <p:spPr>
          <a:xfrm>
            <a:off x="1966912" y="5645150"/>
            <a:ext cx="8258176" cy="631825"/>
          </a:xfrm>
        </p:spPr>
        <p:txBody>
          <a:bodyPr anchor="ctr">
            <a:normAutofit fontScale="92500" lnSpcReduction="20000"/>
          </a:bodyPr>
          <a:lstStyle/>
          <a:p>
            <a:r>
              <a:rPr lang="nl-NL" sz="3500" dirty="0"/>
              <a:t>Sonja Stuber en Michiel Veldhuis</a:t>
            </a:r>
            <a:br>
              <a:rPr lang="nl-NL" sz="1800" dirty="0"/>
            </a:br>
            <a:r>
              <a:rPr lang="nl-NL" sz="1800" dirty="0"/>
              <a:t>Hogeschool IPABO Amsterdam-Alkmaar</a:t>
            </a:r>
          </a:p>
        </p:txBody>
      </p:sp>
      <p:pic>
        <p:nvPicPr>
          <p:cNvPr id="4" name="Afbeelding 3">
            <a:extLst>
              <a:ext uri="{FF2B5EF4-FFF2-40B4-BE49-F238E27FC236}">
                <a16:creationId xmlns:a16="http://schemas.microsoft.com/office/drawing/2014/main" id="{4E947C51-626E-0A24-C358-871016560003}"/>
              </a:ext>
            </a:extLst>
          </p:cNvPr>
          <p:cNvPicPr>
            <a:picLocks noChangeAspect="1"/>
          </p:cNvPicPr>
          <p:nvPr/>
        </p:nvPicPr>
        <p:blipFill rotWithShape="1">
          <a:blip r:embed="rId2"/>
          <a:srcRect l="76583" t="75704" r="12167" b="14214"/>
          <a:stretch/>
        </p:blipFill>
        <p:spPr>
          <a:xfrm>
            <a:off x="10426805" y="5883220"/>
            <a:ext cx="1551835" cy="782320"/>
          </a:xfrm>
          <a:prstGeom prst="rect">
            <a:avLst/>
          </a:prstGeom>
        </p:spPr>
      </p:pic>
    </p:spTree>
    <p:extLst>
      <p:ext uri="{BB962C8B-B14F-4D97-AF65-F5344CB8AC3E}">
        <p14:creationId xmlns:p14="http://schemas.microsoft.com/office/powerpoint/2010/main" val="21316464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E2A0E59C-EDB9-4853-C80D-21944B474ED6}"/>
              </a:ext>
            </a:extLst>
          </p:cNvPr>
          <p:cNvPicPr>
            <a:picLocks noChangeAspect="1"/>
          </p:cNvPicPr>
          <p:nvPr/>
        </p:nvPicPr>
        <p:blipFill rotWithShape="1">
          <a:blip r:embed="rId2"/>
          <a:srcRect l="10110" t="9931" r="26630" b="8841"/>
          <a:stretch/>
        </p:blipFill>
        <p:spPr>
          <a:xfrm>
            <a:off x="2239617" y="453265"/>
            <a:ext cx="7712765" cy="5570676"/>
          </a:xfrm>
          <a:prstGeom prst="rect">
            <a:avLst/>
          </a:prstGeom>
        </p:spPr>
      </p:pic>
      <p:pic>
        <p:nvPicPr>
          <p:cNvPr id="8" name="Afbeelding 7">
            <a:extLst>
              <a:ext uri="{FF2B5EF4-FFF2-40B4-BE49-F238E27FC236}">
                <a16:creationId xmlns:a16="http://schemas.microsoft.com/office/drawing/2014/main" id="{17D862C4-33D5-3EAC-D4C9-51EF55F8A404}"/>
              </a:ext>
            </a:extLst>
          </p:cNvPr>
          <p:cNvPicPr>
            <a:picLocks noChangeAspect="1"/>
          </p:cNvPicPr>
          <p:nvPr/>
        </p:nvPicPr>
        <p:blipFill rotWithShape="1">
          <a:blip r:embed="rId3"/>
          <a:srcRect l="76583" t="75704" r="12167" b="14214"/>
          <a:stretch/>
        </p:blipFill>
        <p:spPr>
          <a:xfrm>
            <a:off x="10426805" y="5883220"/>
            <a:ext cx="1551835" cy="782320"/>
          </a:xfrm>
          <a:prstGeom prst="rect">
            <a:avLst/>
          </a:prstGeom>
        </p:spPr>
      </p:pic>
      <p:pic>
        <p:nvPicPr>
          <p:cNvPr id="10" name="Afbeelding 9">
            <a:extLst>
              <a:ext uri="{FF2B5EF4-FFF2-40B4-BE49-F238E27FC236}">
                <a16:creationId xmlns:a16="http://schemas.microsoft.com/office/drawing/2014/main" id="{7EB605D6-39D6-BA69-7BE8-BCA9E878CC6F}"/>
              </a:ext>
            </a:extLst>
          </p:cNvPr>
          <p:cNvPicPr>
            <a:picLocks noChangeAspect="1"/>
          </p:cNvPicPr>
          <p:nvPr/>
        </p:nvPicPr>
        <p:blipFill rotWithShape="1">
          <a:blip r:embed="rId4"/>
          <a:srcRect l="23071" t="51449" r="66739" b="30290"/>
          <a:stretch/>
        </p:blipFill>
        <p:spPr>
          <a:xfrm>
            <a:off x="337931" y="4945134"/>
            <a:ext cx="1551835" cy="1564252"/>
          </a:xfrm>
          <a:prstGeom prst="rect">
            <a:avLst/>
          </a:prstGeom>
        </p:spPr>
      </p:pic>
      <p:sp>
        <p:nvSpPr>
          <p:cNvPr id="2" name="Rechthoek: afgeronde hoeken 1">
            <a:extLst>
              <a:ext uri="{FF2B5EF4-FFF2-40B4-BE49-F238E27FC236}">
                <a16:creationId xmlns:a16="http://schemas.microsoft.com/office/drawing/2014/main" id="{ED71BE54-394D-B02A-F605-26F6E8542DDB}"/>
              </a:ext>
            </a:extLst>
          </p:cNvPr>
          <p:cNvSpPr/>
          <p:nvPr/>
        </p:nvSpPr>
        <p:spPr>
          <a:xfrm>
            <a:off x="2487705" y="5154705"/>
            <a:ext cx="2902323" cy="280147"/>
          </a:xfrm>
          <a:prstGeom prst="round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944545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A151B4F-3079-2A2D-2945-289D735ECAD2}"/>
              </a:ext>
            </a:extLst>
          </p:cNvPr>
          <p:cNvSpPr>
            <a:spLocks noGrp="1"/>
          </p:cNvSpPr>
          <p:nvPr>
            <p:ph type="title"/>
          </p:nvPr>
        </p:nvSpPr>
        <p:spPr>
          <a:xfrm>
            <a:off x="838200" y="451381"/>
            <a:ext cx="10512552" cy="4066540"/>
          </a:xfrm>
        </p:spPr>
        <p:txBody>
          <a:bodyPr vert="horz" lIns="91440" tIns="45720" rIns="91440" bIns="45720" rtlCol="0" anchor="b">
            <a:normAutofit/>
          </a:bodyPr>
          <a:lstStyle/>
          <a:p>
            <a:r>
              <a:rPr lang="en-US" sz="6600" kern="1200" dirty="0" err="1">
                <a:solidFill>
                  <a:schemeClr val="tx1"/>
                </a:solidFill>
                <a:latin typeface="+mj-lt"/>
                <a:ea typeface="+mj-ea"/>
                <a:cs typeface="+mj-cs"/>
              </a:rPr>
              <a:t>Een</a:t>
            </a:r>
            <a:r>
              <a:rPr lang="en-US" sz="6600" kern="1200" dirty="0">
                <a:solidFill>
                  <a:schemeClr val="tx1"/>
                </a:solidFill>
                <a:latin typeface="+mj-lt"/>
                <a:ea typeface="+mj-ea"/>
                <a:cs typeface="+mj-cs"/>
              </a:rPr>
              <a:t> </a:t>
            </a:r>
            <a:r>
              <a:rPr lang="en-US" sz="6600" kern="1200" dirty="0" err="1">
                <a:solidFill>
                  <a:schemeClr val="tx1"/>
                </a:solidFill>
                <a:latin typeface="+mj-lt"/>
                <a:ea typeface="+mj-ea"/>
                <a:cs typeface="+mj-cs"/>
              </a:rPr>
              <a:t>lijn</a:t>
            </a:r>
            <a:r>
              <a:rPr lang="en-US" sz="6600" kern="1200" dirty="0">
                <a:solidFill>
                  <a:schemeClr val="tx1"/>
                </a:solidFill>
                <a:latin typeface="+mj-lt"/>
                <a:ea typeface="+mj-ea"/>
                <a:cs typeface="+mj-cs"/>
              </a:rPr>
              <a:t>?</a:t>
            </a:r>
          </a:p>
        </p:txBody>
      </p:sp>
      <p:sp>
        <p:nvSpPr>
          <p:cNvPr id="19"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Afbeelding 11">
            <a:extLst>
              <a:ext uri="{FF2B5EF4-FFF2-40B4-BE49-F238E27FC236}">
                <a16:creationId xmlns:a16="http://schemas.microsoft.com/office/drawing/2014/main" id="{10FA5537-C35A-2F78-4150-8ACB262295AE}"/>
              </a:ext>
            </a:extLst>
          </p:cNvPr>
          <p:cNvPicPr>
            <a:picLocks noChangeAspect="1"/>
          </p:cNvPicPr>
          <p:nvPr/>
        </p:nvPicPr>
        <p:blipFill rotWithShape="1">
          <a:blip r:embed="rId2"/>
          <a:srcRect l="76583" t="75704" r="12167" b="14214"/>
          <a:stretch/>
        </p:blipFill>
        <p:spPr>
          <a:xfrm>
            <a:off x="10426805" y="5883220"/>
            <a:ext cx="1551835" cy="782320"/>
          </a:xfrm>
          <a:prstGeom prst="rect">
            <a:avLst/>
          </a:prstGeom>
        </p:spPr>
      </p:pic>
    </p:spTree>
    <p:extLst>
      <p:ext uri="{BB962C8B-B14F-4D97-AF65-F5344CB8AC3E}">
        <p14:creationId xmlns:p14="http://schemas.microsoft.com/office/powerpoint/2010/main" val="3750161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fbeelding 14">
            <a:extLst>
              <a:ext uri="{FF2B5EF4-FFF2-40B4-BE49-F238E27FC236}">
                <a16:creationId xmlns:a16="http://schemas.microsoft.com/office/drawing/2014/main" id="{42643DDF-D653-E440-B80F-C3755196B394}"/>
              </a:ext>
            </a:extLst>
          </p:cNvPr>
          <p:cNvPicPr/>
          <p:nvPr/>
        </p:nvPicPr>
        <p:blipFill rotWithShape="1">
          <a:blip r:embed="rId2">
            <a:extLst>
              <a:ext uri="{28A0092B-C50C-407E-A947-70E740481C1C}">
                <a14:useLocalDpi xmlns:a14="http://schemas.microsoft.com/office/drawing/2010/main" val="0"/>
              </a:ext>
            </a:extLst>
          </a:blip>
          <a:srcRect r="14324" b="30497"/>
          <a:stretch/>
        </p:blipFill>
        <p:spPr>
          <a:xfrm>
            <a:off x="7101285" y="257175"/>
            <a:ext cx="4529137" cy="4200525"/>
          </a:xfrm>
          <a:prstGeom prst="rect">
            <a:avLst/>
          </a:prstGeom>
        </p:spPr>
      </p:pic>
      <p:pic>
        <p:nvPicPr>
          <p:cNvPr id="2052" name="Picture 4" descr="Digilijn Rekenen is terug! | Rekenkracht!">
            <a:extLst>
              <a:ext uri="{FF2B5EF4-FFF2-40B4-BE49-F238E27FC236}">
                <a16:creationId xmlns:a16="http://schemas.microsoft.com/office/drawing/2014/main" id="{98169A08-8151-C44E-A565-70A479605C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5529" y="77138"/>
            <a:ext cx="6065756" cy="335186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De leerlijnen de baas">
            <a:extLst>
              <a:ext uri="{FF2B5EF4-FFF2-40B4-BE49-F238E27FC236}">
                <a16:creationId xmlns:a16="http://schemas.microsoft.com/office/drawing/2014/main" id="{56898067-1D3A-DC40-AA14-2425A67366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076" y="2933700"/>
            <a:ext cx="52197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erantwoording | Bareka Online Rekentoetsen">
            <a:extLst>
              <a:ext uri="{FF2B5EF4-FFF2-40B4-BE49-F238E27FC236}">
                <a16:creationId xmlns:a16="http://schemas.microsoft.com/office/drawing/2014/main" id="{7CA5F653-82B1-704B-BEA5-11010A9468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57383" y="2375073"/>
            <a:ext cx="5399088" cy="3606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291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AF75BD-A8B7-58C5-7B04-E715A846F5F6}"/>
              </a:ext>
            </a:extLst>
          </p:cNvPr>
          <p:cNvSpPr>
            <a:spLocks noGrp="1"/>
          </p:cNvSpPr>
          <p:nvPr>
            <p:ph type="title"/>
          </p:nvPr>
        </p:nvSpPr>
        <p:spPr/>
        <p:txBody>
          <a:bodyPr/>
          <a:lstStyle/>
          <a:p>
            <a:endParaRPr lang="nl-NL"/>
          </a:p>
        </p:txBody>
      </p:sp>
      <p:pic>
        <p:nvPicPr>
          <p:cNvPr id="4" name="Afbeelding 3" descr="Afbeelding met tekst, whiteboard, computer, schermopname&#10;&#10;Automatisch gegenereerde beschrijving">
            <a:extLst>
              <a:ext uri="{FF2B5EF4-FFF2-40B4-BE49-F238E27FC236}">
                <a16:creationId xmlns:a16="http://schemas.microsoft.com/office/drawing/2014/main" id="{2626C350-57E8-6970-15A6-7B7BAA2C74CE}"/>
              </a:ext>
            </a:extLst>
          </p:cNvPr>
          <p:cNvPicPr>
            <a:picLocks noChangeAspect="1"/>
          </p:cNvPicPr>
          <p:nvPr/>
        </p:nvPicPr>
        <p:blipFill rotWithShape="1">
          <a:blip r:embed="rId2">
            <a:extLst>
              <a:ext uri="{28A0092B-C50C-407E-A947-70E740481C1C}">
                <a14:useLocalDpi xmlns:a14="http://schemas.microsoft.com/office/drawing/2010/main" val="0"/>
              </a:ext>
            </a:extLst>
          </a:blip>
          <a:srcRect l="1223" r="22905"/>
          <a:stretch/>
        </p:blipFill>
        <p:spPr>
          <a:xfrm>
            <a:off x="1635853" y="0"/>
            <a:ext cx="6937696" cy="6858000"/>
          </a:xfrm>
          <a:prstGeom prst="rect">
            <a:avLst/>
          </a:prstGeom>
        </p:spPr>
      </p:pic>
    </p:spTree>
    <p:extLst>
      <p:ext uri="{BB962C8B-B14F-4D97-AF65-F5344CB8AC3E}">
        <p14:creationId xmlns:p14="http://schemas.microsoft.com/office/powerpoint/2010/main" val="4077806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6E431A-DFC0-7A45-978C-52FB0721E33F}"/>
              </a:ext>
            </a:extLst>
          </p:cNvPr>
          <p:cNvSpPr>
            <a:spLocks noGrp="1"/>
          </p:cNvSpPr>
          <p:nvPr>
            <p:ph type="title"/>
          </p:nvPr>
        </p:nvSpPr>
        <p:spPr>
          <a:xfrm>
            <a:off x="841248" y="256032"/>
            <a:ext cx="10506456" cy="1014984"/>
          </a:xfrm>
        </p:spPr>
        <p:txBody>
          <a:bodyPr vert="horz" lIns="91440" tIns="45720" rIns="91440" bIns="45720" rtlCol="0" anchor="b">
            <a:normAutofit/>
          </a:bodyPr>
          <a:lstStyle/>
          <a:p>
            <a:r>
              <a:rPr lang="en-US" kern="1200">
                <a:solidFill>
                  <a:schemeClr val="tx1"/>
                </a:solidFill>
                <a:latin typeface="+mj-lt"/>
                <a:ea typeface="+mj-ea"/>
                <a:cs typeface="+mj-cs"/>
              </a:rPr>
              <a:t>Wat is een leerlijn eigenlijk?</a:t>
            </a:r>
          </a:p>
        </p:txBody>
      </p:sp>
      <p:pic>
        <p:nvPicPr>
          <p:cNvPr id="4" name="Afbeelding 3" descr="Afbeelding met tekst&#10;&#10;Automatisch gegenereerde beschrijving">
            <a:extLst>
              <a:ext uri="{FF2B5EF4-FFF2-40B4-BE49-F238E27FC236}">
                <a16:creationId xmlns:a16="http://schemas.microsoft.com/office/drawing/2014/main" id="{7BBA1EAB-9689-0943-AA2B-4FF316DB913F}"/>
              </a:ext>
            </a:extLst>
          </p:cNvPr>
          <p:cNvPicPr>
            <a:picLocks noChangeAspect="1"/>
          </p:cNvPicPr>
          <p:nvPr/>
        </p:nvPicPr>
        <p:blipFill rotWithShape="1">
          <a:blip r:embed="rId2">
            <a:extLst>
              <a:ext uri="{28A0092B-C50C-407E-A947-70E740481C1C}">
                <a14:useLocalDpi xmlns:a14="http://schemas.microsoft.com/office/drawing/2010/main" val="0"/>
              </a:ext>
            </a:extLst>
          </a:blip>
          <a:srcRect t="22565"/>
          <a:stretch/>
        </p:blipFill>
        <p:spPr>
          <a:xfrm>
            <a:off x="838200" y="2021178"/>
            <a:ext cx="8909058" cy="4167699"/>
          </a:xfrm>
          <a:prstGeom prst="rect">
            <a:avLst/>
          </a:prstGeom>
        </p:spPr>
      </p:pic>
      <p:sp>
        <p:nvSpPr>
          <p:cNvPr id="5" name="Tekstvak 4">
            <a:extLst>
              <a:ext uri="{FF2B5EF4-FFF2-40B4-BE49-F238E27FC236}">
                <a16:creationId xmlns:a16="http://schemas.microsoft.com/office/drawing/2014/main" id="{0F539937-1438-F345-8753-DAB3C5137188}"/>
              </a:ext>
            </a:extLst>
          </p:cNvPr>
          <p:cNvSpPr txBox="1"/>
          <p:nvPr/>
        </p:nvSpPr>
        <p:spPr>
          <a:xfrm>
            <a:off x="9806500" y="5462469"/>
            <a:ext cx="1549911" cy="344390"/>
          </a:xfrm>
          <a:prstGeom prst="rect">
            <a:avLst/>
          </a:prstGeom>
          <a:noFill/>
        </p:spPr>
        <p:txBody>
          <a:bodyPr wrap="none" rtlCol="0">
            <a:spAutoFit/>
          </a:bodyPr>
          <a:lstStyle/>
          <a:p>
            <a:pPr defTabSz="832104">
              <a:spcAft>
                <a:spcPts val="600"/>
              </a:spcAft>
            </a:pPr>
            <a:r>
              <a:rPr lang="nl-NL" sz="1638" kern="1200" err="1">
                <a:solidFill>
                  <a:schemeClr val="tx1"/>
                </a:solidFill>
                <a:latin typeface="+mn-lt"/>
                <a:ea typeface="+mn-ea"/>
                <a:cs typeface="+mn-cs"/>
              </a:rPr>
              <a:t>Confrey</a:t>
            </a:r>
            <a:r>
              <a:rPr lang="nl-NL" sz="1638" kern="1200">
                <a:solidFill>
                  <a:schemeClr val="tx1"/>
                </a:solidFill>
                <a:latin typeface="+mn-lt"/>
                <a:ea typeface="+mn-ea"/>
                <a:cs typeface="+mn-cs"/>
              </a:rPr>
              <a:t> (2017). </a:t>
            </a:r>
            <a:endParaRPr lang="nl-NL"/>
          </a:p>
        </p:txBody>
      </p:sp>
      <p:pic>
        <p:nvPicPr>
          <p:cNvPr id="3" name="Afbeelding 2">
            <a:extLst>
              <a:ext uri="{FF2B5EF4-FFF2-40B4-BE49-F238E27FC236}">
                <a16:creationId xmlns:a16="http://schemas.microsoft.com/office/drawing/2014/main" id="{291BAC54-A3EA-DD32-0527-DBA1E892F930}"/>
              </a:ext>
            </a:extLst>
          </p:cNvPr>
          <p:cNvPicPr>
            <a:picLocks noChangeAspect="1"/>
          </p:cNvPicPr>
          <p:nvPr/>
        </p:nvPicPr>
        <p:blipFill rotWithShape="1">
          <a:blip r:embed="rId3"/>
          <a:srcRect l="76583" t="75704" r="12167" b="14214"/>
          <a:stretch/>
        </p:blipFill>
        <p:spPr>
          <a:xfrm>
            <a:off x="10426805" y="5883220"/>
            <a:ext cx="1551835" cy="782320"/>
          </a:xfrm>
          <a:prstGeom prst="rect">
            <a:avLst/>
          </a:prstGeom>
        </p:spPr>
      </p:pic>
    </p:spTree>
    <p:extLst>
      <p:ext uri="{BB962C8B-B14F-4D97-AF65-F5344CB8AC3E}">
        <p14:creationId xmlns:p14="http://schemas.microsoft.com/office/powerpoint/2010/main" val="248697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0C6F5A-6750-A14E-8CB5-C064FA190C51}"/>
              </a:ext>
            </a:extLst>
          </p:cNvPr>
          <p:cNvSpPr>
            <a:spLocks noGrp="1"/>
          </p:cNvSpPr>
          <p:nvPr>
            <p:ph type="title"/>
          </p:nvPr>
        </p:nvSpPr>
        <p:spPr/>
        <p:txBody>
          <a:bodyPr/>
          <a:lstStyle/>
          <a:p>
            <a:endParaRPr lang="nl-NL"/>
          </a:p>
        </p:txBody>
      </p:sp>
      <p:pic>
        <p:nvPicPr>
          <p:cNvPr id="6" name="Afbeelding 5" descr="Afbeelding met tekst&#10;&#10;Automatisch gegenereerde beschrijving">
            <a:extLst>
              <a:ext uri="{FF2B5EF4-FFF2-40B4-BE49-F238E27FC236}">
                <a16:creationId xmlns:a16="http://schemas.microsoft.com/office/drawing/2014/main" id="{38133050-E391-D741-A254-7859068F3A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725759" cy="5810822"/>
          </a:xfrm>
          <a:prstGeom prst="rect">
            <a:avLst/>
          </a:prstGeom>
        </p:spPr>
      </p:pic>
      <p:sp>
        <p:nvSpPr>
          <p:cNvPr id="7" name="Tekstvak 6">
            <a:extLst>
              <a:ext uri="{FF2B5EF4-FFF2-40B4-BE49-F238E27FC236}">
                <a16:creationId xmlns:a16="http://schemas.microsoft.com/office/drawing/2014/main" id="{DDA1181D-0089-1A40-BF2E-AC69D724D0B1}"/>
              </a:ext>
            </a:extLst>
          </p:cNvPr>
          <p:cNvSpPr txBox="1"/>
          <p:nvPr/>
        </p:nvSpPr>
        <p:spPr>
          <a:xfrm>
            <a:off x="8725759" y="4839949"/>
            <a:ext cx="1688860" cy="369332"/>
          </a:xfrm>
          <a:prstGeom prst="rect">
            <a:avLst/>
          </a:prstGeom>
          <a:noFill/>
        </p:spPr>
        <p:txBody>
          <a:bodyPr wrap="none" rtlCol="0">
            <a:spAutoFit/>
          </a:bodyPr>
          <a:lstStyle/>
          <a:p>
            <a:r>
              <a:rPr lang="nl-NL" err="1"/>
              <a:t>Confrey</a:t>
            </a:r>
            <a:r>
              <a:rPr lang="nl-NL"/>
              <a:t> (2017). </a:t>
            </a:r>
          </a:p>
        </p:txBody>
      </p:sp>
      <p:pic>
        <p:nvPicPr>
          <p:cNvPr id="3" name="Afbeelding 2">
            <a:extLst>
              <a:ext uri="{FF2B5EF4-FFF2-40B4-BE49-F238E27FC236}">
                <a16:creationId xmlns:a16="http://schemas.microsoft.com/office/drawing/2014/main" id="{BA29D865-ECEE-1D05-1687-731AC1338905}"/>
              </a:ext>
            </a:extLst>
          </p:cNvPr>
          <p:cNvPicPr>
            <a:picLocks noChangeAspect="1"/>
          </p:cNvPicPr>
          <p:nvPr/>
        </p:nvPicPr>
        <p:blipFill rotWithShape="1">
          <a:blip r:embed="rId3"/>
          <a:srcRect l="76583" t="75704" r="12167" b="14214"/>
          <a:stretch/>
        </p:blipFill>
        <p:spPr>
          <a:xfrm>
            <a:off x="10426805" y="5883220"/>
            <a:ext cx="1551835" cy="782320"/>
          </a:xfrm>
          <a:prstGeom prst="rect">
            <a:avLst/>
          </a:prstGeom>
        </p:spPr>
      </p:pic>
    </p:spTree>
    <p:extLst>
      <p:ext uri="{BB962C8B-B14F-4D97-AF65-F5344CB8AC3E}">
        <p14:creationId xmlns:p14="http://schemas.microsoft.com/office/powerpoint/2010/main" val="29441462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tafel&#10;&#10;Automatisch gegenereerde beschrijving">
            <a:extLst>
              <a:ext uri="{FF2B5EF4-FFF2-40B4-BE49-F238E27FC236}">
                <a16:creationId xmlns:a16="http://schemas.microsoft.com/office/drawing/2014/main" id="{924512B7-54DA-4E49-9DB2-47A82197F9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159" y="-5716"/>
            <a:ext cx="5240367" cy="6774134"/>
          </a:xfrm>
          <a:prstGeom prst="rect">
            <a:avLst/>
          </a:prstGeom>
        </p:spPr>
      </p:pic>
      <p:sp>
        <p:nvSpPr>
          <p:cNvPr id="8" name="Tekstvak 7">
            <a:extLst>
              <a:ext uri="{FF2B5EF4-FFF2-40B4-BE49-F238E27FC236}">
                <a16:creationId xmlns:a16="http://schemas.microsoft.com/office/drawing/2014/main" id="{3D82FCD8-486B-CF40-91D7-71C7A3E2E7D1}"/>
              </a:ext>
            </a:extLst>
          </p:cNvPr>
          <p:cNvSpPr txBox="1"/>
          <p:nvPr/>
        </p:nvSpPr>
        <p:spPr>
          <a:xfrm>
            <a:off x="556846" y="365125"/>
            <a:ext cx="3364523" cy="2308324"/>
          </a:xfrm>
          <a:prstGeom prst="rect">
            <a:avLst/>
          </a:prstGeom>
          <a:noFill/>
        </p:spPr>
        <p:txBody>
          <a:bodyPr wrap="square" lIns="91440" tIns="45720" rIns="91440" bIns="45720" rtlCol="0" anchor="t">
            <a:spAutoFit/>
          </a:bodyPr>
          <a:lstStyle/>
          <a:p>
            <a:r>
              <a:rPr lang="nl-NL"/>
              <a:t>Black, Wilson &amp; </a:t>
            </a:r>
            <a:r>
              <a:rPr lang="nl-NL" err="1"/>
              <a:t>Yao</a:t>
            </a:r>
            <a:r>
              <a:rPr lang="nl-NL"/>
              <a:t> (2011). Road </a:t>
            </a:r>
            <a:r>
              <a:rPr lang="nl-NL" err="1"/>
              <a:t>Maps</a:t>
            </a:r>
            <a:r>
              <a:rPr lang="nl-NL"/>
              <a:t> </a:t>
            </a:r>
            <a:r>
              <a:rPr lang="nl-NL" err="1"/>
              <a:t>for</a:t>
            </a:r>
            <a:r>
              <a:rPr lang="nl-NL"/>
              <a:t> Learning: A Guide </a:t>
            </a:r>
            <a:r>
              <a:rPr lang="nl-NL" err="1"/>
              <a:t>to</a:t>
            </a:r>
            <a:r>
              <a:rPr lang="nl-NL"/>
              <a:t> </a:t>
            </a:r>
            <a:r>
              <a:rPr lang="nl-NL" err="1"/>
              <a:t>the</a:t>
            </a:r>
            <a:endParaRPr lang="nl-NL"/>
          </a:p>
          <a:p>
            <a:r>
              <a:rPr lang="nl-NL" err="1"/>
              <a:t>Navigation</a:t>
            </a:r>
            <a:r>
              <a:rPr lang="nl-NL"/>
              <a:t> of Learning </a:t>
            </a:r>
            <a:r>
              <a:rPr lang="nl-NL" err="1"/>
              <a:t>Progressions</a:t>
            </a:r>
            <a:r>
              <a:rPr lang="nl-NL"/>
              <a:t>. </a:t>
            </a:r>
            <a:r>
              <a:rPr lang="nl-NL" i="1" err="1"/>
              <a:t>Measurement</a:t>
            </a:r>
            <a:r>
              <a:rPr lang="nl-NL" i="1">
                <a:ea typeface="+mn-lt"/>
                <a:cs typeface="+mn-lt"/>
              </a:rPr>
              <a:t>: </a:t>
            </a:r>
            <a:r>
              <a:rPr lang="nl-NL" i="1" err="1">
                <a:ea typeface="+mn-lt"/>
                <a:cs typeface="+mn-lt"/>
              </a:rPr>
              <a:t>Interdisciplinary</a:t>
            </a:r>
            <a:r>
              <a:rPr lang="nl-NL" i="1">
                <a:ea typeface="+mn-lt"/>
                <a:cs typeface="+mn-lt"/>
              </a:rPr>
              <a:t> Research &amp; </a:t>
            </a:r>
            <a:r>
              <a:rPr lang="nl-NL" i="1" err="1">
                <a:ea typeface="+mn-lt"/>
                <a:cs typeface="+mn-lt"/>
              </a:rPr>
              <a:t>Perspective</a:t>
            </a:r>
            <a:r>
              <a:rPr lang="nl-NL" i="1">
                <a:ea typeface="+mn-lt"/>
                <a:cs typeface="+mn-lt"/>
              </a:rPr>
              <a:t>,</a:t>
            </a:r>
            <a:endParaRPr lang="nl-NL" i="1"/>
          </a:p>
          <a:p>
            <a:r>
              <a:rPr lang="nl-NL" i="1">
                <a:ea typeface="+mn-lt"/>
                <a:cs typeface="+mn-lt"/>
              </a:rPr>
              <a:t>9</a:t>
            </a:r>
            <a:r>
              <a:rPr lang="nl-NL">
                <a:ea typeface="+mn-lt"/>
                <a:cs typeface="+mn-lt"/>
              </a:rPr>
              <a:t>(2-3), 71-123.</a:t>
            </a:r>
            <a:endParaRPr lang="nl-NL"/>
          </a:p>
          <a:p>
            <a:endParaRPr lang="nl-NL" i="1">
              <a:ea typeface="Calibri"/>
              <a:cs typeface="Calibri"/>
            </a:endParaRPr>
          </a:p>
        </p:txBody>
      </p:sp>
      <p:pic>
        <p:nvPicPr>
          <p:cNvPr id="2" name="Afbeelding 1">
            <a:extLst>
              <a:ext uri="{FF2B5EF4-FFF2-40B4-BE49-F238E27FC236}">
                <a16:creationId xmlns:a16="http://schemas.microsoft.com/office/drawing/2014/main" id="{035020AC-44A4-F6BE-91BC-C0706E169B50}"/>
              </a:ext>
            </a:extLst>
          </p:cNvPr>
          <p:cNvPicPr>
            <a:picLocks noChangeAspect="1"/>
          </p:cNvPicPr>
          <p:nvPr/>
        </p:nvPicPr>
        <p:blipFill rotWithShape="1">
          <a:blip r:embed="rId4"/>
          <a:srcRect l="76583" t="75704" r="12167" b="14214"/>
          <a:stretch/>
        </p:blipFill>
        <p:spPr>
          <a:xfrm>
            <a:off x="10426805" y="5883220"/>
            <a:ext cx="1551835" cy="782320"/>
          </a:xfrm>
          <a:prstGeom prst="rect">
            <a:avLst/>
          </a:prstGeom>
        </p:spPr>
      </p:pic>
    </p:spTree>
    <p:extLst>
      <p:ext uri="{BB962C8B-B14F-4D97-AF65-F5344CB8AC3E}">
        <p14:creationId xmlns:p14="http://schemas.microsoft.com/office/powerpoint/2010/main" val="14020088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F0217A-AF81-A14C-B89E-9474184FC889}"/>
              </a:ext>
            </a:extLst>
          </p:cNvPr>
          <p:cNvSpPr>
            <a:spLocks noGrp="1"/>
          </p:cNvSpPr>
          <p:nvPr>
            <p:ph type="title"/>
          </p:nvPr>
        </p:nvSpPr>
        <p:spPr/>
        <p:txBody>
          <a:bodyPr/>
          <a:lstStyle/>
          <a:p>
            <a:endParaRPr lang="nl-NL"/>
          </a:p>
        </p:txBody>
      </p:sp>
      <p:pic>
        <p:nvPicPr>
          <p:cNvPr id="5" name="Afbeelding 4">
            <a:extLst>
              <a:ext uri="{FF2B5EF4-FFF2-40B4-BE49-F238E27FC236}">
                <a16:creationId xmlns:a16="http://schemas.microsoft.com/office/drawing/2014/main" id="{574F6FD9-5AD7-7E47-AB64-80FC87E910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1690" y="0"/>
            <a:ext cx="7188620" cy="6858000"/>
          </a:xfrm>
          <a:prstGeom prst="rect">
            <a:avLst/>
          </a:prstGeom>
        </p:spPr>
      </p:pic>
      <p:sp>
        <p:nvSpPr>
          <p:cNvPr id="6" name="Tekstvak 5">
            <a:extLst>
              <a:ext uri="{FF2B5EF4-FFF2-40B4-BE49-F238E27FC236}">
                <a16:creationId xmlns:a16="http://schemas.microsoft.com/office/drawing/2014/main" id="{441B16F6-3A25-B145-B982-3898570765CE}"/>
              </a:ext>
            </a:extLst>
          </p:cNvPr>
          <p:cNvSpPr txBox="1"/>
          <p:nvPr/>
        </p:nvSpPr>
        <p:spPr>
          <a:xfrm>
            <a:off x="9144000" y="4843462"/>
            <a:ext cx="2472536" cy="369332"/>
          </a:xfrm>
          <a:prstGeom prst="rect">
            <a:avLst/>
          </a:prstGeom>
          <a:noFill/>
        </p:spPr>
        <p:txBody>
          <a:bodyPr wrap="none" rtlCol="0">
            <a:spAutoFit/>
          </a:bodyPr>
          <a:lstStyle/>
          <a:p>
            <a:r>
              <a:rPr lang="nl-NL" err="1"/>
              <a:t>Lobato</a:t>
            </a:r>
            <a:r>
              <a:rPr lang="nl-NL"/>
              <a:t> &amp; Walters (2017)</a:t>
            </a:r>
          </a:p>
        </p:txBody>
      </p:sp>
      <p:pic>
        <p:nvPicPr>
          <p:cNvPr id="3" name="Afbeelding 2">
            <a:extLst>
              <a:ext uri="{FF2B5EF4-FFF2-40B4-BE49-F238E27FC236}">
                <a16:creationId xmlns:a16="http://schemas.microsoft.com/office/drawing/2014/main" id="{C8A9B399-3C6A-0BD7-F0D9-102201FA21C2}"/>
              </a:ext>
            </a:extLst>
          </p:cNvPr>
          <p:cNvPicPr>
            <a:picLocks noChangeAspect="1"/>
          </p:cNvPicPr>
          <p:nvPr/>
        </p:nvPicPr>
        <p:blipFill rotWithShape="1">
          <a:blip r:embed="rId3"/>
          <a:srcRect l="76583" t="75704" r="12167" b="14214"/>
          <a:stretch/>
        </p:blipFill>
        <p:spPr>
          <a:xfrm>
            <a:off x="10426805" y="5883220"/>
            <a:ext cx="1551835" cy="782320"/>
          </a:xfrm>
          <a:prstGeom prst="rect">
            <a:avLst/>
          </a:prstGeom>
        </p:spPr>
      </p:pic>
    </p:spTree>
    <p:extLst>
      <p:ext uri="{BB962C8B-B14F-4D97-AF65-F5344CB8AC3E}">
        <p14:creationId xmlns:p14="http://schemas.microsoft.com/office/powerpoint/2010/main" val="35588061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C0E060-C435-4740-BCFB-4FC55FC06061}"/>
              </a:ext>
            </a:extLst>
          </p:cNvPr>
          <p:cNvSpPr>
            <a:spLocks noGrp="1"/>
          </p:cNvSpPr>
          <p:nvPr>
            <p:ph type="title"/>
          </p:nvPr>
        </p:nvSpPr>
        <p:spPr/>
        <p:txBody>
          <a:bodyPr/>
          <a:lstStyle/>
          <a:p>
            <a:endParaRPr lang="nl-NL"/>
          </a:p>
        </p:txBody>
      </p:sp>
      <p:pic>
        <p:nvPicPr>
          <p:cNvPr id="4" name="Afbeelding 3" descr="Afbeelding met tafel&#10;&#10;Automatisch gegenereerde beschrijving">
            <a:extLst>
              <a:ext uri="{FF2B5EF4-FFF2-40B4-BE49-F238E27FC236}">
                <a16:creationId xmlns:a16="http://schemas.microsoft.com/office/drawing/2014/main" id="{9A272473-483B-7441-AD11-D18222A99F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83757" cy="6858000"/>
          </a:xfrm>
          <a:prstGeom prst="rect">
            <a:avLst/>
          </a:prstGeom>
        </p:spPr>
      </p:pic>
      <p:pic>
        <p:nvPicPr>
          <p:cNvPr id="3" name="Afbeelding 2">
            <a:extLst>
              <a:ext uri="{FF2B5EF4-FFF2-40B4-BE49-F238E27FC236}">
                <a16:creationId xmlns:a16="http://schemas.microsoft.com/office/drawing/2014/main" id="{DC0496BB-8E56-96B4-4CEE-434583CDB78D}"/>
              </a:ext>
            </a:extLst>
          </p:cNvPr>
          <p:cNvPicPr>
            <a:picLocks noChangeAspect="1"/>
          </p:cNvPicPr>
          <p:nvPr/>
        </p:nvPicPr>
        <p:blipFill rotWithShape="1">
          <a:blip r:embed="rId3"/>
          <a:srcRect l="76583" t="75704" r="12167" b="14214"/>
          <a:stretch/>
        </p:blipFill>
        <p:spPr>
          <a:xfrm>
            <a:off x="10426805" y="5883220"/>
            <a:ext cx="1551835" cy="782320"/>
          </a:xfrm>
          <a:prstGeom prst="rect">
            <a:avLst/>
          </a:prstGeom>
        </p:spPr>
      </p:pic>
    </p:spTree>
    <p:extLst>
      <p:ext uri="{BB962C8B-B14F-4D97-AF65-F5344CB8AC3E}">
        <p14:creationId xmlns:p14="http://schemas.microsoft.com/office/powerpoint/2010/main" val="41360362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B8269B-F1B2-D440-93B7-B75B6DABDA5D}"/>
              </a:ext>
            </a:extLst>
          </p:cNvPr>
          <p:cNvSpPr>
            <a:spLocks noGrp="1"/>
          </p:cNvSpPr>
          <p:nvPr>
            <p:ph type="title"/>
          </p:nvPr>
        </p:nvSpPr>
        <p:spPr/>
        <p:txBody>
          <a:bodyPr/>
          <a:lstStyle/>
          <a:p>
            <a:endParaRPr lang="nl-NL"/>
          </a:p>
        </p:txBody>
      </p:sp>
      <p:pic>
        <p:nvPicPr>
          <p:cNvPr id="4" name="Afbeelding 3">
            <a:extLst>
              <a:ext uri="{FF2B5EF4-FFF2-40B4-BE49-F238E27FC236}">
                <a16:creationId xmlns:a16="http://schemas.microsoft.com/office/drawing/2014/main" id="{9D33A47B-DA45-5144-B738-28099B9F19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185" y="0"/>
            <a:ext cx="7530353" cy="6858000"/>
          </a:xfrm>
          <a:prstGeom prst="rect">
            <a:avLst/>
          </a:prstGeom>
        </p:spPr>
      </p:pic>
      <p:sp>
        <p:nvSpPr>
          <p:cNvPr id="5" name="Tekstvak 4">
            <a:extLst>
              <a:ext uri="{FF2B5EF4-FFF2-40B4-BE49-F238E27FC236}">
                <a16:creationId xmlns:a16="http://schemas.microsoft.com/office/drawing/2014/main" id="{613BD9E0-1FDA-7C4C-ABEA-8576F2D0B539}"/>
              </a:ext>
            </a:extLst>
          </p:cNvPr>
          <p:cNvSpPr txBox="1"/>
          <p:nvPr/>
        </p:nvSpPr>
        <p:spPr>
          <a:xfrm>
            <a:off x="8858250" y="3271838"/>
            <a:ext cx="2266839" cy="369332"/>
          </a:xfrm>
          <a:prstGeom prst="rect">
            <a:avLst/>
          </a:prstGeom>
          <a:noFill/>
        </p:spPr>
        <p:txBody>
          <a:bodyPr wrap="none" rtlCol="0">
            <a:spAutoFit/>
          </a:bodyPr>
          <a:lstStyle/>
          <a:p>
            <a:r>
              <a:rPr lang="nl-NL"/>
              <a:t>Uit: Daro et al. (2011).</a:t>
            </a:r>
          </a:p>
        </p:txBody>
      </p:sp>
      <p:pic>
        <p:nvPicPr>
          <p:cNvPr id="3" name="Afbeelding 2">
            <a:extLst>
              <a:ext uri="{FF2B5EF4-FFF2-40B4-BE49-F238E27FC236}">
                <a16:creationId xmlns:a16="http://schemas.microsoft.com/office/drawing/2014/main" id="{4E3DB351-D233-7C4A-C4DA-6750B79FEC53}"/>
              </a:ext>
            </a:extLst>
          </p:cNvPr>
          <p:cNvPicPr>
            <a:picLocks noChangeAspect="1"/>
          </p:cNvPicPr>
          <p:nvPr/>
        </p:nvPicPr>
        <p:blipFill rotWithShape="1">
          <a:blip r:embed="rId3"/>
          <a:srcRect l="76583" t="75704" r="12167" b="14214"/>
          <a:stretch/>
        </p:blipFill>
        <p:spPr>
          <a:xfrm>
            <a:off x="10426805" y="5883220"/>
            <a:ext cx="1551835" cy="782320"/>
          </a:xfrm>
          <a:prstGeom prst="rect">
            <a:avLst/>
          </a:prstGeom>
        </p:spPr>
      </p:pic>
    </p:spTree>
    <p:extLst>
      <p:ext uri="{BB962C8B-B14F-4D97-AF65-F5344CB8AC3E}">
        <p14:creationId xmlns:p14="http://schemas.microsoft.com/office/powerpoint/2010/main" val="26310483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BAD76F3E-3A97-486B-B402-44400A8B9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EB8459D-7C79-D790-A1E8-717494ECA3EE}"/>
              </a:ext>
            </a:extLst>
          </p:cNvPr>
          <p:cNvSpPr>
            <a:spLocks noGrp="1"/>
          </p:cNvSpPr>
          <p:nvPr>
            <p:ph type="title"/>
          </p:nvPr>
        </p:nvSpPr>
        <p:spPr>
          <a:xfrm>
            <a:off x="838199" y="1093788"/>
            <a:ext cx="10506455" cy="2967208"/>
          </a:xfrm>
        </p:spPr>
        <p:txBody>
          <a:bodyPr vert="horz" lIns="91440" tIns="45720" rIns="91440" bIns="45720" rtlCol="0" anchor="b">
            <a:normAutofit/>
          </a:bodyPr>
          <a:lstStyle/>
          <a:p>
            <a:r>
              <a:rPr lang="en-US" sz="6800" kern="1200">
                <a:solidFill>
                  <a:schemeClr val="tx1"/>
                </a:solidFill>
                <a:latin typeface="+mj-lt"/>
                <a:ea typeface="+mj-ea"/>
                <a:cs typeface="+mj-cs"/>
              </a:rPr>
              <a:t>Wiskundige attitude in de lerarenopleiding</a:t>
            </a:r>
            <a:br>
              <a:rPr lang="en-US" sz="6800" kern="1200">
                <a:solidFill>
                  <a:schemeClr val="tx1"/>
                </a:solidFill>
                <a:latin typeface="+mj-lt"/>
                <a:ea typeface="+mj-ea"/>
                <a:cs typeface="+mj-cs"/>
              </a:rPr>
            </a:br>
            <a:r>
              <a:rPr lang="en-US" sz="6800" i="1" kern="1200">
                <a:solidFill>
                  <a:schemeClr val="tx1"/>
                </a:solidFill>
                <a:latin typeface="+mj-lt"/>
                <a:ea typeface="+mj-ea"/>
                <a:cs typeface="+mj-cs"/>
              </a:rPr>
              <a:t>De aanleiding</a:t>
            </a:r>
            <a:endParaRPr lang="en-US" sz="6800" kern="1200">
              <a:solidFill>
                <a:schemeClr val="tx1"/>
              </a:solidFill>
              <a:latin typeface="+mj-lt"/>
              <a:ea typeface="+mj-ea"/>
              <a:cs typeface="+mj-cs"/>
            </a:endParaRPr>
          </a:p>
        </p:txBody>
      </p:sp>
      <p:sp>
        <p:nvSpPr>
          <p:cNvPr id="11" name="Rectangle 10">
            <a:extLst>
              <a:ext uri="{FF2B5EF4-FFF2-40B4-BE49-F238E27FC236}">
                <a16:creationId xmlns:a16="http://schemas.microsoft.com/office/drawing/2014/main" id="{391F6B52-91F4-4AEB-B6DB-29FEBCF28C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4331166"/>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2CD6F061-7C53-44F4-9794-953DB70A4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346882" y="2348839"/>
            <a:ext cx="54864" cy="39467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Afbeelding 3">
            <a:extLst>
              <a:ext uri="{FF2B5EF4-FFF2-40B4-BE49-F238E27FC236}">
                <a16:creationId xmlns:a16="http://schemas.microsoft.com/office/drawing/2014/main" id="{FA4F6C91-5086-3CAA-8492-0ED765237868}"/>
              </a:ext>
            </a:extLst>
          </p:cNvPr>
          <p:cNvPicPr>
            <a:picLocks noChangeAspect="1"/>
          </p:cNvPicPr>
          <p:nvPr/>
        </p:nvPicPr>
        <p:blipFill rotWithShape="1">
          <a:blip r:embed="rId2"/>
          <a:srcRect l="76583" t="75704" r="12167" b="14214"/>
          <a:stretch/>
        </p:blipFill>
        <p:spPr>
          <a:xfrm>
            <a:off x="10426805" y="5883220"/>
            <a:ext cx="1551835" cy="782320"/>
          </a:xfrm>
          <a:prstGeom prst="rect">
            <a:avLst/>
          </a:prstGeom>
        </p:spPr>
      </p:pic>
    </p:spTree>
    <p:extLst>
      <p:ext uri="{BB962C8B-B14F-4D97-AF65-F5344CB8AC3E}">
        <p14:creationId xmlns:p14="http://schemas.microsoft.com/office/powerpoint/2010/main" val="37345179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15DD45-8859-924D-A25C-5385CD755F79}"/>
              </a:ext>
            </a:extLst>
          </p:cNvPr>
          <p:cNvSpPr>
            <a:spLocks noGrp="1"/>
          </p:cNvSpPr>
          <p:nvPr>
            <p:ph type="title"/>
          </p:nvPr>
        </p:nvSpPr>
        <p:spPr>
          <a:xfrm>
            <a:off x="7086600" y="365125"/>
            <a:ext cx="4425846" cy="2363085"/>
          </a:xfrm>
        </p:spPr>
        <p:txBody>
          <a:bodyPr>
            <a:normAutofit fontScale="90000"/>
          </a:bodyPr>
          <a:lstStyle/>
          <a:p>
            <a:r>
              <a:rPr lang="nl-NL"/>
              <a:t>Learning </a:t>
            </a:r>
            <a:r>
              <a:rPr lang="nl-NL" err="1"/>
              <a:t>trajectory</a:t>
            </a:r>
            <a:r>
              <a:rPr lang="nl-NL"/>
              <a:t> </a:t>
            </a:r>
            <a:r>
              <a:rPr lang="nl-NL" err="1"/>
              <a:t>within</a:t>
            </a:r>
            <a:r>
              <a:rPr lang="nl-NL"/>
              <a:t> a </a:t>
            </a:r>
            <a:r>
              <a:rPr lang="nl-NL" err="1"/>
              <a:t>conceptual</a:t>
            </a:r>
            <a:r>
              <a:rPr lang="nl-NL"/>
              <a:t> corridor</a:t>
            </a:r>
          </a:p>
        </p:txBody>
      </p:sp>
      <p:pic>
        <p:nvPicPr>
          <p:cNvPr id="4" name="Afbeelding 3">
            <a:extLst>
              <a:ext uri="{FF2B5EF4-FFF2-40B4-BE49-F238E27FC236}">
                <a16:creationId xmlns:a16="http://schemas.microsoft.com/office/drawing/2014/main" id="{9CCC6A4C-291D-494B-B685-FC83A78BFB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086600" cy="6705600"/>
          </a:xfrm>
          <a:prstGeom prst="rect">
            <a:avLst/>
          </a:prstGeom>
        </p:spPr>
      </p:pic>
      <p:sp>
        <p:nvSpPr>
          <p:cNvPr id="5" name="Tekstvak 4">
            <a:extLst>
              <a:ext uri="{FF2B5EF4-FFF2-40B4-BE49-F238E27FC236}">
                <a16:creationId xmlns:a16="http://schemas.microsoft.com/office/drawing/2014/main" id="{D8EE52F2-5621-5549-8B73-981AA15A0B54}"/>
              </a:ext>
            </a:extLst>
          </p:cNvPr>
          <p:cNvSpPr txBox="1"/>
          <p:nvPr/>
        </p:nvSpPr>
        <p:spPr>
          <a:xfrm>
            <a:off x="7854846" y="4497049"/>
            <a:ext cx="1688860" cy="369332"/>
          </a:xfrm>
          <a:prstGeom prst="rect">
            <a:avLst/>
          </a:prstGeom>
          <a:noFill/>
        </p:spPr>
        <p:txBody>
          <a:bodyPr wrap="none" rtlCol="0">
            <a:spAutoFit/>
          </a:bodyPr>
          <a:lstStyle/>
          <a:p>
            <a:r>
              <a:rPr lang="nl-NL" err="1"/>
              <a:t>Confrey</a:t>
            </a:r>
            <a:r>
              <a:rPr lang="nl-NL"/>
              <a:t> (2017). </a:t>
            </a:r>
          </a:p>
        </p:txBody>
      </p:sp>
      <p:pic>
        <p:nvPicPr>
          <p:cNvPr id="3" name="Afbeelding 2">
            <a:extLst>
              <a:ext uri="{FF2B5EF4-FFF2-40B4-BE49-F238E27FC236}">
                <a16:creationId xmlns:a16="http://schemas.microsoft.com/office/drawing/2014/main" id="{94582C7F-C264-6C73-32C4-3D5F448B27E9}"/>
              </a:ext>
            </a:extLst>
          </p:cNvPr>
          <p:cNvPicPr>
            <a:picLocks noChangeAspect="1"/>
          </p:cNvPicPr>
          <p:nvPr/>
        </p:nvPicPr>
        <p:blipFill rotWithShape="1">
          <a:blip r:embed="rId3"/>
          <a:srcRect l="76583" t="75704" r="12167" b="14214"/>
          <a:stretch/>
        </p:blipFill>
        <p:spPr>
          <a:xfrm>
            <a:off x="10426805" y="5883220"/>
            <a:ext cx="1551835" cy="782320"/>
          </a:xfrm>
          <a:prstGeom prst="rect">
            <a:avLst/>
          </a:prstGeom>
        </p:spPr>
      </p:pic>
    </p:spTree>
    <p:extLst>
      <p:ext uri="{BB962C8B-B14F-4D97-AF65-F5344CB8AC3E}">
        <p14:creationId xmlns:p14="http://schemas.microsoft.com/office/powerpoint/2010/main" val="7824953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640642" y="365125"/>
            <a:ext cx="4713157" cy="1325563"/>
          </a:xfrm>
        </p:spPr>
        <p:txBody>
          <a:bodyPr>
            <a:normAutofit/>
          </a:bodyPr>
          <a:lstStyle/>
          <a:p>
            <a:r>
              <a:rPr lang="nl-NL" b="1"/>
              <a:t>Landscape of </a:t>
            </a:r>
            <a:r>
              <a:rPr lang="nl-NL" b="1" err="1"/>
              <a:t>learning</a:t>
            </a:r>
            <a:endParaRPr lang="nl-NL" b="1"/>
          </a:p>
        </p:txBody>
      </p:sp>
      <p:pic>
        <p:nvPicPr>
          <p:cNvPr id="7" name="Afbeelding 6">
            <a:extLst>
              <a:ext uri="{FF2B5EF4-FFF2-40B4-BE49-F238E27FC236}">
                <a16:creationId xmlns:a16="http://schemas.microsoft.com/office/drawing/2014/main" id="{9531EA7D-6BE7-F34B-9027-AC89708490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5966085" cy="7853033"/>
          </a:xfrm>
          <a:prstGeom prst="rect">
            <a:avLst/>
          </a:prstGeom>
        </p:spPr>
      </p:pic>
      <p:sp>
        <p:nvSpPr>
          <p:cNvPr id="3" name="Tekstvak 2">
            <a:extLst>
              <a:ext uri="{FF2B5EF4-FFF2-40B4-BE49-F238E27FC236}">
                <a16:creationId xmlns:a16="http://schemas.microsoft.com/office/drawing/2014/main" id="{F7D0912C-AD9D-A640-9BC6-ED8ABAA1FDE9}"/>
              </a:ext>
            </a:extLst>
          </p:cNvPr>
          <p:cNvSpPr txBox="1"/>
          <p:nvPr/>
        </p:nvSpPr>
        <p:spPr>
          <a:xfrm>
            <a:off x="6640642" y="4488488"/>
            <a:ext cx="4713157" cy="1200329"/>
          </a:xfrm>
          <a:prstGeom prst="rect">
            <a:avLst/>
          </a:prstGeom>
          <a:noFill/>
        </p:spPr>
        <p:txBody>
          <a:bodyPr wrap="square" rtlCol="0">
            <a:spAutoFit/>
          </a:bodyPr>
          <a:lstStyle/>
          <a:p>
            <a:r>
              <a:rPr lang="nl-NL" err="1"/>
              <a:t>Fosnot</a:t>
            </a:r>
            <a:r>
              <a:rPr lang="nl-NL"/>
              <a:t>, C. T., &amp; Dolk, M. (2001). </a:t>
            </a:r>
            <a:r>
              <a:rPr lang="nl-NL" i="1"/>
              <a:t>Young </a:t>
            </a:r>
            <a:r>
              <a:rPr lang="nl-NL" i="1" err="1"/>
              <a:t>Mathematicians</a:t>
            </a:r>
            <a:r>
              <a:rPr lang="nl-NL" i="1"/>
              <a:t> at </a:t>
            </a:r>
            <a:r>
              <a:rPr lang="nl-NL" i="1" err="1"/>
              <a:t>Work</a:t>
            </a:r>
            <a:r>
              <a:rPr lang="nl-NL" i="1"/>
              <a:t>: </a:t>
            </a:r>
            <a:r>
              <a:rPr lang="nl-NL" i="1" err="1"/>
              <a:t>Constructing</a:t>
            </a:r>
            <a:r>
              <a:rPr lang="nl-NL" i="1"/>
              <a:t> </a:t>
            </a:r>
            <a:r>
              <a:rPr lang="nl-NL" i="1" err="1"/>
              <a:t>Number</a:t>
            </a:r>
            <a:r>
              <a:rPr lang="nl-NL" i="1"/>
              <a:t> Sense, </a:t>
            </a:r>
            <a:r>
              <a:rPr lang="nl-NL" i="1" err="1"/>
              <a:t>Addition</a:t>
            </a:r>
            <a:r>
              <a:rPr lang="nl-NL" i="1"/>
              <a:t>, </a:t>
            </a:r>
            <a:r>
              <a:rPr lang="nl-NL" i="1" err="1"/>
              <a:t>and</a:t>
            </a:r>
            <a:r>
              <a:rPr lang="nl-NL" i="1"/>
              <a:t> </a:t>
            </a:r>
            <a:r>
              <a:rPr lang="nl-NL" i="1" err="1"/>
              <a:t>Subtraction</a:t>
            </a:r>
            <a:r>
              <a:rPr lang="nl-NL" i="1"/>
              <a:t>.</a:t>
            </a:r>
            <a:r>
              <a:rPr lang="nl-NL"/>
              <a:t> Portsmouth, NH: </a:t>
            </a:r>
            <a:r>
              <a:rPr lang="nl-NL" err="1"/>
              <a:t>Heinemann</a:t>
            </a:r>
            <a:r>
              <a:rPr lang="nl-NL"/>
              <a:t> Press.</a:t>
            </a:r>
          </a:p>
        </p:txBody>
      </p:sp>
      <p:sp>
        <p:nvSpPr>
          <p:cNvPr id="4" name="Ovaal 3">
            <a:extLst>
              <a:ext uri="{FF2B5EF4-FFF2-40B4-BE49-F238E27FC236}">
                <a16:creationId xmlns:a16="http://schemas.microsoft.com/office/drawing/2014/main" id="{3890E3E4-69F7-6C44-9D95-E33E383D3A2D}"/>
              </a:ext>
            </a:extLst>
          </p:cNvPr>
          <p:cNvSpPr/>
          <p:nvPr/>
        </p:nvSpPr>
        <p:spPr>
          <a:xfrm>
            <a:off x="6640642" y="2198690"/>
            <a:ext cx="2053653" cy="1139253"/>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nl-NL"/>
              <a:t>Big </a:t>
            </a:r>
            <a:r>
              <a:rPr lang="nl-NL" err="1"/>
              <a:t>ideas</a:t>
            </a:r>
            <a:endParaRPr lang="nl-NL"/>
          </a:p>
        </p:txBody>
      </p:sp>
      <p:sp>
        <p:nvSpPr>
          <p:cNvPr id="5" name="Rechthoek 4">
            <a:extLst>
              <a:ext uri="{FF2B5EF4-FFF2-40B4-BE49-F238E27FC236}">
                <a16:creationId xmlns:a16="http://schemas.microsoft.com/office/drawing/2014/main" id="{5644EAAF-C62F-9141-A97D-A035985023F6}"/>
              </a:ext>
            </a:extLst>
          </p:cNvPr>
          <p:cNvSpPr/>
          <p:nvPr/>
        </p:nvSpPr>
        <p:spPr>
          <a:xfrm>
            <a:off x="9503764" y="1858780"/>
            <a:ext cx="1663908" cy="90953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nl-NL" err="1"/>
              <a:t>Strategies</a:t>
            </a:r>
            <a:endParaRPr lang="nl-NL"/>
          </a:p>
        </p:txBody>
      </p:sp>
      <p:sp>
        <p:nvSpPr>
          <p:cNvPr id="6" name="Driehoek 5">
            <a:extLst>
              <a:ext uri="{FF2B5EF4-FFF2-40B4-BE49-F238E27FC236}">
                <a16:creationId xmlns:a16="http://schemas.microsoft.com/office/drawing/2014/main" id="{63DE2E5C-841E-354C-B7E5-620E43D78CBA}"/>
              </a:ext>
            </a:extLst>
          </p:cNvPr>
          <p:cNvSpPr/>
          <p:nvPr/>
        </p:nvSpPr>
        <p:spPr>
          <a:xfrm>
            <a:off x="8484433" y="2841234"/>
            <a:ext cx="1768839" cy="1236092"/>
          </a:xfrm>
          <a:prstGeom prst="triangl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nl-NL" err="1"/>
              <a:t>Models</a:t>
            </a:r>
            <a:endParaRPr lang="nl-NL"/>
          </a:p>
        </p:txBody>
      </p:sp>
      <p:pic>
        <p:nvPicPr>
          <p:cNvPr id="8" name="Afbeelding 7">
            <a:extLst>
              <a:ext uri="{FF2B5EF4-FFF2-40B4-BE49-F238E27FC236}">
                <a16:creationId xmlns:a16="http://schemas.microsoft.com/office/drawing/2014/main" id="{C92F0D32-F618-B5F2-E4A5-3FAF60AA6640}"/>
              </a:ext>
            </a:extLst>
          </p:cNvPr>
          <p:cNvPicPr>
            <a:picLocks noChangeAspect="1"/>
          </p:cNvPicPr>
          <p:nvPr/>
        </p:nvPicPr>
        <p:blipFill rotWithShape="1">
          <a:blip r:embed="rId3"/>
          <a:srcRect l="76583" t="75704" r="12167" b="14214"/>
          <a:stretch/>
        </p:blipFill>
        <p:spPr>
          <a:xfrm>
            <a:off x="10426805" y="5883220"/>
            <a:ext cx="1551835" cy="782320"/>
          </a:xfrm>
          <a:prstGeom prst="rect">
            <a:avLst/>
          </a:prstGeom>
        </p:spPr>
      </p:pic>
    </p:spTree>
    <p:extLst>
      <p:ext uri="{BB962C8B-B14F-4D97-AF65-F5344CB8AC3E}">
        <p14:creationId xmlns:p14="http://schemas.microsoft.com/office/powerpoint/2010/main" val="42746152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838200" y="365125"/>
            <a:ext cx="10515600" cy="1325563"/>
          </a:xfrm>
        </p:spPr>
        <p:txBody>
          <a:bodyPr>
            <a:normAutofit/>
          </a:bodyPr>
          <a:lstStyle/>
          <a:p>
            <a:r>
              <a:rPr lang="nl-NL" sz="5000"/>
              <a:t>Activiteiten rondom wiskundige attitude </a:t>
            </a:r>
            <a:endParaRPr lang="nl-NL" sz="5000">
              <a:cs typeface="Calibri Light"/>
            </a:endParaRPr>
          </a:p>
        </p:txBody>
      </p:sp>
      <p:sp>
        <p:nvSpPr>
          <p:cNvPr id="7"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p:cNvSpPr>
            <a:spLocks noGrp="1"/>
          </p:cNvSpPr>
          <p:nvPr>
            <p:ph idx="1"/>
          </p:nvPr>
        </p:nvSpPr>
        <p:spPr>
          <a:xfrm>
            <a:off x="838200" y="1929384"/>
            <a:ext cx="10515600" cy="4251960"/>
          </a:xfrm>
        </p:spPr>
        <p:txBody>
          <a:bodyPr vert="horz" lIns="91440" tIns="45720" rIns="91440" bIns="45720" rtlCol="0">
            <a:normAutofit/>
          </a:bodyPr>
          <a:lstStyle/>
          <a:p>
            <a:r>
              <a:rPr lang="nl-NL" sz="1400"/>
              <a:t>Periode 1 – Wiskundeprofielen opstellen</a:t>
            </a:r>
          </a:p>
          <a:p>
            <a:r>
              <a:rPr lang="nl-NL" sz="1400"/>
              <a:t>Periode 1 – </a:t>
            </a:r>
            <a:r>
              <a:rPr lang="nl-NL" sz="1400" i="1"/>
              <a:t>Wiskunde in het nieuws</a:t>
            </a:r>
            <a:r>
              <a:rPr lang="nl-NL" sz="1400"/>
              <a:t>-opdracht</a:t>
            </a:r>
          </a:p>
          <a:p>
            <a:r>
              <a:rPr lang="nl-NL" sz="1400">
                <a:cs typeface="Calibri"/>
              </a:rPr>
              <a:t>Periode 1 – Rekenverleden </a:t>
            </a:r>
          </a:p>
          <a:p>
            <a:r>
              <a:rPr lang="nl-NL" sz="1400"/>
              <a:t>Periode 3 – Herkennen gebroken getallen in de supermarkt</a:t>
            </a:r>
          </a:p>
          <a:p>
            <a:r>
              <a:rPr lang="nl-NL" sz="1400"/>
              <a:t>Periode 3/7 – Sneeuwpopcompetitie</a:t>
            </a:r>
          </a:p>
          <a:p>
            <a:r>
              <a:rPr lang="nl-NL" sz="1400"/>
              <a:t>Periode 4 – Strava-art </a:t>
            </a:r>
          </a:p>
          <a:p>
            <a:r>
              <a:rPr lang="nl-NL" sz="1400"/>
              <a:t>Periode 4 – Lesgeven aan elkaar over gebroken getallen</a:t>
            </a:r>
          </a:p>
          <a:p>
            <a:r>
              <a:rPr lang="nl-NL" sz="1400"/>
              <a:t>Periode 5 – Inschatting maken eigen wiskundige attitude</a:t>
            </a:r>
          </a:p>
          <a:p>
            <a:r>
              <a:rPr lang="nl-NL" sz="1400"/>
              <a:t>Periode 6 – Klokhuisfilmpje </a:t>
            </a:r>
          </a:p>
          <a:p>
            <a:r>
              <a:rPr lang="nl-NL" sz="1400">
                <a:cs typeface="Calibri"/>
              </a:rPr>
              <a:t>Periode 6 – Chat GPT</a:t>
            </a:r>
          </a:p>
          <a:p>
            <a:r>
              <a:rPr lang="nl-NL" sz="1400"/>
              <a:t>Periode 7 – Eigen kleuterervaring</a:t>
            </a:r>
          </a:p>
          <a:p>
            <a:r>
              <a:rPr lang="nl-NL" sz="1400"/>
              <a:t>Periode 7 – Activiteiten meten/meetkunde met kleuters</a:t>
            </a:r>
          </a:p>
          <a:p>
            <a:r>
              <a:rPr lang="nl-NL" sz="1400"/>
              <a:t>Periode 8 – Meten in eigen huis voor kleuters</a:t>
            </a:r>
          </a:p>
          <a:p>
            <a:endParaRPr lang="nl-NL" sz="1400"/>
          </a:p>
          <a:p>
            <a:pPr marL="0" indent="0">
              <a:buNone/>
            </a:pPr>
            <a:endParaRPr lang="nl-NL" sz="1400"/>
          </a:p>
        </p:txBody>
      </p:sp>
      <p:pic>
        <p:nvPicPr>
          <p:cNvPr id="4" name="Afbeelding 3">
            <a:extLst>
              <a:ext uri="{FF2B5EF4-FFF2-40B4-BE49-F238E27FC236}">
                <a16:creationId xmlns:a16="http://schemas.microsoft.com/office/drawing/2014/main" id="{E4498809-8ABB-E86B-FDB7-D5ECFD483E70}"/>
              </a:ext>
            </a:extLst>
          </p:cNvPr>
          <p:cNvPicPr>
            <a:picLocks noChangeAspect="1"/>
          </p:cNvPicPr>
          <p:nvPr/>
        </p:nvPicPr>
        <p:blipFill rotWithShape="1">
          <a:blip r:embed="rId2"/>
          <a:srcRect l="76583" t="75704" r="12167" b="14214"/>
          <a:stretch/>
        </p:blipFill>
        <p:spPr>
          <a:xfrm>
            <a:off x="10426805" y="5883220"/>
            <a:ext cx="1551835" cy="782320"/>
          </a:xfrm>
          <a:prstGeom prst="rect">
            <a:avLst/>
          </a:prstGeom>
        </p:spPr>
      </p:pic>
    </p:spTree>
    <p:extLst>
      <p:ext uri="{BB962C8B-B14F-4D97-AF65-F5344CB8AC3E}">
        <p14:creationId xmlns:p14="http://schemas.microsoft.com/office/powerpoint/2010/main" val="36625579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FAAEBE7-07C5-6D04-2795-9216E0F4BB8D}"/>
              </a:ext>
            </a:extLst>
          </p:cNvPr>
          <p:cNvSpPr>
            <a:spLocks noGrp="1"/>
          </p:cNvSpPr>
          <p:nvPr>
            <p:ph type="title"/>
          </p:nvPr>
        </p:nvSpPr>
        <p:spPr>
          <a:xfrm>
            <a:off x="630936" y="640080"/>
            <a:ext cx="4818888" cy="1481328"/>
          </a:xfrm>
        </p:spPr>
        <p:txBody>
          <a:bodyPr anchor="b">
            <a:normAutofit/>
          </a:bodyPr>
          <a:lstStyle/>
          <a:p>
            <a:r>
              <a:rPr lang="nl-NL" sz="5400"/>
              <a:t>Aan de slag	</a:t>
            </a:r>
          </a:p>
        </p:txBody>
      </p:sp>
      <p:sp>
        <p:nvSpPr>
          <p:cNvPr id="13"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B238BACE-A8E4-20D3-7BAF-C908E0FB78E0}"/>
              </a:ext>
            </a:extLst>
          </p:cNvPr>
          <p:cNvSpPr>
            <a:spLocks noGrp="1"/>
          </p:cNvSpPr>
          <p:nvPr>
            <p:ph idx="1"/>
          </p:nvPr>
        </p:nvSpPr>
        <p:spPr>
          <a:xfrm>
            <a:off x="630936" y="2660904"/>
            <a:ext cx="4818888" cy="3547872"/>
          </a:xfrm>
        </p:spPr>
        <p:txBody>
          <a:bodyPr anchor="t">
            <a:normAutofit/>
          </a:bodyPr>
          <a:lstStyle/>
          <a:p>
            <a:r>
              <a:rPr lang="nl-NL" sz="2200" dirty="0"/>
              <a:t>Welke deelaspecten van wiskundige attitude zie jij terug in de activiteiten? Hang een post-it met toelichting bij de activiteiten. </a:t>
            </a:r>
          </a:p>
          <a:p>
            <a:pPr marL="0" indent="0">
              <a:buNone/>
            </a:pPr>
            <a:endParaRPr lang="nl-NL" sz="2200" dirty="0"/>
          </a:p>
          <a:p>
            <a:r>
              <a:rPr lang="nl-NL" sz="2200" dirty="0"/>
              <a:t>Op de lege vellen kun je je eigen activiteiten delen en inschalen.</a:t>
            </a:r>
          </a:p>
        </p:txBody>
      </p:sp>
      <p:pic>
        <p:nvPicPr>
          <p:cNvPr id="5" name="Afbeelding 4">
            <a:extLst>
              <a:ext uri="{FF2B5EF4-FFF2-40B4-BE49-F238E27FC236}">
                <a16:creationId xmlns:a16="http://schemas.microsoft.com/office/drawing/2014/main" id="{BF031494-92DB-BCF5-9848-67D7F70056D8}"/>
              </a:ext>
            </a:extLst>
          </p:cNvPr>
          <p:cNvPicPr>
            <a:picLocks noChangeAspect="1"/>
          </p:cNvPicPr>
          <p:nvPr/>
        </p:nvPicPr>
        <p:blipFill rotWithShape="1">
          <a:blip r:embed="rId2"/>
          <a:srcRect l="12333" t="35259" r="62167" b="7963"/>
          <a:stretch/>
        </p:blipFill>
        <p:spPr>
          <a:xfrm>
            <a:off x="6601771" y="640080"/>
            <a:ext cx="4453521" cy="5577840"/>
          </a:xfrm>
          <a:prstGeom prst="rect">
            <a:avLst/>
          </a:prstGeom>
        </p:spPr>
      </p:pic>
      <p:pic>
        <p:nvPicPr>
          <p:cNvPr id="6" name="Afbeelding 5">
            <a:extLst>
              <a:ext uri="{FF2B5EF4-FFF2-40B4-BE49-F238E27FC236}">
                <a16:creationId xmlns:a16="http://schemas.microsoft.com/office/drawing/2014/main" id="{0D11F91C-5DDE-3F05-1D93-8E85BC00A617}"/>
              </a:ext>
            </a:extLst>
          </p:cNvPr>
          <p:cNvPicPr>
            <a:picLocks noChangeAspect="1"/>
          </p:cNvPicPr>
          <p:nvPr/>
        </p:nvPicPr>
        <p:blipFill rotWithShape="1">
          <a:blip r:embed="rId3"/>
          <a:srcRect l="76583" t="75704" r="12167" b="14214"/>
          <a:stretch/>
        </p:blipFill>
        <p:spPr>
          <a:xfrm>
            <a:off x="10426805" y="5883220"/>
            <a:ext cx="1551835" cy="782320"/>
          </a:xfrm>
          <a:prstGeom prst="rect">
            <a:avLst/>
          </a:prstGeom>
        </p:spPr>
      </p:pic>
    </p:spTree>
    <p:extLst>
      <p:ext uri="{BB962C8B-B14F-4D97-AF65-F5344CB8AC3E}">
        <p14:creationId xmlns:p14="http://schemas.microsoft.com/office/powerpoint/2010/main" val="17780877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figuur 1  ">
            <a:extLst>
              <a:ext uri="{FF2B5EF4-FFF2-40B4-BE49-F238E27FC236}">
                <a16:creationId xmlns:a16="http://schemas.microsoft.com/office/drawing/2014/main" id="{08019EB8-59C9-276C-ACE1-32288B97BE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2714626" y="0"/>
            <a:ext cx="6632574" cy="6843190"/>
          </a:xfrm>
          <a:prstGeom prst="rect">
            <a:avLst/>
          </a:prstGeom>
          <a:noFill/>
        </p:spPr>
      </p:pic>
      <p:pic>
        <p:nvPicPr>
          <p:cNvPr id="5" name="Afbeelding 4">
            <a:extLst>
              <a:ext uri="{FF2B5EF4-FFF2-40B4-BE49-F238E27FC236}">
                <a16:creationId xmlns:a16="http://schemas.microsoft.com/office/drawing/2014/main" id="{CD412739-9D2B-D9FB-E203-DB83393D278B}"/>
              </a:ext>
            </a:extLst>
          </p:cNvPr>
          <p:cNvPicPr>
            <a:picLocks noChangeAspect="1"/>
          </p:cNvPicPr>
          <p:nvPr/>
        </p:nvPicPr>
        <p:blipFill rotWithShape="1">
          <a:blip r:embed="rId3"/>
          <a:srcRect l="76583" t="75704" r="12167" b="14214"/>
          <a:stretch/>
        </p:blipFill>
        <p:spPr>
          <a:xfrm>
            <a:off x="10426805" y="5883220"/>
            <a:ext cx="1551835" cy="782320"/>
          </a:xfrm>
          <a:prstGeom prst="rect">
            <a:avLst/>
          </a:prstGeom>
        </p:spPr>
      </p:pic>
      <p:sp>
        <p:nvSpPr>
          <p:cNvPr id="2" name="Rechthoek 1">
            <a:extLst>
              <a:ext uri="{FF2B5EF4-FFF2-40B4-BE49-F238E27FC236}">
                <a16:creationId xmlns:a16="http://schemas.microsoft.com/office/drawing/2014/main" id="{763B3BCE-1A0B-9F51-5445-F5D51B12D302}"/>
              </a:ext>
            </a:extLst>
          </p:cNvPr>
          <p:cNvSpPr/>
          <p:nvPr/>
        </p:nvSpPr>
        <p:spPr>
          <a:xfrm>
            <a:off x="4476749" y="374117"/>
            <a:ext cx="885825" cy="876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echthoek 2">
            <a:extLst>
              <a:ext uri="{FF2B5EF4-FFF2-40B4-BE49-F238E27FC236}">
                <a16:creationId xmlns:a16="http://schemas.microsoft.com/office/drawing/2014/main" id="{36A346C9-9C8C-4700-EF6E-18D758C670B7}"/>
              </a:ext>
            </a:extLst>
          </p:cNvPr>
          <p:cNvSpPr/>
          <p:nvPr/>
        </p:nvSpPr>
        <p:spPr>
          <a:xfrm>
            <a:off x="4476748" y="1499266"/>
            <a:ext cx="885825" cy="8763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a:extLst>
              <a:ext uri="{FF2B5EF4-FFF2-40B4-BE49-F238E27FC236}">
                <a16:creationId xmlns:a16="http://schemas.microsoft.com/office/drawing/2014/main" id="{9E0F9716-0F86-7AE5-9BDE-2CE0273536E9}"/>
              </a:ext>
            </a:extLst>
          </p:cNvPr>
          <p:cNvSpPr/>
          <p:nvPr/>
        </p:nvSpPr>
        <p:spPr>
          <a:xfrm>
            <a:off x="4476748" y="2499391"/>
            <a:ext cx="885825" cy="87630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accent6"/>
              </a:solidFill>
              <a:highlight>
                <a:srgbClr val="00FF00"/>
              </a:highlight>
            </a:endParaRPr>
          </a:p>
        </p:txBody>
      </p:sp>
      <p:sp>
        <p:nvSpPr>
          <p:cNvPr id="7" name="Rechthoek 6">
            <a:extLst>
              <a:ext uri="{FF2B5EF4-FFF2-40B4-BE49-F238E27FC236}">
                <a16:creationId xmlns:a16="http://schemas.microsoft.com/office/drawing/2014/main" id="{06840953-2E08-1AB8-8EA8-09FC34B4DED4}"/>
              </a:ext>
            </a:extLst>
          </p:cNvPr>
          <p:cNvSpPr/>
          <p:nvPr/>
        </p:nvSpPr>
        <p:spPr>
          <a:xfrm>
            <a:off x="4476749" y="4627307"/>
            <a:ext cx="885825" cy="8763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D42CD6AB-BA6A-7E6C-4355-AFC8299DE73D}"/>
              </a:ext>
            </a:extLst>
          </p:cNvPr>
          <p:cNvSpPr/>
          <p:nvPr/>
        </p:nvSpPr>
        <p:spPr>
          <a:xfrm>
            <a:off x="4476748" y="5627432"/>
            <a:ext cx="885825" cy="876300"/>
          </a:xfrm>
          <a:prstGeom prst="rect">
            <a:avLst/>
          </a:prstGeom>
          <a:solidFill>
            <a:srgbClr val="FF33CC"/>
          </a:solidFill>
          <a:ln>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5187533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A224C53D-5179-4336-7B75-CFF1518C3DB5}"/>
              </a:ext>
            </a:extLst>
          </p:cNvPr>
          <p:cNvPicPr>
            <a:picLocks noChangeAspect="1"/>
          </p:cNvPicPr>
          <p:nvPr/>
        </p:nvPicPr>
        <p:blipFill rotWithShape="1">
          <a:blip r:embed="rId2"/>
          <a:srcRect l="76583" t="75704" r="12167" b="14214"/>
          <a:stretch/>
        </p:blipFill>
        <p:spPr>
          <a:xfrm>
            <a:off x="10426805" y="5883220"/>
            <a:ext cx="1551835" cy="782320"/>
          </a:xfrm>
          <a:prstGeom prst="rect">
            <a:avLst/>
          </a:prstGeom>
        </p:spPr>
      </p:pic>
      <p:graphicFrame>
        <p:nvGraphicFramePr>
          <p:cNvPr id="2" name="Tabel 1">
            <a:extLst>
              <a:ext uri="{FF2B5EF4-FFF2-40B4-BE49-F238E27FC236}">
                <a16:creationId xmlns:a16="http://schemas.microsoft.com/office/drawing/2014/main" id="{FBDB34D1-9F6A-C9CA-3796-249715381509}"/>
              </a:ext>
            </a:extLst>
          </p:cNvPr>
          <p:cNvGraphicFramePr>
            <a:graphicFrameLocks noGrp="1"/>
          </p:cNvGraphicFramePr>
          <p:nvPr>
            <p:extLst>
              <p:ext uri="{D42A27DB-BD31-4B8C-83A1-F6EECF244321}">
                <p14:modId xmlns:p14="http://schemas.microsoft.com/office/powerpoint/2010/main" val="1466333485"/>
              </p:ext>
            </p:extLst>
          </p:nvPr>
        </p:nvGraphicFramePr>
        <p:xfrm>
          <a:off x="566530" y="109330"/>
          <a:ext cx="11412110" cy="6443964"/>
        </p:xfrm>
        <a:graphic>
          <a:graphicData uri="http://schemas.openxmlformats.org/drawingml/2006/table">
            <a:tbl>
              <a:tblPr firstRow="1" firstCol="1" bandRow="1">
                <a:noFill/>
                <a:tableStyleId>{5C22544A-7EE6-4342-B048-85BDC9FD1C3A}</a:tableStyleId>
              </a:tblPr>
              <a:tblGrid>
                <a:gridCol w="2127355">
                  <a:extLst>
                    <a:ext uri="{9D8B030D-6E8A-4147-A177-3AD203B41FA5}">
                      <a16:colId xmlns:a16="http://schemas.microsoft.com/office/drawing/2014/main" val="1905052039"/>
                    </a:ext>
                  </a:extLst>
                </a:gridCol>
                <a:gridCol w="3452796">
                  <a:extLst>
                    <a:ext uri="{9D8B030D-6E8A-4147-A177-3AD203B41FA5}">
                      <a16:colId xmlns:a16="http://schemas.microsoft.com/office/drawing/2014/main" val="2584874589"/>
                    </a:ext>
                  </a:extLst>
                </a:gridCol>
                <a:gridCol w="2807388">
                  <a:extLst>
                    <a:ext uri="{9D8B030D-6E8A-4147-A177-3AD203B41FA5}">
                      <a16:colId xmlns:a16="http://schemas.microsoft.com/office/drawing/2014/main" val="3338195431"/>
                    </a:ext>
                  </a:extLst>
                </a:gridCol>
                <a:gridCol w="3024571">
                  <a:extLst>
                    <a:ext uri="{9D8B030D-6E8A-4147-A177-3AD203B41FA5}">
                      <a16:colId xmlns:a16="http://schemas.microsoft.com/office/drawing/2014/main" val="945068627"/>
                    </a:ext>
                  </a:extLst>
                </a:gridCol>
              </a:tblGrid>
              <a:tr h="390392">
                <a:tc gridSpan="2">
                  <a:txBody>
                    <a:bodyPr/>
                    <a:lstStyle/>
                    <a:p>
                      <a:pPr>
                        <a:lnSpc>
                          <a:spcPct val="107000"/>
                        </a:lnSpc>
                        <a:spcAft>
                          <a:spcPts val="800"/>
                        </a:spcAft>
                      </a:pPr>
                      <a:r>
                        <a:rPr lang="nl-NL" sz="900" b="0" kern="100" cap="none" spc="0">
                          <a:solidFill>
                            <a:schemeClr val="tx1"/>
                          </a:solidFill>
                          <a:effectLst/>
                        </a:rPr>
                        <a:t>                    Overzicht wiskundige attitudes</a:t>
                      </a:r>
                      <a:endParaRPr lang="nl-NL" sz="900" b="0" kern="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18673" marT="9997" marB="49987" anchor="b">
                    <a:lnL w="12700" cmpd="sng">
                      <a:noFill/>
                    </a:lnL>
                    <a:lnR w="12700" cmpd="sng">
                      <a:noFill/>
                    </a:lnR>
                    <a:lnT w="9525" cap="flat" cmpd="sng" algn="ctr">
                      <a:noFill/>
                      <a:prstDash val="solid"/>
                    </a:lnT>
                    <a:lnB w="38100" cmpd="sng">
                      <a:noFill/>
                    </a:lnB>
                    <a:noFill/>
                  </a:tcPr>
                </a:tc>
                <a:tc hMerge="1">
                  <a:txBody>
                    <a:bodyPr/>
                    <a:lstStyle/>
                    <a:p>
                      <a:endParaRPr lang="nl-NL"/>
                    </a:p>
                  </a:txBody>
                  <a:tcPr/>
                </a:tc>
                <a:tc>
                  <a:txBody>
                    <a:bodyPr/>
                    <a:lstStyle/>
                    <a:p>
                      <a:pPr>
                        <a:lnSpc>
                          <a:spcPct val="107000"/>
                        </a:lnSpc>
                        <a:spcAft>
                          <a:spcPts val="800"/>
                        </a:spcAft>
                      </a:pPr>
                      <a:r>
                        <a:rPr lang="nl-NL" sz="900" b="0" kern="100" cap="none" spc="0">
                          <a:solidFill>
                            <a:schemeClr val="tx1"/>
                          </a:solidFill>
                          <a:effectLst/>
                        </a:rPr>
                        <a:t>Concretisering</a:t>
                      </a:r>
                      <a:endParaRPr lang="nl-NL" sz="900" b="0" kern="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18673" marT="9997" marB="49987" anchor="b">
                    <a:lnL w="12700" cmpd="sng">
                      <a:noFill/>
                    </a:lnL>
                    <a:lnR w="12700" cmpd="sng">
                      <a:noFill/>
                    </a:lnR>
                    <a:lnT w="9525" cap="flat" cmpd="sng" algn="ctr">
                      <a:noFill/>
                      <a:prstDash val="solid"/>
                    </a:lnT>
                    <a:lnB w="38100" cmpd="sng">
                      <a:noFill/>
                    </a:lnB>
                    <a:noFill/>
                  </a:tcPr>
                </a:tc>
                <a:tc>
                  <a:txBody>
                    <a:bodyPr/>
                    <a:lstStyle/>
                    <a:p>
                      <a:pPr>
                        <a:lnSpc>
                          <a:spcPct val="107000"/>
                        </a:lnSpc>
                        <a:spcAft>
                          <a:spcPts val="800"/>
                        </a:spcAft>
                      </a:pPr>
                      <a:r>
                        <a:rPr lang="nl-NL" sz="900" b="0" kern="100" cap="none" spc="0" dirty="0">
                          <a:solidFill>
                            <a:schemeClr val="tx1"/>
                          </a:solidFill>
                          <a:effectLst/>
                        </a:rPr>
                        <a:t>Opleidingsactiviteiten zoals aangeboden op IPABO.</a:t>
                      </a:r>
                      <a:endParaRPr lang="nl-NL" sz="900" b="0" kern="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18673" marT="9997" marB="49987" anchor="b">
                    <a:lnL w="12700" cmpd="sng">
                      <a:noFill/>
                    </a:lnL>
                    <a:lnR w="12700" cmpd="sng">
                      <a:noFill/>
                    </a:lnR>
                    <a:lnT w="9525" cap="flat" cmpd="sng" algn="ctr">
                      <a:noFill/>
                      <a:prstDash val="solid"/>
                    </a:lnT>
                    <a:lnB w="38100" cmpd="sng">
                      <a:noFill/>
                    </a:lnB>
                    <a:noFill/>
                  </a:tcPr>
                </a:tc>
                <a:extLst>
                  <a:ext uri="{0D108BD9-81ED-4DB2-BD59-A6C34878D82A}">
                    <a16:rowId xmlns:a16="http://schemas.microsoft.com/office/drawing/2014/main" val="750140378"/>
                  </a:ext>
                </a:extLst>
              </a:tr>
              <a:tr h="1061324">
                <a:tc>
                  <a:txBody>
                    <a:bodyPr/>
                    <a:lstStyle/>
                    <a:p>
                      <a:pPr>
                        <a:lnSpc>
                          <a:spcPct val="107000"/>
                        </a:lnSpc>
                        <a:spcAft>
                          <a:spcPts val="800"/>
                        </a:spcAft>
                      </a:pPr>
                      <a:r>
                        <a:rPr lang="nl-NL" sz="900" b="0" kern="100" cap="none" spc="0">
                          <a:solidFill>
                            <a:schemeClr val="tx1"/>
                          </a:solidFill>
                          <a:effectLst/>
                        </a:rPr>
                        <a:t>Algemene houding ten aanzien van wiskunde</a:t>
                      </a:r>
                      <a:endParaRPr lang="nl-NL" sz="900" b="0" kern="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18673" marT="14996" marB="49987">
                    <a:lnL w="12700" cmpd="sng">
                      <a:noFill/>
                      <a:prstDash val="solid"/>
                    </a:lnL>
                    <a:lnR w="12700" cmpd="sng">
                      <a:noFill/>
                      <a:prstDash val="solid"/>
                    </a:lnR>
                    <a:lnT w="38100" cmpd="sng">
                      <a:noFill/>
                    </a:lnT>
                    <a:lnB w="9525" cap="flat" cmpd="sng" algn="ctr">
                      <a:solidFill>
                        <a:schemeClr val="tx1"/>
                      </a:solidFill>
                      <a:prstDash val="solid"/>
                    </a:lnB>
                    <a:noFill/>
                  </a:tcPr>
                </a:tc>
                <a:tc>
                  <a:txBody>
                    <a:bodyPr/>
                    <a:lstStyle/>
                    <a:p>
                      <a:pPr marL="342900" lvl="0" indent="-342900">
                        <a:lnSpc>
                          <a:spcPct val="107000"/>
                        </a:lnSpc>
                        <a:buFont typeface="Calibri" panose="020F0502020204030204" pitchFamily="34" charset="0"/>
                        <a:buChar char="-"/>
                      </a:pPr>
                      <a:r>
                        <a:rPr lang="nl-NL" sz="700" kern="100" cap="none" spc="0" dirty="0">
                          <a:solidFill>
                            <a:schemeClr val="tx1"/>
                          </a:solidFill>
                          <a:effectLst/>
                        </a:rPr>
                        <a:t>Zelfvertrouwen tonen tijdens het oplossen van (wiskundige) problemen, bijvoorbeeld durf en doorzettingsvermogen laten zien;</a:t>
                      </a:r>
                    </a:p>
                    <a:p>
                      <a:pPr marL="342900" lvl="0" indent="-342900">
                        <a:lnSpc>
                          <a:spcPct val="107000"/>
                        </a:lnSpc>
                        <a:buFont typeface="Calibri" panose="020F0502020204030204" pitchFamily="34" charset="0"/>
                        <a:buChar char="-"/>
                      </a:pPr>
                      <a:r>
                        <a:rPr lang="nl-NL" sz="700" kern="100" cap="none" spc="0" dirty="0">
                          <a:solidFill>
                            <a:schemeClr val="tx1"/>
                          </a:solidFill>
                          <a:effectLst/>
                        </a:rPr>
                        <a:t>plezier in het maken van wiskundige opgaven;</a:t>
                      </a:r>
                    </a:p>
                    <a:p>
                      <a:pPr marL="342900" lvl="0" indent="-342900">
                        <a:lnSpc>
                          <a:spcPct val="107000"/>
                        </a:lnSpc>
                        <a:buFont typeface="Calibri" panose="020F0502020204030204" pitchFamily="34" charset="0"/>
                        <a:buChar char="-"/>
                      </a:pPr>
                      <a:r>
                        <a:rPr lang="nl-NL" sz="700" kern="100" cap="none" spc="0" dirty="0">
                          <a:solidFill>
                            <a:schemeClr val="tx1"/>
                          </a:solidFill>
                          <a:effectLst/>
                        </a:rPr>
                        <a:t>zelfstandigheid en verantwoordelijkheidsgevoel;</a:t>
                      </a:r>
                    </a:p>
                    <a:p>
                      <a:pPr marL="342900" lvl="0" indent="-342900">
                        <a:lnSpc>
                          <a:spcPct val="107000"/>
                        </a:lnSpc>
                        <a:buFont typeface="Calibri" panose="020F0502020204030204" pitchFamily="34" charset="0"/>
                        <a:buChar char="-"/>
                      </a:pPr>
                      <a:r>
                        <a:rPr lang="nl-NL" sz="700" kern="100" cap="none" spc="0" dirty="0">
                          <a:solidFill>
                            <a:schemeClr val="tx1"/>
                          </a:solidFill>
                          <a:effectLst/>
                        </a:rPr>
                        <a:t>brede belangstelling;</a:t>
                      </a:r>
                    </a:p>
                    <a:p>
                      <a:pPr marL="342900" lvl="0" indent="-342900">
                        <a:lnSpc>
                          <a:spcPct val="107000"/>
                        </a:lnSpc>
                        <a:buFont typeface="Calibri" panose="020F0502020204030204" pitchFamily="34" charset="0"/>
                        <a:buChar char="-"/>
                      </a:pPr>
                      <a:r>
                        <a:rPr lang="nl-NL" sz="700" kern="100" cap="none" spc="0" dirty="0">
                          <a:solidFill>
                            <a:schemeClr val="tx1"/>
                          </a:solidFill>
                          <a:effectLst/>
                        </a:rPr>
                        <a:t>verwondering;</a:t>
                      </a:r>
                    </a:p>
                    <a:p>
                      <a:pPr marL="342900" lvl="0" indent="-342900">
                        <a:lnSpc>
                          <a:spcPct val="107000"/>
                        </a:lnSpc>
                        <a:buFont typeface="Calibri" panose="020F0502020204030204" pitchFamily="34" charset="0"/>
                        <a:buChar char="-"/>
                      </a:pPr>
                      <a:r>
                        <a:rPr lang="nl-NL" sz="700" kern="100" cap="none" spc="0" dirty="0">
                          <a:solidFill>
                            <a:schemeClr val="tx1"/>
                          </a:solidFill>
                          <a:effectLst/>
                        </a:rPr>
                        <a:t>betrokkenheid.</a:t>
                      </a:r>
                      <a:endParaRPr lang="nl-NL" sz="700" kern="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18673" marT="14996" marB="49987">
                    <a:lnL w="12700" cmpd="sng">
                      <a:noFill/>
                      <a:prstDash val="solid"/>
                    </a:lnL>
                    <a:lnR w="12700" cmpd="sng">
                      <a:noFill/>
                      <a:prstDash val="solid"/>
                    </a:lnR>
                    <a:lnT w="38100" cmpd="sng">
                      <a:noFill/>
                    </a:lnT>
                    <a:lnB w="9525" cap="flat" cmpd="sng" algn="ctr">
                      <a:solidFill>
                        <a:schemeClr val="tx1"/>
                      </a:solidFill>
                      <a:prstDash val="solid"/>
                    </a:lnB>
                    <a:noFill/>
                  </a:tcPr>
                </a:tc>
                <a:tc>
                  <a:txBody>
                    <a:bodyPr/>
                    <a:lstStyle/>
                    <a:p>
                      <a:pPr marL="342900" lvl="0" indent="-342900">
                        <a:lnSpc>
                          <a:spcPct val="107000"/>
                        </a:lnSpc>
                        <a:buFont typeface="+mj-lt"/>
                        <a:buAutoNum type="arabicParenR"/>
                      </a:pPr>
                      <a:r>
                        <a:rPr lang="nl-NL" sz="700" kern="100" cap="none" spc="0">
                          <a:solidFill>
                            <a:schemeClr val="tx1"/>
                          </a:solidFill>
                          <a:effectLst/>
                        </a:rPr>
                        <a:t>Succeservaringen bij gecijferdheidsopgaven</a:t>
                      </a:r>
                    </a:p>
                    <a:p>
                      <a:pPr marL="342900" lvl="0" indent="-342900">
                        <a:lnSpc>
                          <a:spcPct val="107000"/>
                        </a:lnSpc>
                        <a:buFont typeface="+mj-lt"/>
                        <a:buAutoNum type="arabicParenR"/>
                      </a:pPr>
                      <a:r>
                        <a:rPr lang="nl-NL" sz="700" kern="100" cap="none" spc="0">
                          <a:solidFill>
                            <a:schemeClr val="tx1"/>
                          </a:solidFill>
                          <a:effectLst/>
                        </a:rPr>
                        <a:t>Verschillende aanpakken gebruiken </a:t>
                      </a:r>
                    </a:p>
                    <a:p>
                      <a:pPr marL="342900" lvl="0" indent="-342900">
                        <a:lnSpc>
                          <a:spcPct val="107000"/>
                        </a:lnSpc>
                        <a:buFont typeface="+mj-lt"/>
                        <a:buAutoNum type="arabicParenR"/>
                      </a:pPr>
                      <a:r>
                        <a:rPr lang="nl-NL" sz="700" kern="100" cap="none" spc="0">
                          <a:solidFill>
                            <a:schemeClr val="tx1"/>
                          </a:solidFill>
                          <a:effectLst/>
                        </a:rPr>
                        <a:t>Wiskunde in de omgeving herkennen</a:t>
                      </a:r>
                    </a:p>
                    <a:p>
                      <a:pPr marL="342900" lvl="0" indent="-342900">
                        <a:lnSpc>
                          <a:spcPct val="107000"/>
                        </a:lnSpc>
                        <a:buFont typeface="+mj-lt"/>
                        <a:buAutoNum type="arabicParenR"/>
                      </a:pPr>
                      <a:r>
                        <a:rPr lang="nl-NL" sz="700" kern="100" cap="none" spc="0">
                          <a:solidFill>
                            <a:schemeClr val="tx1"/>
                          </a:solidFill>
                          <a:effectLst/>
                        </a:rPr>
                        <a:t>   </a:t>
                      </a:r>
                    </a:p>
                    <a:p>
                      <a:pPr marL="342900" lvl="0" indent="-342900">
                        <a:lnSpc>
                          <a:spcPct val="107000"/>
                        </a:lnSpc>
                        <a:buFont typeface="+mj-lt"/>
                        <a:buAutoNum type="arabicParenR"/>
                      </a:pPr>
                      <a:r>
                        <a:rPr lang="nl-NL" sz="700" kern="100" cap="none" spc="0">
                          <a:solidFill>
                            <a:schemeClr val="tx1"/>
                          </a:solidFill>
                          <a:effectLst/>
                        </a:rPr>
                        <a:t>   </a:t>
                      </a:r>
                    </a:p>
                    <a:p>
                      <a:pPr marL="342900" lvl="0" indent="-342900">
                        <a:lnSpc>
                          <a:spcPct val="107000"/>
                        </a:lnSpc>
                        <a:buFont typeface="+mj-lt"/>
                        <a:buAutoNum type="arabicParenR"/>
                      </a:pPr>
                      <a:r>
                        <a:rPr lang="nl-NL" sz="700" kern="100" cap="none" spc="0">
                          <a:solidFill>
                            <a:schemeClr val="tx1"/>
                          </a:solidFill>
                          <a:effectLst/>
                        </a:rPr>
                        <a:t>    </a:t>
                      </a:r>
                      <a:endParaRPr lang="nl-NL" sz="700" kern="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18673" marT="14996" marB="49987">
                    <a:lnL w="12700" cmpd="sng">
                      <a:noFill/>
                      <a:prstDash val="solid"/>
                    </a:lnL>
                    <a:lnR w="12700" cmpd="sng">
                      <a:noFill/>
                      <a:prstDash val="solid"/>
                    </a:lnR>
                    <a:lnT w="38100" cmpd="sng">
                      <a:noFill/>
                    </a:lnT>
                    <a:lnB w="9525" cap="flat" cmpd="sng" algn="ctr">
                      <a:solidFill>
                        <a:schemeClr val="tx1"/>
                      </a:solidFill>
                      <a:prstDash val="solid"/>
                    </a:lnB>
                    <a:noFill/>
                  </a:tcPr>
                </a:tc>
                <a:tc>
                  <a:txBody>
                    <a:bodyPr/>
                    <a:lstStyle/>
                    <a:p>
                      <a:pPr marL="342900" lvl="0" indent="-342900">
                        <a:lnSpc>
                          <a:spcPct val="107000"/>
                        </a:lnSpc>
                        <a:buFont typeface="Calibri" panose="020F0502020204030204" pitchFamily="34" charset="0"/>
                        <a:buChar char="-"/>
                      </a:pPr>
                      <a:r>
                        <a:rPr lang="nl-NL" sz="700" kern="100" cap="none" spc="0" dirty="0">
                          <a:solidFill>
                            <a:schemeClr val="tx1"/>
                          </a:solidFill>
                          <a:effectLst/>
                        </a:rPr>
                        <a:t>Wiskunde in het nieuws</a:t>
                      </a:r>
                    </a:p>
                    <a:p>
                      <a:pPr marL="342900" lvl="0" indent="-342900">
                        <a:lnSpc>
                          <a:spcPct val="107000"/>
                        </a:lnSpc>
                        <a:buFont typeface="Calibri" panose="020F0502020204030204" pitchFamily="34" charset="0"/>
                        <a:buChar char="-"/>
                      </a:pPr>
                      <a:r>
                        <a:rPr lang="nl-NL" sz="700" kern="100" cap="none" spc="0" dirty="0">
                          <a:solidFill>
                            <a:schemeClr val="tx1"/>
                          </a:solidFill>
                          <a:effectLst/>
                        </a:rPr>
                        <a:t>Gebroken getallen in de supermarkt</a:t>
                      </a:r>
                    </a:p>
                    <a:p>
                      <a:pPr marL="342900" lvl="0" indent="-342900">
                        <a:lnSpc>
                          <a:spcPct val="107000"/>
                        </a:lnSpc>
                        <a:buFont typeface="Calibri" panose="020F0502020204030204" pitchFamily="34" charset="0"/>
                        <a:buChar char="-"/>
                      </a:pPr>
                      <a:r>
                        <a:rPr lang="nl-NL" sz="700" kern="100" cap="none" spc="0" dirty="0">
                          <a:solidFill>
                            <a:schemeClr val="tx1"/>
                          </a:solidFill>
                          <a:effectLst/>
                        </a:rPr>
                        <a:t>Sneeuwpoppencompetitie</a:t>
                      </a:r>
                    </a:p>
                    <a:p>
                      <a:pPr marL="342900" lvl="0" indent="-342900">
                        <a:lnSpc>
                          <a:spcPct val="107000"/>
                        </a:lnSpc>
                        <a:buFont typeface="Calibri" panose="020F0502020204030204" pitchFamily="34" charset="0"/>
                        <a:buChar char="-"/>
                      </a:pPr>
                      <a:r>
                        <a:rPr lang="nl-NL" sz="700" kern="100" cap="none" spc="0" dirty="0" err="1">
                          <a:solidFill>
                            <a:schemeClr val="tx1"/>
                          </a:solidFill>
                          <a:effectLst/>
                        </a:rPr>
                        <a:t>Strava</a:t>
                      </a:r>
                      <a:r>
                        <a:rPr lang="nl-NL" sz="700" kern="100" cap="none" spc="0" dirty="0">
                          <a:solidFill>
                            <a:schemeClr val="tx1"/>
                          </a:solidFill>
                          <a:effectLst/>
                        </a:rPr>
                        <a:t>-art</a:t>
                      </a:r>
                    </a:p>
                    <a:p>
                      <a:pPr marL="342900" lvl="0" indent="-342900">
                        <a:lnSpc>
                          <a:spcPct val="107000"/>
                        </a:lnSpc>
                        <a:buFont typeface="Calibri" panose="020F0502020204030204" pitchFamily="34" charset="0"/>
                        <a:buChar char="-"/>
                      </a:pPr>
                      <a:r>
                        <a:rPr lang="nl-NL" sz="700" kern="100" cap="none" spc="0" dirty="0">
                          <a:solidFill>
                            <a:schemeClr val="tx1"/>
                          </a:solidFill>
                          <a:effectLst/>
                        </a:rPr>
                        <a:t>Eigen lessen verzorgen aan medestudenten</a:t>
                      </a:r>
                    </a:p>
                    <a:p>
                      <a:pPr marL="342900" lvl="0" indent="-342900">
                        <a:lnSpc>
                          <a:spcPct val="107000"/>
                        </a:lnSpc>
                        <a:buFont typeface="Calibri" panose="020F0502020204030204" pitchFamily="34" charset="0"/>
                        <a:buChar char="-"/>
                      </a:pPr>
                      <a:r>
                        <a:rPr lang="nl-NL" sz="700" kern="100" cap="none" spc="0" dirty="0">
                          <a:solidFill>
                            <a:schemeClr val="tx1"/>
                          </a:solidFill>
                          <a:effectLst/>
                        </a:rPr>
                        <a:t>Klokhuisfilmpje</a:t>
                      </a:r>
                    </a:p>
                    <a:p>
                      <a:pPr marL="342900" lvl="0" indent="-342900">
                        <a:lnSpc>
                          <a:spcPct val="107000"/>
                        </a:lnSpc>
                        <a:buFont typeface="Calibri" panose="020F0502020204030204" pitchFamily="34" charset="0"/>
                        <a:buChar char="-"/>
                      </a:pPr>
                      <a:r>
                        <a:rPr lang="nl-NL" sz="700" kern="100" cap="none" spc="0" dirty="0">
                          <a:solidFill>
                            <a:schemeClr val="tx1"/>
                          </a:solidFill>
                          <a:effectLst/>
                        </a:rPr>
                        <a:t>Chat GPT</a:t>
                      </a:r>
                    </a:p>
                    <a:p>
                      <a:pPr marL="342900" lvl="0" indent="-342900">
                        <a:lnSpc>
                          <a:spcPct val="107000"/>
                        </a:lnSpc>
                        <a:spcAft>
                          <a:spcPts val="800"/>
                        </a:spcAft>
                        <a:buFont typeface="Calibri" panose="020F0502020204030204" pitchFamily="34" charset="0"/>
                        <a:buChar char="-"/>
                      </a:pPr>
                      <a:r>
                        <a:rPr lang="nl-NL" sz="700" kern="100" cap="none" spc="0" dirty="0" err="1">
                          <a:solidFill>
                            <a:schemeClr val="tx1"/>
                          </a:solidFill>
                          <a:effectLst/>
                        </a:rPr>
                        <a:t>FunThink</a:t>
                      </a:r>
                      <a:endParaRPr lang="nl-NL" sz="700" kern="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18673" marT="14996" marB="49987">
                    <a:lnL w="12700" cmpd="sng">
                      <a:noFill/>
                      <a:prstDash val="solid"/>
                    </a:lnL>
                    <a:lnR w="12700" cmpd="sng">
                      <a:noFill/>
                      <a:prstDash val="solid"/>
                    </a:lnR>
                    <a:lnT w="38100" cmpd="sng">
                      <a:noFill/>
                    </a:lnT>
                    <a:lnB w="9525" cap="flat" cmpd="sng" algn="ctr">
                      <a:solidFill>
                        <a:schemeClr val="tx1"/>
                      </a:solidFill>
                      <a:prstDash val="solid"/>
                    </a:lnB>
                    <a:noFill/>
                  </a:tcPr>
                </a:tc>
                <a:extLst>
                  <a:ext uri="{0D108BD9-81ED-4DB2-BD59-A6C34878D82A}">
                    <a16:rowId xmlns:a16="http://schemas.microsoft.com/office/drawing/2014/main" val="726538384"/>
                  </a:ext>
                </a:extLst>
              </a:tr>
              <a:tr h="1061324">
                <a:tc>
                  <a:txBody>
                    <a:bodyPr/>
                    <a:lstStyle/>
                    <a:p>
                      <a:pPr>
                        <a:lnSpc>
                          <a:spcPct val="107000"/>
                        </a:lnSpc>
                        <a:spcAft>
                          <a:spcPts val="800"/>
                        </a:spcAft>
                      </a:pPr>
                      <a:r>
                        <a:rPr lang="nl-NL" sz="900" b="0" kern="100" cap="none" spc="0">
                          <a:solidFill>
                            <a:schemeClr val="tx1"/>
                          </a:solidFill>
                          <a:effectLst/>
                        </a:rPr>
                        <a:t>Reflecterende houding</a:t>
                      </a:r>
                      <a:endParaRPr lang="nl-NL" sz="900" b="0" kern="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18673" marT="14996" marB="49987">
                    <a:lnL w="12700" cmpd="sng">
                      <a:noFill/>
                      <a:prstDash val="solid"/>
                    </a:lnL>
                    <a:lnR w="12700" cmpd="sng">
                      <a:noFill/>
                      <a:prstDash val="solid"/>
                    </a:lnR>
                    <a:lnT w="9525" cap="flat" cmpd="sng" algn="ctr">
                      <a:solidFill>
                        <a:schemeClr val="tx1"/>
                      </a:solidFill>
                      <a:prstDash val="solid"/>
                    </a:lnT>
                    <a:lnB w="12700" cmpd="sng">
                      <a:noFill/>
                      <a:prstDash val="solid"/>
                    </a:lnB>
                    <a:solidFill>
                      <a:schemeClr val="bg1">
                        <a:lumMod val="95000"/>
                      </a:schemeClr>
                    </a:solidFill>
                  </a:tcPr>
                </a:tc>
                <a:tc>
                  <a:txBody>
                    <a:bodyPr/>
                    <a:lstStyle/>
                    <a:p>
                      <a:pPr marL="342900" lvl="0" indent="-342900">
                        <a:lnSpc>
                          <a:spcPct val="107000"/>
                        </a:lnSpc>
                        <a:buFont typeface="Calibri" panose="020F0502020204030204" pitchFamily="34" charset="0"/>
                        <a:buChar char="-"/>
                      </a:pPr>
                      <a:r>
                        <a:rPr lang="nl-NL" sz="700" kern="100" cap="none" spc="0">
                          <a:solidFill>
                            <a:schemeClr val="tx1"/>
                          </a:solidFill>
                          <a:effectLst/>
                        </a:rPr>
                        <a:t>Het eigen denken en handelen in beschouwing nemen;</a:t>
                      </a:r>
                    </a:p>
                    <a:p>
                      <a:pPr marL="342900" lvl="0" indent="-342900">
                        <a:lnSpc>
                          <a:spcPct val="107000"/>
                        </a:lnSpc>
                        <a:buFont typeface="Calibri" panose="020F0502020204030204" pitchFamily="34" charset="0"/>
                        <a:buChar char="-"/>
                      </a:pPr>
                      <a:r>
                        <a:rPr lang="nl-NL" sz="700" kern="100" cap="none" spc="0">
                          <a:solidFill>
                            <a:schemeClr val="tx1"/>
                          </a:solidFill>
                          <a:effectLst/>
                        </a:rPr>
                        <a:t>terugkijken en anticiperen op eigen en andermans (denk)activiteiten;</a:t>
                      </a:r>
                    </a:p>
                    <a:p>
                      <a:pPr marL="342900" lvl="0" indent="-342900">
                        <a:lnSpc>
                          <a:spcPct val="107000"/>
                        </a:lnSpc>
                        <a:buFont typeface="Calibri" panose="020F0502020204030204" pitchFamily="34" charset="0"/>
                        <a:buChar char="-"/>
                      </a:pPr>
                      <a:r>
                        <a:rPr lang="nl-NL" sz="700" kern="100" cap="none" spc="0">
                          <a:solidFill>
                            <a:schemeClr val="tx1"/>
                          </a:solidFill>
                          <a:effectLst/>
                        </a:rPr>
                        <a:t>heuristisch denken, jezelf vragen stellen;</a:t>
                      </a:r>
                    </a:p>
                    <a:p>
                      <a:pPr marL="342900" lvl="0" indent="-342900">
                        <a:lnSpc>
                          <a:spcPct val="107000"/>
                        </a:lnSpc>
                        <a:buFont typeface="Calibri" panose="020F0502020204030204" pitchFamily="34" charset="0"/>
                        <a:buChar char="-"/>
                      </a:pPr>
                      <a:r>
                        <a:rPr lang="nl-NL" sz="700" kern="100" cap="none" spc="0">
                          <a:solidFill>
                            <a:schemeClr val="tx1"/>
                          </a:solidFill>
                          <a:effectLst/>
                        </a:rPr>
                        <a:t>aandacht voor relativering;</a:t>
                      </a:r>
                    </a:p>
                    <a:p>
                      <a:pPr marL="342900" lvl="0" indent="-342900">
                        <a:lnSpc>
                          <a:spcPct val="107000"/>
                        </a:lnSpc>
                        <a:buFont typeface="Calibri" panose="020F0502020204030204" pitchFamily="34" charset="0"/>
                        <a:buChar char="-"/>
                      </a:pPr>
                      <a:r>
                        <a:rPr lang="nl-NL" sz="700" kern="100" cap="none" spc="0">
                          <a:solidFill>
                            <a:schemeClr val="tx1"/>
                          </a:solidFill>
                          <a:effectLst/>
                        </a:rPr>
                        <a:t>kritisch zijn op het gebruik van wiskunde.</a:t>
                      </a:r>
                      <a:endParaRPr lang="nl-NL" sz="700" kern="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18673" marT="14996" marB="49987">
                    <a:lnL w="12700" cmpd="sng">
                      <a:noFill/>
                      <a:prstDash val="solid"/>
                    </a:lnL>
                    <a:lnR w="12700" cmpd="sng">
                      <a:noFill/>
                      <a:prstDash val="solid"/>
                    </a:lnR>
                    <a:lnT w="9525" cap="flat" cmpd="sng" algn="ctr">
                      <a:solidFill>
                        <a:schemeClr val="tx1"/>
                      </a:solidFill>
                      <a:prstDash val="solid"/>
                    </a:lnT>
                    <a:lnB w="12700" cmpd="sng">
                      <a:noFill/>
                      <a:prstDash val="solid"/>
                    </a:lnB>
                    <a:solidFill>
                      <a:schemeClr val="bg1">
                        <a:lumMod val="95000"/>
                      </a:schemeClr>
                    </a:solidFill>
                  </a:tcPr>
                </a:tc>
                <a:tc>
                  <a:txBody>
                    <a:bodyPr/>
                    <a:lstStyle/>
                    <a:p>
                      <a:pPr marL="342900" lvl="0" indent="-342900">
                        <a:lnSpc>
                          <a:spcPct val="107000"/>
                        </a:lnSpc>
                        <a:buFont typeface="+mj-lt"/>
                        <a:buAutoNum type="arabicParenR"/>
                      </a:pPr>
                      <a:r>
                        <a:rPr lang="nl-NL" sz="700" kern="100" cap="none" spc="0">
                          <a:solidFill>
                            <a:schemeClr val="tx1"/>
                          </a:solidFill>
                          <a:effectLst/>
                        </a:rPr>
                        <a:t>Vakspecifieke feedback ontvangen en geven</a:t>
                      </a:r>
                    </a:p>
                    <a:p>
                      <a:pPr marL="342900" lvl="0" indent="-342900">
                        <a:lnSpc>
                          <a:spcPct val="107000"/>
                        </a:lnSpc>
                        <a:buFont typeface="+mj-lt"/>
                        <a:buAutoNum type="arabicParenR"/>
                      </a:pPr>
                      <a:r>
                        <a:rPr lang="nl-NL" sz="700" kern="100" cap="none" spc="0">
                          <a:solidFill>
                            <a:schemeClr val="tx1"/>
                          </a:solidFill>
                          <a:effectLst/>
                        </a:rPr>
                        <a:t>Observeren van wiskundelessen</a:t>
                      </a:r>
                    </a:p>
                    <a:p>
                      <a:pPr marL="342900" lvl="0" indent="-342900">
                        <a:lnSpc>
                          <a:spcPct val="107000"/>
                        </a:lnSpc>
                        <a:buFont typeface="+mj-lt"/>
                        <a:buAutoNum type="arabicParenR"/>
                      </a:pPr>
                      <a:r>
                        <a:rPr lang="nl-NL" sz="700" kern="100" cap="none" spc="0">
                          <a:solidFill>
                            <a:schemeClr val="tx1"/>
                          </a:solidFill>
                          <a:effectLst/>
                        </a:rPr>
                        <a:t>Reflecteren op eigen en andermans wiskundegebruik</a:t>
                      </a:r>
                    </a:p>
                    <a:p>
                      <a:pPr marL="342900" lvl="0" indent="-342900">
                        <a:lnSpc>
                          <a:spcPct val="107000"/>
                        </a:lnSpc>
                        <a:buFont typeface="+mj-lt"/>
                        <a:buAutoNum type="arabicParenR"/>
                      </a:pPr>
                      <a:r>
                        <a:rPr lang="nl-NL" sz="700" kern="100" cap="none" spc="0">
                          <a:solidFill>
                            <a:schemeClr val="tx1"/>
                          </a:solidFill>
                          <a:effectLst/>
                        </a:rPr>
                        <a:t>Wiskundige inhoud doordenken</a:t>
                      </a:r>
                    </a:p>
                    <a:p>
                      <a:pPr marL="342900" lvl="0" indent="-342900">
                        <a:lnSpc>
                          <a:spcPct val="107000"/>
                        </a:lnSpc>
                        <a:buFont typeface="+mj-lt"/>
                        <a:buAutoNum type="arabicParenR"/>
                      </a:pPr>
                      <a:r>
                        <a:rPr lang="nl-NL" sz="700" kern="100" cap="none" spc="0">
                          <a:solidFill>
                            <a:schemeClr val="tx1"/>
                          </a:solidFill>
                          <a:effectLst/>
                        </a:rPr>
                        <a:t> </a:t>
                      </a:r>
                    </a:p>
                    <a:p>
                      <a:pPr marL="342900" lvl="0" indent="-342900">
                        <a:lnSpc>
                          <a:spcPct val="107000"/>
                        </a:lnSpc>
                        <a:buFont typeface="+mj-lt"/>
                        <a:buAutoNum type="arabicParenR"/>
                      </a:pPr>
                      <a:r>
                        <a:rPr lang="nl-NL" sz="700" kern="100" cap="none" spc="0">
                          <a:solidFill>
                            <a:schemeClr val="tx1"/>
                          </a:solidFill>
                          <a:effectLst/>
                        </a:rPr>
                        <a:t> </a:t>
                      </a:r>
                      <a:endParaRPr lang="nl-NL" sz="700" kern="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18673" marT="14996" marB="49987">
                    <a:lnL w="12700" cmpd="sng">
                      <a:noFill/>
                      <a:prstDash val="solid"/>
                    </a:lnL>
                    <a:lnR w="12700" cmpd="sng">
                      <a:noFill/>
                      <a:prstDash val="solid"/>
                    </a:lnR>
                    <a:lnT w="9525" cap="flat" cmpd="sng" algn="ctr">
                      <a:solidFill>
                        <a:schemeClr val="tx1"/>
                      </a:solidFill>
                      <a:prstDash val="solid"/>
                    </a:lnT>
                    <a:lnB w="12700" cmpd="sng">
                      <a:noFill/>
                      <a:prstDash val="solid"/>
                    </a:lnB>
                    <a:solidFill>
                      <a:schemeClr val="bg1">
                        <a:lumMod val="95000"/>
                      </a:schemeClr>
                    </a:solidFill>
                  </a:tcPr>
                </a:tc>
                <a:tc>
                  <a:txBody>
                    <a:bodyPr/>
                    <a:lstStyle/>
                    <a:p>
                      <a:pPr marL="342900" lvl="0" indent="-342900">
                        <a:lnSpc>
                          <a:spcPct val="107000"/>
                        </a:lnSpc>
                        <a:buFont typeface="Calibri" panose="020F0502020204030204" pitchFamily="34" charset="0"/>
                        <a:buChar char="-"/>
                      </a:pPr>
                      <a:r>
                        <a:rPr lang="nl-NL" sz="700" kern="100" cap="none" spc="0" dirty="0">
                          <a:solidFill>
                            <a:schemeClr val="tx1"/>
                          </a:solidFill>
                          <a:effectLst/>
                        </a:rPr>
                        <a:t>Wiskundeprofielen </a:t>
                      </a:r>
                    </a:p>
                    <a:p>
                      <a:pPr marL="342900" lvl="0" indent="-342900">
                        <a:lnSpc>
                          <a:spcPct val="107000"/>
                        </a:lnSpc>
                        <a:buFont typeface="Calibri" panose="020F0502020204030204" pitchFamily="34" charset="0"/>
                        <a:buChar char="-"/>
                      </a:pPr>
                      <a:r>
                        <a:rPr lang="nl-NL" sz="700" kern="100" cap="none" spc="0" dirty="0">
                          <a:solidFill>
                            <a:schemeClr val="tx1"/>
                          </a:solidFill>
                          <a:effectLst/>
                        </a:rPr>
                        <a:t>Wiskunde in het nieuws</a:t>
                      </a:r>
                    </a:p>
                    <a:p>
                      <a:pPr marL="342900" lvl="0" indent="-342900">
                        <a:lnSpc>
                          <a:spcPct val="107000"/>
                        </a:lnSpc>
                        <a:buFont typeface="Calibri" panose="020F0502020204030204" pitchFamily="34" charset="0"/>
                        <a:buChar char="-"/>
                      </a:pPr>
                      <a:r>
                        <a:rPr lang="nl-NL" sz="700" kern="100" cap="none" spc="0" dirty="0">
                          <a:solidFill>
                            <a:schemeClr val="tx1"/>
                          </a:solidFill>
                          <a:effectLst/>
                        </a:rPr>
                        <a:t>Gebroken getallen in de supermarkt</a:t>
                      </a:r>
                    </a:p>
                    <a:p>
                      <a:pPr marL="342900" lvl="0" indent="-342900">
                        <a:lnSpc>
                          <a:spcPct val="107000"/>
                        </a:lnSpc>
                        <a:buFont typeface="Calibri" panose="020F0502020204030204" pitchFamily="34" charset="0"/>
                        <a:buChar char="-"/>
                      </a:pPr>
                      <a:r>
                        <a:rPr lang="nl-NL" sz="700" kern="100" cap="none" spc="0" dirty="0">
                          <a:solidFill>
                            <a:schemeClr val="tx1"/>
                          </a:solidFill>
                          <a:effectLst/>
                        </a:rPr>
                        <a:t>Sneeuwpoppencompetitie</a:t>
                      </a:r>
                    </a:p>
                    <a:p>
                      <a:pPr marL="342900" lvl="0" indent="-342900">
                        <a:lnSpc>
                          <a:spcPct val="107000"/>
                        </a:lnSpc>
                        <a:buFont typeface="Calibri" panose="020F0502020204030204" pitchFamily="34" charset="0"/>
                        <a:buChar char="-"/>
                      </a:pPr>
                      <a:r>
                        <a:rPr lang="nl-NL" sz="700" kern="100" cap="none" spc="0" dirty="0">
                          <a:solidFill>
                            <a:schemeClr val="tx1"/>
                          </a:solidFill>
                          <a:effectLst/>
                        </a:rPr>
                        <a:t>Eigen lessen verzorgen aan medestudenten</a:t>
                      </a:r>
                    </a:p>
                    <a:p>
                      <a:pPr marL="342900" lvl="0" indent="-342900">
                        <a:lnSpc>
                          <a:spcPct val="107000"/>
                        </a:lnSpc>
                        <a:buFont typeface="Calibri" panose="020F0502020204030204" pitchFamily="34" charset="0"/>
                        <a:buChar char="-"/>
                      </a:pPr>
                      <a:r>
                        <a:rPr lang="nl-NL" sz="700" kern="100" cap="none" spc="0" dirty="0">
                          <a:solidFill>
                            <a:schemeClr val="tx1"/>
                          </a:solidFill>
                          <a:effectLst/>
                        </a:rPr>
                        <a:t>Inschatting eigen wiskundige attitude</a:t>
                      </a:r>
                    </a:p>
                    <a:p>
                      <a:pPr marL="342900" lvl="0" indent="-342900">
                        <a:lnSpc>
                          <a:spcPct val="107000"/>
                        </a:lnSpc>
                        <a:buFont typeface="Calibri" panose="020F0502020204030204" pitchFamily="34" charset="0"/>
                        <a:buChar char="-"/>
                      </a:pPr>
                      <a:r>
                        <a:rPr lang="nl-NL" sz="700" kern="100" cap="none" spc="0" dirty="0">
                          <a:solidFill>
                            <a:schemeClr val="tx1"/>
                          </a:solidFill>
                          <a:effectLst/>
                        </a:rPr>
                        <a:t>Chat-GPT</a:t>
                      </a:r>
                    </a:p>
                    <a:p>
                      <a:pPr marL="342900" lvl="0" indent="-342900">
                        <a:lnSpc>
                          <a:spcPct val="107000"/>
                        </a:lnSpc>
                        <a:spcAft>
                          <a:spcPts val="800"/>
                        </a:spcAft>
                        <a:buFont typeface="Calibri" panose="020F0502020204030204" pitchFamily="34" charset="0"/>
                        <a:buChar char="-"/>
                      </a:pPr>
                      <a:r>
                        <a:rPr lang="nl-NL" sz="700" kern="100" cap="none" spc="0" dirty="0" err="1">
                          <a:solidFill>
                            <a:schemeClr val="tx1"/>
                          </a:solidFill>
                          <a:effectLst/>
                        </a:rPr>
                        <a:t>FunThink</a:t>
                      </a:r>
                      <a:endParaRPr lang="nl-NL" sz="700" kern="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18673" marT="14996" marB="49987">
                    <a:lnL w="12700" cmpd="sng">
                      <a:noFill/>
                      <a:prstDash val="solid"/>
                    </a:lnL>
                    <a:lnR w="12700" cmpd="sng">
                      <a:noFill/>
                      <a:prstDash val="solid"/>
                    </a:lnR>
                    <a:lnT w="9525"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1931754060"/>
                  </a:ext>
                </a:extLst>
              </a:tr>
              <a:tr h="1808276">
                <a:tc>
                  <a:txBody>
                    <a:bodyPr/>
                    <a:lstStyle/>
                    <a:p>
                      <a:pPr>
                        <a:lnSpc>
                          <a:spcPct val="107000"/>
                        </a:lnSpc>
                        <a:spcAft>
                          <a:spcPts val="800"/>
                        </a:spcAft>
                      </a:pPr>
                      <a:r>
                        <a:rPr lang="nl-NL" sz="900" b="0" kern="100" cap="none" spc="0">
                          <a:solidFill>
                            <a:schemeClr val="tx1"/>
                          </a:solidFill>
                          <a:effectLst/>
                        </a:rPr>
                        <a:t>Onderzoekende houding</a:t>
                      </a:r>
                      <a:endParaRPr lang="nl-NL" sz="900" b="0" kern="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18673" marT="14996" marB="49987">
                    <a:lnL w="12700" cmpd="sng">
                      <a:noFill/>
                      <a:prstDash val="solid"/>
                    </a:lnL>
                    <a:lnR w="12700" cmpd="sng">
                      <a:noFill/>
                      <a:prstDash val="solid"/>
                    </a:lnR>
                    <a:lnT w="12700" cmpd="sng">
                      <a:noFill/>
                      <a:prstDash val="solid"/>
                    </a:lnT>
                    <a:lnB w="9525" cap="flat" cmpd="sng" algn="ctr">
                      <a:solidFill>
                        <a:schemeClr val="tx1"/>
                      </a:solidFill>
                      <a:prstDash val="solid"/>
                    </a:lnB>
                    <a:noFill/>
                  </a:tcPr>
                </a:tc>
                <a:tc>
                  <a:txBody>
                    <a:bodyPr/>
                    <a:lstStyle/>
                    <a:p>
                      <a:pPr marL="342900" lvl="0" indent="-342900">
                        <a:lnSpc>
                          <a:spcPct val="107000"/>
                        </a:lnSpc>
                        <a:buFont typeface="Calibri" panose="020F0502020204030204" pitchFamily="34" charset="0"/>
                        <a:buChar char="-"/>
                      </a:pPr>
                      <a:r>
                        <a:rPr lang="nl-NL" sz="700" kern="100" cap="none" spc="0" dirty="0">
                          <a:solidFill>
                            <a:schemeClr val="tx1"/>
                          </a:solidFill>
                          <a:effectLst/>
                        </a:rPr>
                        <a:t>De wil om diepgaander te begrijpen;</a:t>
                      </a:r>
                    </a:p>
                    <a:p>
                      <a:pPr marL="342900" lvl="0" indent="-342900">
                        <a:lnSpc>
                          <a:spcPct val="107000"/>
                        </a:lnSpc>
                        <a:buFont typeface="Calibri" panose="020F0502020204030204" pitchFamily="34" charset="0"/>
                        <a:buChar char="-"/>
                      </a:pPr>
                      <a:r>
                        <a:rPr lang="nl-NL" sz="700" kern="100" cap="none" spc="0" dirty="0">
                          <a:solidFill>
                            <a:schemeClr val="tx1"/>
                          </a:solidFill>
                          <a:effectLst/>
                        </a:rPr>
                        <a:t>nieuwsgierigheid;</a:t>
                      </a:r>
                    </a:p>
                    <a:p>
                      <a:pPr marL="342900" lvl="0" indent="-342900">
                        <a:lnSpc>
                          <a:spcPct val="107000"/>
                        </a:lnSpc>
                        <a:buFont typeface="Calibri" panose="020F0502020204030204" pitchFamily="34" charset="0"/>
                        <a:buChar char="-"/>
                      </a:pPr>
                      <a:r>
                        <a:rPr lang="nl-NL" sz="700" kern="100" cap="none" spc="0" dirty="0">
                          <a:solidFill>
                            <a:schemeClr val="tx1"/>
                          </a:solidFill>
                          <a:effectLst/>
                        </a:rPr>
                        <a:t>aandacht voor objectiviteit; </a:t>
                      </a:r>
                    </a:p>
                    <a:p>
                      <a:pPr marL="342900" lvl="0" indent="-342900">
                        <a:lnSpc>
                          <a:spcPct val="107000"/>
                        </a:lnSpc>
                        <a:buFont typeface="Calibri" panose="020F0502020204030204" pitchFamily="34" charset="0"/>
                        <a:buChar char="-"/>
                      </a:pPr>
                      <a:r>
                        <a:rPr lang="nl-NL" sz="700" kern="100" cap="none" spc="0" dirty="0">
                          <a:solidFill>
                            <a:schemeClr val="tx1"/>
                          </a:solidFill>
                          <a:effectLst/>
                        </a:rPr>
                        <a:t>gericht zijn op alternatieve aanpakken;</a:t>
                      </a:r>
                    </a:p>
                    <a:p>
                      <a:pPr marL="342900" lvl="0" indent="-342900">
                        <a:lnSpc>
                          <a:spcPct val="107000"/>
                        </a:lnSpc>
                        <a:buFont typeface="Calibri" panose="020F0502020204030204" pitchFamily="34" charset="0"/>
                        <a:buChar char="-"/>
                      </a:pPr>
                      <a:r>
                        <a:rPr lang="nl-NL" sz="700" kern="100" cap="none" spc="0" dirty="0">
                          <a:solidFill>
                            <a:schemeClr val="tx1"/>
                          </a:solidFill>
                          <a:effectLst/>
                        </a:rPr>
                        <a:t>alert zijn op doodlopende paden en die durven te verlaten;</a:t>
                      </a:r>
                    </a:p>
                    <a:p>
                      <a:pPr marL="342900" lvl="0" indent="-342900">
                        <a:lnSpc>
                          <a:spcPct val="107000"/>
                        </a:lnSpc>
                        <a:buFont typeface="Calibri" panose="020F0502020204030204" pitchFamily="34" charset="0"/>
                        <a:buChar char="-"/>
                      </a:pPr>
                      <a:r>
                        <a:rPr lang="nl-NL" sz="700" kern="100" cap="none" spc="0" dirty="0">
                          <a:solidFill>
                            <a:schemeClr val="tx1"/>
                          </a:solidFill>
                          <a:effectLst/>
                        </a:rPr>
                        <a:t>aanpassingsvermogen;</a:t>
                      </a:r>
                    </a:p>
                    <a:p>
                      <a:pPr marL="342900" lvl="0" indent="-342900">
                        <a:lnSpc>
                          <a:spcPct val="107000"/>
                        </a:lnSpc>
                        <a:buFont typeface="Calibri" panose="020F0502020204030204" pitchFamily="34" charset="0"/>
                        <a:buChar char="-"/>
                      </a:pPr>
                      <a:r>
                        <a:rPr lang="nl-NL" sz="700" kern="100" cap="none" spc="0" dirty="0">
                          <a:solidFill>
                            <a:schemeClr val="tx1"/>
                          </a:solidFill>
                          <a:effectLst/>
                        </a:rPr>
                        <a:t>gericht op raadplegen van informatiebronnen;</a:t>
                      </a:r>
                    </a:p>
                    <a:p>
                      <a:pPr marL="342900" lvl="0" indent="-342900">
                        <a:lnSpc>
                          <a:spcPct val="107000"/>
                        </a:lnSpc>
                        <a:buFont typeface="Calibri" panose="020F0502020204030204" pitchFamily="34" charset="0"/>
                        <a:buChar char="-"/>
                      </a:pPr>
                      <a:r>
                        <a:rPr lang="nl-NL" sz="700" kern="100" cap="none" spc="0" dirty="0">
                          <a:solidFill>
                            <a:schemeClr val="tx1"/>
                          </a:solidFill>
                          <a:effectLst/>
                        </a:rPr>
                        <a:t>drang naar inzicht;</a:t>
                      </a:r>
                    </a:p>
                    <a:p>
                      <a:pPr marL="342900" lvl="0" indent="-342900">
                        <a:lnSpc>
                          <a:spcPct val="107000"/>
                        </a:lnSpc>
                        <a:buFont typeface="Calibri" panose="020F0502020204030204" pitchFamily="34" charset="0"/>
                        <a:buChar char="-"/>
                      </a:pPr>
                      <a:r>
                        <a:rPr lang="nl-NL" sz="700" kern="100" cap="none" spc="0" dirty="0">
                          <a:solidFill>
                            <a:schemeClr val="tx1"/>
                          </a:solidFill>
                          <a:effectLst/>
                        </a:rPr>
                        <a:t>meerdere oplossingsvarianten bedenken en toepassen;</a:t>
                      </a:r>
                    </a:p>
                    <a:p>
                      <a:pPr marL="342900" lvl="0" indent="-342900">
                        <a:lnSpc>
                          <a:spcPct val="107000"/>
                        </a:lnSpc>
                        <a:buFont typeface="Calibri" panose="020F0502020204030204" pitchFamily="34" charset="0"/>
                        <a:buChar char="-"/>
                      </a:pPr>
                      <a:r>
                        <a:rPr lang="nl-NL" sz="700" kern="100" cap="none" spc="0" dirty="0">
                          <a:solidFill>
                            <a:schemeClr val="tx1"/>
                          </a:solidFill>
                          <a:effectLst/>
                        </a:rPr>
                        <a:t>oplossingen c.q. redeneringen van anderen – medestudenten, leerlingen, experts, - volgen of voortzetten; </a:t>
                      </a:r>
                    </a:p>
                    <a:p>
                      <a:pPr marL="342900" lvl="0" indent="-342900">
                        <a:lnSpc>
                          <a:spcPct val="107000"/>
                        </a:lnSpc>
                        <a:buFont typeface="Calibri" panose="020F0502020204030204" pitchFamily="34" charset="0"/>
                        <a:buChar char="-"/>
                      </a:pPr>
                      <a:r>
                        <a:rPr lang="nl-NL" sz="700" kern="100" cap="none" spc="0" dirty="0">
                          <a:solidFill>
                            <a:schemeClr val="tx1"/>
                          </a:solidFill>
                          <a:effectLst/>
                        </a:rPr>
                        <a:t>wiskunde in situaties herkennen en toepassen</a:t>
                      </a:r>
                    </a:p>
                    <a:p>
                      <a:pPr marL="342900" lvl="0" indent="-342900">
                        <a:lnSpc>
                          <a:spcPct val="107000"/>
                        </a:lnSpc>
                        <a:buFont typeface="Calibri" panose="020F0502020204030204" pitchFamily="34" charset="0"/>
                        <a:buChar char="-"/>
                      </a:pPr>
                      <a:r>
                        <a:rPr lang="nl-NL" sz="700" kern="100" cap="none" spc="0" dirty="0">
                          <a:solidFill>
                            <a:schemeClr val="tx1"/>
                          </a:solidFill>
                          <a:effectLst/>
                        </a:rPr>
                        <a:t>wiskundetaal en wiskundige activiteiten gebruiken;</a:t>
                      </a:r>
                    </a:p>
                    <a:p>
                      <a:pPr marL="342900" lvl="0" indent="-342900">
                        <a:lnSpc>
                          <a:spcPct val="107000"/>
                        </a:lnSpc>
                        <a:buFont typeface="Calibri" panose="020F0502020204030204" pitchFamily="34" charset="0"/>
                        <a:buChar char="-"/>
                      </a:pPr>
                      <a:r>
                        <a:rPr lang="nl-NL" sz="700" kern="100" cap="none" spc="0" dirty="0">
                          <a:solidFill>
                            <a:schemeClr val="tx1"/>
                          </a:solidFill>
                          <a:effectLst/>
                        </a:rPr>
                        <a:t>creativiteit tonen bij het oplossen van wiskundige problemen.</a:t>
                      </a:r>
                      <a:endParaRPr lang="nl-NL" sz="700" kern="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18673" marT="14996" marB="49987">
                    <a:lnL w="12700" cmpd="sng">
                      <a:noFill/>
                      <a:prstDash val="solid"/>
                    </a:lnL>
                    <a:lnR w="12700" cmpd="sng">
                      <a:noFill/>
                      <a:prstDash val="solid"/>
                    </a:lnR>
                    <a:lnT w="12700" cmpd="sng">
                      <a:noFill/>
                      <a:prstDash val="solid"/>
                    </a:lnT>
                    <a:lnB w="9525" cap="flat" cmpd="sng" algn="ctr">
                      <a:solidFill>
                        <a:schemeClr val="tx1"/>
                      </a:solidFill>
                      <a:prstDash val="solid"/>
                    </a:lnB>
                    <a:noFill/>
                  </a:tcPr>
                </a:tc>
                <a:tc>
                  <a:txBody>
                    <a:bodyPr/>
                    <a:lstStyle/>
                    <a:p>
                      <a:pPr marL="342900" lvl="0" indent="-342900">
                        <a:lnSpc>
                          <a:spcPct val="107000"/>
                        </a:lnSpc>
                        <a:buFont typeface="+mj-lt"/>
                        <a:buAutoNum type="arabicParenR"/>
                      </a:pPr>
                      <a:r>
                        <a:rPr lang="nl-NL" sz="700" kern="100" cap="none" spc="0" dirty="0">
                          <a:solidFill>
                            <a:schemeClr val="tx1"/>
                          </a:solidFill>
                          <a:effectLst/>
                        </a:rPr>
                        <a:t>Reflecteren op eigen handelen vanuit vakdidactische/-inhoudelijke theorie</a:t>
                      </a:r>
                    </a:p>
                    <a:p>
                      <a:pPr marL="342900" lvl="0" indent="-342900">
                        <a:lnSpc>
                          <a:spcPct val="107000"/>
                        </a:lnSpc>
                        <a:buFont typeface="+mj-lt"/>
                        <a:buAutoNum type="arabicParenR"/>
                      </a:pPr>
                      <a:r>
                        <a:rPr lang="nl-NL" sz="700" kern="100" cap="none" spc="0" dirty="0">
                          <a:solidFill>
                            <a:schemeClr val="tx1"/>
                          </a:solidFill>
                          <a:effectLst/>
                        </a:rPr>
                        <a:t>Samenwerken aan wiskundige opgaven</a:t>
                      </a:r>
                    </a:p>
                    <a:p>
                      <a:pPr marL="342900" lvl="0" indent="-342900">
                        <a:lnSpc>
                          <a:spcPct val="107000"/>
                        </a:lnSpc>
                        <a:buFont typeface="+mj-lt"/>
                        <a:buAutoNum type="arabicParenR"/>
                      </a:pPr>
                      <a:r>
                        <a:rPr lang="nl-NL" sz="700" kern="100" cap="none" spc="0" dirty="0">
                          <a:solidFill>
                            <a:schemeClr val="tx1"/>
                          </a:solidFill>
                          <a:effectLst/>
                        </a:rPr>
                        <a:t>Lezen van vakliteratuur </a:t>
                      </a:r>
                    </a:p>
                    <a:p>
                      <a:pPr marL="342900" lvl="0" indent="-342900">
                        <a:lnSpc>
                          <a:spcPct val="107000"/>
                        </a:lnSpc>
                        <a:buFont typeface="+mj-lt"/>
                        <a:buAutoNum type="arabicParenR"/>
                      </a:pPr>
                      <a:r>
                        <a:rPr lang="nl-NL" sz="700" kern="100" cap="none" spc="0" dirty="0">
                          <a:solidFill>
                            <a:schemeClr val="tx1"/>
                          </a:solidFill>
                          <a:effectLst/>
                        </a:rPr>
                        <a:t>Inzicht hebben in eigen professionele </a:t>
                      </a:r>
                      <a:r>
                        <a:rPr lang="nl-NL" sz="700" kern="100" cap="none" spc="0" dirty="0" err="1">
                          <a:solidFill>
                            <a:schemeClr val="tx1"/>
                          </a:solidFill>
                          <a:effectLst/>
                        </a:rPr>
                        <a:t>gecijferdheid</a:t>
                      </a:r>
                      <a:endParaRPr lang="nl-NL" sz="700" kern="100" cap="none" spc="0" dirty="0">
                        <a:solidFill>
                          <a:schemeClr val="tx1"/>
                        </a:solidFill>
                        <a:effectLst/>
                      </a:endParaRPr>
                    </a:p>
                    <a:p>
                      <a:pPr marL="342900" lvl="0" indent="-342900">
                        <a:lnSpc>
                          <a:spcPct val="107000"/>
                        </a:lnSpc>
                        <a:buFont typeface="+mj-lt"/>
                        <a:buAutoNum type="arabicParenR"/>
                      </a:pPr>
                      <a:r>
                        <a:rPr lang="nl-NL" sz="700" kern="100" cap="none" spc="0" dirty="0">
                          <a:solidFill>
                            <a:schemeClr val="tx1"/>
                          </a:solidFill>
                          <a:effectLst/>
                        </a:rPr>
                        <a:t>Verwoorden van oplossingsmanieren en reproduceren</a:t>
                      </a:r>
                    </a:p>
                    <a:p>
                      <a:pPr marL="342900" lvl="0" indent="-342900">
                        <a:lnSpc>
                          <a:spcPct val="107000"/>
                        </a:lnSpc>
                        <a:buFont typeface="+mj-lt"/>
                        <a:buAutoNum type="arabicParenR"/>
                      </a:pPr>
                      <a:r>
                        <a:rPr lang="nl-NL" sz="700" kern="100" cap="none" spc="0" dirty="0">
                          <a:solidFill>
                            <a:schemeClr val="tx1"/>
                          </a:solidFill>
                          <a:effectLst/>
                        </a:rPr>
                        <a:t>  </a:t>
                      </a:r>
                    </a:p>
                    <a:p>
                      <a:pPr marL="342900" lvl="0" indent="-342900">
                        <a:lnSpc>
                          <a:spcPct val="107000"/>
                        </a:lnSpc>
                        <a:buFont typeface="+mj-lt"/>
                        <a:buAutoNum type="arabicParenR"/>
                      </a:pPr>
                      <a:r>
                        <a:rPr lang="nl-NL" sz="700" kern="100" cap="none" spc="0" dirty="0">
                          <a:solidFill>
                            <a:schemeClr val="tx1"/>
                          </a:solidFill>
                          <a:effectLst/>
                        </a:rPr>
                        <a:t>   </a:t>
                      </a:r>
                    </a:p>
                    <a:p>
                      <a:pPr marL="342900" lvl="0" indent="-342900">
                        <a:lnSpc>
                          <a:spcPct val="107000"/>
                        </a:lnSpc>
                        <a:buFont typeface="+mj-lt"/>
                        <a:buAutoNum type="arabicParenR"/>
                      </a:pPr>
                      <a:r>
                        <a:rPr lang="nl-NL" sz="700" kern="100" cap="none" spc="0" dirty="0">
                          <a:solidFill>
                            <a:schemeClr val="tx1"/>
                          </a:solidFill>
                          <a:effectLst/>
                        </a:rPr>
                        <a:t>   </a:t>
                      </a:r>
                      <a:endParaRPr lang="nl-NL" sz="700" kern="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18673" marT="14996" marB="49987">
                    <a:lnL w="12700" cmpd="sng">
                      <a:noFill/>
                      <a:prstDash val="solid"/>
                    </a:lnL>
                    <a:lnR w="12700" cmpd="sng">
                      <a:noFill/>
                      <a:prstDash val="solid"/>
                    </a:lnR>
                    <a:lnT w="12700" cmpd="sng">
                      <a:noFill/>
                      <a:prstDash val="solid"/>
                    </a:lnT>
                    <a:lnB w="9525" cap="flat" cmpd="sng" algn="ctr">
                      <a:solidFill>
                        <a:schemeClr val="tx1"/>
                      </a:solidFill>
                      <a:prstDash val="solid"/>
                    </a:lnB>
                    <a:noFill/>
                  </a:tcPr>
                </a:tc>
                <a:tc>
                  <a:txBody>
                    <a:bodyPr/>
                    <a:lstStyle/>
                    <a:p>
                      <a:pPr marL="342900" lvl="0" indent="-342900">
                        <a:lnSpc>
                          <a:spcPct val="107000"/>
                        </a:lnSpc>
                        <a:buFont typeface="Calibri" panose="020F0502020204030204" pitchFamily="34" charset="0"/>
                        <a:buChar char="-"/>
                      </a:pPr>
                      <a:r>
                        <a:rPr lang="nl-NL" sz="700" kern="100" cap="none" spc="0">
                          <a:solidFill>
                            <a:schemeClr val="tx1"/>
                          </a:solidFill>
                          <a:effectLst/>
                        </a:rPr>
                        <a:t>Wiskunde in het nieuws</a:t>
                      </a:r>
                    </a:p>
                    <a:p>
                      <a:pPr marL="342900" lvl="0" indent="-342900">
                        <a:lnSpc>
                          <a:spcPct val="107000"/>
                        </a:lnSpc>
                        <a:buFont typeface="Calibri" panose="020F0502020204030204" pitchFamily="34" charset="0"/>
                        <a:buChar char="-"/>
                      </a:pPr>
                      <a:r>
                        <a:rPr lang="nl-NL" sz="700" kern="100" cap="none" spc="0">
                          <a:solidFill>
                            <a:schemeClr val="tx1"/>
                          </a:solidFill>
                          <a:effectLst/>
                        </a:rPr>
                        <a:t>Gebroken getallen in de supermarkt</a:t>
                      </a:r>
                    </a:p>
                    <a:p>
                      <a:pPr marL="342900" lvl="0" indent="-342900">
                        <a:lnSpc>
                          <a:spcPct val="107000"/>
                        </a:lnSpc>
                        <a:buFont typeface="Calibri" panose="020F0502020204030204" pitchFamily="34" charset="0"/>
                        <a:buChar char="-"/>
                      </a:pPr>
                      <a:r>
                        <a:rPr lang="nl-NL" sz="700" kern="100" cap="none" spc="0">
                          <a:solidFill>
                            <a:schemeClr val="tx1"/>
                          </a:solidFill>
                          <a:effectLst/>
                        </a:rPr>
                        <a:t>Sneeuwpoppencompetitie</a:t>
                      </a:r>
                    </a:p>
                    <a:p>
                      <a:pPr marL="342900" lvl="0" indent="-342900">
                        <a:lnSpc>
                          <a:spcPct val="107000"/>
                        </a:lnSpc>
                        <a:buFont typeface="Calibri" panose="020F0502020204030204" pitchFamily="34" charset="0"/>
                        <a:buChar char="-"/>
                      </a:pPr>
                      <a:r>
                        <a:rPr lang="nl-NL" sz="700" kern="100" cap="none" spc="0">
                          <a:solidFill>
                            <a:schemeClr val="tx1"/>
                          </a:solidFill>
                          <a:effectLst/>
                        </a:rPr>
                        <a:t>Eigen lessen verzorgen aan medestudenten</a:t>
                      </a:r>
                    </a:p>
                    <a:p>
                      <a:pPr marL="342900" lvl="0" indent="-342900">
                        <a:lnSpc>
                          <a:spcPct val="107000"/>
                        </a:lnSpc>
                        <a:buFont typeface="Calibri" panose="020F0502020204030204" pitchFamily="34" charset="0"/>
                        <a:buChar char="-"/>
                      </a:pPr>
                      <a:r>
                        <a:rPr lang="nl-NL" sz="700" kern="100" cap="none" spc="0">
                          <a:solidFill>
                            <a:schemeClr val="tx1"/>
                          </a:solidFill>
                          <a:effectLst/>
                        </a:rPr>
                        <a:t>Klokhuisfilmpje</a:t>
                      </a:r>
                    </a:p>
                    <a:p>
                      <a:pPr marL="342900" lvl="0" indent="-342900">
                        <a:lnSpc>
                          <a:spcPct val="107000"/>
                        </a:lnSpc>
                        <a:buFont typeface="Calibri" panose="020F0502020204030204" pitchFamily="34" charset="0"/>
                        <a:buChar char="-"/>
                      </a:pPr>
                      <a:r>
                        <a:rPr lang="nl-NL" sz="700" kern="100" cap="none" spc="0">
                          <a:solidFill>
                            <a:schemeClr val="tx1"/>
                          </a:solidFill>
                          <a:effectLst/>
                        </a:rPr>
                        <a:t>Chat-GPT</a:t>
                      </a:r>
                    </a:p>
                    <a:p>
                      <a:pPr marL="342900" lvl="0" indent="-342900">
                        <a:lnSpc>
                          <a:spcPct val="107000"/>
                        </a:lnSpc>
                        <a:spcAft>
                          <a:spcPts val="800"/>
                        </a:spcAft>
                        <a:buFont typeface="Calibri" panose="020F0502020204030204" pitchFamily="34" charset="0"/>
                        <a:buChar char="-"/>
                      </a:pPr>
                      <a:r>
                        <a:rPr lang="nl-NL" sz="700" kern="100" cap="none" spc="0">
                          <a:solidFill>
                            <a:schemeClr val="tx1"/>
                          </a:solidFill>
                          <a:effectLst/>
                        </a:rPr>
                        <a:t>FunThink</a:t>
                      </a:r>
                      <a:endParaRPr lang="nl-NL" sz="700" kern="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18673" marT="14996" marB="49987">
                    <a:lnL w="12700" cmpd="sng">
                      <a:noFill/>
                      <a:prstDash val="solid"/>
                    </a:lnL>
                    <a:lnR w="12700" cmpd="sng">
                      <a:noFill/>
                      <a:prstDash val="solid"/>
                    </a:lnR>
                    <a:lnT w="12700" cmpd="sng">
                      <a:noFill/>
                      <a:prstDash val="solid"/>
                    </a:lnT>
                    <a:lnB w="9525" cap="flat" cmpd="sng" algn="ctr">
                      <a:solidFill>
                        <a:schemeClr val="tx1"/>
                      </a:solidFill>
                      <a:prstDash val="solid"/>
                    </a:lnB>
                    <a:noFill/>
                  </a:tcPr>
                </a:tc>
                <a:extLst>
                  <a:ext uri="{0D108BD9-81ED-4DB2-BD59-A6C34878D82A}">
                    <a16:rowId xmlns:a16="http://schemas.microsoft.com/office/drawing/2014/main" val="2359728533"/>
                  </a:ext>
                </a:extLst>
              </a:tr>
              <a:tr h="936832">
                <a:tc>
                  <a:txBody>
                    <a:bodyPr/>
                    <a:lstStyle/>
                    <a:p>
                      <a:pPr>
                        <a:lnSpc>
                          <a:spcPct val="107000"/>
                        </a:lnSpc>
                        <a:spcAft>
                          <a:spcPts val="800"/>
                        </a:spcAft>
                      </a:pPr>
                      <a:r>
                        <a:rPr lang="nl-NL" sz="900" b="0" kern="100" cap="none" spc="0">
                          <a:solidFill>
                            <a:schemeClr val="tx1"/>
                          </a:solidFill>
                          <a:effectLst/>
                        </a:rPr>
                        <a:t>Communicatieve houding</a:t>
                      </a:r>
                      <a:endParaRPr lang="nl-NL" sz="900" b="0" kern="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18673" marT="14996" marB="49987">
                    <a:lnL w="12700" cmpd="sng">
                      <a:noFill/>
                      <a:prstDash val="solid"/>
                    </a:lnL>
                    <a:lnR w="12700" cmpd="sng">
                      <a:noFill/>
                      <a:prstDash val="solid"/>
                    </a:lnR>
                    <a:lnT w="9525" cap="flat" cmpd="sng" algn="ctr">
                      <a:solidFill>
                        <a:schemeClr val="tx1"/>
                      </a:solidFill>
                      <a:prstDash val="solid"/>
                    </a:lnT>
                    <a:lnB w="12700" cmpd="sng">
                      <a:noFill/>
                      <a:prstDash val="solid"/>
                    </a:lnB>
                    <a:solidFill>
                      <a:schemeClr val="bg1">
                        <a:lumMod val="95000"/>
                      </a:schemeClr>
                    </a:solidFill>
                  </a:tcPr>
                </a:tc>
                <a:tc>
                  <a:txBody>
                    <a:bodyPr/>
                    <a:lstStyle/>
                    <a:p>
                      <a:pPr marL="342900" lvl="0" indent="-342900">
                        <a:lnSpc>
                          <a:spcPct val="107000"/>
                        </a:lnSpc>
                        <a:buFont typeface="Calibri" panose="020F0502020204030204" pitchFamily="34" charset="0"/>
                        <a:buChar char="-"/>
                      </a:pPr>
                      <a:r>
                        <a:rPr lang="nl-NL" sz="700" kern="100" cap="none" spc="0">
                          <a:solidFill>
                            <a:schemeClr val="tx1"/>
                          </a:solidFill>
                          <a:effectLst/>
                        </a:rPr>
                        <a:t>Wiskundetaal gebruiken in samenwerking met anderen;</a:t>
                      </a:r>
                    </a:p>
                    <a:p>
                      <a:pPr marL="342900" lvl="0" indent="-342900">
                        <a:lnSpc>
                          <a:spcPct val="107000"/>
                        </a:lnSpc>
                        <a:buFont typeface="Calibri" panose="020F0502020204030204" pitchFamily="34" charset="0"/>
                        <a:buChar char="-"/>
                      </a:pPr>
                      <a:r>
                        <a:rPr lang="nl-NL" sz="700" kern="100" cap="none" spc="0">
                          <a:solidFill>
                            <a:schemeClr val="tx1"/>
                          </a:solidFill>
                          <a:effectLst/>
                        </a:rPr>
                        <a:t>actief luisteren</a:t>
                      </a:r>
                    </a:p>
                    <a:p>
                      <a:pPr marL="342900" lvl="0" indent="-342900">
                        <a:lnSpc>
                          <a:spcPct val="107000"/>
                        </a:lnSpc>
                        <a:buFont typeface="Calibri" panose="020F0502020204030204" pitchFamily="34" charset="0"/>
                        <a:buChar char="-"/>
                      </a:pPr>
                      <a:r>
                        <a:rPr lang="nl-NL" sz="700" kern="100" cap="none" spc="0">
                          <a:solidFill>
                            <a:schemeClr val="tx1"/>
                          </a:solidFill>
                          <a:effectLst/>
                        </a:rPr>
                        <a:t>gericht op informatie delen;</a:t>
                      </a:r>
                    </a:p>
                    <a:p>
                      <a:pPr marL="342900" lvl="0" indent="-342900">
                        <a:lnSpc>
                          <a:spcPct val="107000"/>
                        </a:lnSpc>
                        <a:buFont typeface="Calibri" panose="020F0502020204030204" pitchFamily="34" charset="0"/>
                        <a:buChar char="-"/>
                      </a:pPr>
                      <a:r>
                        <a:rPr lang="nl-NL" sz="700" kern="100" cap="none" spc="0">
                          <a:solidFill>
                            <a:schemeClr val="tx1"/>
                          </a:solidFill>
                          <a:effectLst/>
                        </a:rPr>
                        <a:t>aanpassingsvermogen;</a:t>
                      </a:r>
                    </a:p>
                    <a:p>
                      <a:pPr marL="342900" lvl="0" indent="-342900">
                        <a:lnSpc>
                          <a:spcPct val="107000"/>
                        </a:lnSpc>
                        <a:buFont typeface="Calibri" panose="020F0502020204030204" pitchFamily="34" charset="0"/>
                        <a:buChar char="-"/>
                      </a:pPr>
                      <a:r>
                        <a:rPr lang="nl-NL" sz="700" kern="100" cap="none" spc="0">
                          <a:solidFill>
                            <a:schemeClr val="tx1"/>
                          </a:solidFill>
                          <a:effectLst/>
                        </a:rPr>
                        <a:t>oplossingen c.q. redeneringen van anderen – medestudenten, leerlingen, experts – volgen of voortzetten.</a:t>
                      </a:r>
                      <a:endParaRPr lang="nl-NL" sz="700" kern="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18673" marT="14996" marB="49987">
                    <a:lnL w="12700" cmpd="sng">
                      <a:noFill/>
                      <a:prstDash val="solid"/>
                    </a:lnL>
                    <a:lnR w="12700" cmpd="sng">
                      <a:noFill/>
                      <a:prstDash val="solid"/>
                    </a:lnR>
                    <a:lnT w="9525" cap="flat" cmpd="sng" algn="ctr">
                      <a:solidFill>
                        <a:schemeClr val="tx1"/>
                      </a:solidFill>
                      <a:prstDash val="solid"/>
                    </a:lnT>
                    <a:lnB w="12700" cmpd="sng">
                      <a:noFill/>
                      <a:prstDash val="solid"/>
                    </a:lnB>
                    <a:solidFill>
                      <a:schemeClr val="bg1">
                        <a:lumMod val="95000"/>
                      </a:schemeClr>
                    </a:solidFill>
                  </a:tcPr>
                </a:tc>
                <a:tc>
                  <a:txBody>
                    <a:bodyPr/>
                    <a:lstStyle/>
                    <a:p>
                      <a:pPr marL="342900" lvl="0" indent="-342900">
                        <a:lnSpc>
                          <a:spcPct val="107000"/>
                        </a:lnSpc>
                        <a:buFont typeface="+mj-lt"/>
                        <a:buAutoNum type="arabicParenR"/>
                      </a:pPr>
                      <a:r>
                        <a:rPr lang="nl-NL" sz="700" kern="100" cap="none" spc="0">
                          <a:solidFill>
                            <a:schemeClr val="tx1"/>
                          </a:solidFill>
                          <a:effectLst/>
                        </a:rPr>
                        <a:t>Samenwerken aan wiskundige opgaven en reken-wiskundelessen voorbereiden</a:t>
                      </a:r>
                    </a:p>
                    <a:p>
                      <a:pPr marL="342900" lvl="0" indent="-342900">
                        <a:lnSpc>
                          <a:spcPct val="107000"/>
                        </a:lnSpc>
                        <a:buFont typeface="+mj-lt"/>
                        <a:buAutoNum type="arabicParenR"/>
                      </a:pPr>
                      <a:r>
                        <a:rPr lang="nl-NL" sz="700" kern="100" cap="none" spc="0">
                          <a:solidFill>
                            <a:schemeClr val="tx1"/>
                          </a:solidFill>
                          <a:effectLst/>
                        </a:rPr>
                        <a:t>Lezen van vakliteratuur</a:t>
                      </a:r>
                    </a:p>
                    <a:p>
                      <a:pPr marL="342900" lvl="0" indent="-342900">
                        <a:lnSpc>
                          <a:spcPct val="107000"/>
                        </a:lnSpc>
                        <a:buFont typeface="+mj-lt"/>
                        <a:buAutoNum type="arabicParenR"/>
                      </a:pPr>
                      <a:r>
                        <a:rPr lang="nl-NL" sz="700" kern="100" cap="none" spc="0">
                          <a:solidFill>
                            <a:schemeClr val="tx1"/>
                          </a:solidFill>
                          <a:effectLst/>
                        </a:rPr>
                        <a:t>Uitwisselen over reken-wiskundeonderwijs met collega’s, medestudenten, leerlingen, privésfeer..</a:t>
                      </a:r>
                    </a:p>
                    <a:p>
                      <a:pPr marL="342900" lvl="0" indent="-342900">
                        <a:lnSpc>
                          <a:spcPct val="107000"/>
                        </a:lnSpc>
                        <a:buFont typeface="+mj-lt"/>
                        <a:buAutoNum type="arabicParenR"/>
                      </a:pPr>
                      <a:r>
                        <a:rPr lang="nl-NL" sz="700" kern="100" cap="none" spc="0">
                          <a:solidFill>
                            <a:schemeClr val="tx1"/>
                          </a:solidFill>
                          <a:effectLst/>
                        </a:rPr>
                        <a:t>   </a:t>
                      </a:r>
                    </a:p>
                    <a:p>
                      <a:pPr marL="342900" lvl="0" indent="-342900">
                        <a:lnSpc>
                          <a:spcPct val="107000"/>
                        </a:lnSpc>
                        <a:buFont typeface="+mj-lt"/>
                        <a:buAutoNum type="arabicParenR"/>
                      </a:pPr>
                      <a:r>
                        <a:rPr lang="nl-NL" sz="700" kern="100" cap="none" spc="0">
                          <a:solidFill>
                            <a:schemeClr val="tx1"/>
                          </a:solidFill>
                          <a:effectLst/>
                        </a:rPr>
                        <a:t> </a:t>
                      </a:r>
                      <a:endParaRPr lang="nl-NL" sz="700" kern="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18673" marT="14996" marB="49987">
                    <a:lnL w="12700" cmpd="sng">
                      <a:noFill/>
                      <a:prstDash val="solid"/>
                    </a:lnL>
                    <a:lnR w="12700" cmpd="sng">
                      <a:noFill/>
                      <a:prstDash val="solid"/>
                    </a:lnR>
                    <a:lnT w="9525" cap="flat" cmpd="sng" algn="ctr">
                      <a:solidFill>
                        <a:schemeClr val="tx1"/>
                      </a:solidFill>
                      <a:prstDash val="solid"/>
                    </a:lnT>
                    <a:lnB w="12700" cmpd="sng">
                      <a:noFill/>
                      <a:prstDash val="solid"/>
                    </a:lnB>
                    <a:solidFill>
                      <a:schemeClr val="bg1">
                        <a:lumMod val="95000"/>
                      </a:schemeClr>
                    </a:solidFill>
                  </a:tcPr>
                </a:tc>
                <a:tc>
                  <a:txBody>
                    <a:bodyPr/>
                    <a:lstStyle/>
                    <a:p>
                      <a:pPr marL="342900" lvl="0" indent="-342900">
                        <a:lnSpc>
                          <a:spcPct val="107000"/>
                        </a:lnSpc>
                        <a:buFont typeface="Calibri" panose="020F0502020204030204" pitchFamily="34" charset="0"/>
                        <a:buChar char="-"/>
                      </a:pPr>
                      <a:r>
                        <a:rPr lang="nl-NL" sz="700" kern="100" cap="none" spc="0">
                          <a:solidFill>
                            <a:schemeClr val="tx1"/>
                          </a:solidFill>
                          <a:effectLst/>
                        </a:rPr>
                        <a:t>Wiskunde in het nieuws</a:t>
                      </a:r>
                    </a:p>
                    <a:p>
                      <a:pPr marL="342900" lvl="0" indent="-342900">
                        <a:lnSpc>
                          <a:spcPct val="107000"/>
                        </a:lnSpc>
                        <a:buFont typeface="Calibri" panose="020F0502020204030204" pitchFamily="34" charset="0"/>
                        <a:buChar char="-"/>
                      </a:pPr>
                      <a:r>
                        <a:rPr lang="nl-NL" sz="700" kern="100" cap="none" spc="0">
                          <a:solidFill>
                            <a:schemeClr val="tx1"/>
                          </a:solidFill>
                          <a:effectLst/>
                        </a:rPr>
                        <a:t>Gebroken getallen in de supermarkt</a:t>
                      </a:r>
                    </a:p>
                    <a:p>
                      <a:pPr marL="342900" lvl="0" indent="-342900">
                        <a:lnSpc>
                          <a:spcPct val="107000"/>
                        </a:lnSpc>
                        <a:buFont typeface="Calibri" panose="020F0502020204030204" pitchFamily="34" charset="0"/>
                        <a:buChar char="-"/>
                      </a:pPr>
                      <a:r>
                        <a:rPr lang="nl-NL" sz="700" kern="100" cap="none" spc="0">
                          <a:solidFill>
                            <a:schemeClr val="tx1"/>
                          </a:solidFill>
                          <a:effectLst/>
                        </a:rPr>
                        <a:t>Eigen lessen verzorgen aan medestudenten</a:t>
                      </a:r>
                    </a:p>
                    <a:p>
                      <a:pPr marL="342900" lvl="0" indent="-342900">
                        <a:lnSpc>
                          <a:spcPct val="107000"/>
                        </a:lnSpc>
                        <a:buFont typeface="Calibri" panose="020F0502020204030204" pitchFamily="34" charset="0"/>
                        <a:buChar char="-"/>
                      </a:pPr>
                      <a:r>
                        <a:rPr lang="nl-NL" sz="700" kern="100" cap="none" spc="0">
                          <a:solidFill>
                            <a:schemeClr val="tx1"/>
                          </a:solidFill>
                          <a:effectLst/>
                        </a:rPr>
                        <a:t>Klokhuisfilmpje</a:t>
                      </a:r>
                    </a:p>
                    <a:p>
                      <a:pPr marL="342900" lvl="0" indent="-342900">
                        <a:lnSpc>
                          <a:spcPct val="107000"/>
                        </a:lnSpc>
                        <a:spcAft>
                          <a:spcPts val="800"/>
                        </a:spcAft>
                        <a:buFont typeface="Calibri" panose="020F0502020204030204" pitchFamily="34" charset="0"/>
                        <a:buChar char="-"/>
                      </a:pPr>
                      <a:r>
                        <a:rPr lang="nl-NL" sz="700" kern="100" cap="none" spc="0">
                          <a:solidFill>
                            <a:schemeClr val="tx1"/>
                          </a:solidFill>
                          <a:effectLst/>
                        </a:rPr>
                        <a:t>FunThink</a:t>
                      </a:r>
                      <a:endParaRPr lang="nl-NL" sz="700" kern="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18673" marT="14996" marB="49987">
                    <a:lnL w="12700" cmpd="sng">
                      <a:noFill/>
                      <a:prstDash val="solid"/>
                    </a:lnL>
                    <a:lnR w="12700" cmpd="sng">
                      <a:noFill/>
                      <a:prstDash val="solid"/>
                    </a:lnR>
                    <a:lnT w="9525"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2849214964"/>
                  </a:ext>
                </a:extLst>
              </a:tr>
              <a:tr h="1185816">
                <a:tc>
                  <a:txBody>
                    <a:bodyPr/>
                    <a:lstStyle/>
                    <a:p>
                      <a:pPr>
                        <a:lnSpc>
                          <a:spcPct val="107000"/>
                        </a:lnSpc>
                        <a:spcAft>
                          <a:spcPts val="800"/>
                        </a:spcAft>
                      </a:pPr>
                      <a:r>
                        <a:rPr lang="nl-NL" sz="900" b="0" kern="100" cap="none" spc="0">
                          <a:solidFill>
                            <a:schemeClr val="tx1"/>
                          </a:solidFill>
                          <a:effectLst/>
                        </a:rPr>
                        <a:t>Doelgerichte houding</a:t>
                      </a:r>
                      <a:endParaRPr lang="nl-NL" sz="900" b="0" kern="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18673" marT="14996" marB="49987">
                    <a:lnL w="12700" cmpd="sng">
                      <a:noFill/>
                      <a:prstDash val="solid"/>
                    </a:lnL>
                    <a:lnR w="12700" cmpd="sng">
                      <a:noFill/>
                      <a:prstDash val="solid"/>
                    </a:lnR>
                    <a:lnT w="12700" cmpd="sng">
                      <a:noFill/>
                      <a:prstDash val="solid"/>
                    </a:lnT>
                    <a:lnB w="12700" cmpd="sng">
                      <a:noFill/>
                      <a:prstDash val="solid"/>
                    </a:lnB>
                    <a:noFill/>
                  </a:tcPr>
                </a:tc>
                <a:tc>
                  <a:txBody>
                    <a:bodyPr/>
                    <a:lstStyle/>
                    <a:p>
                      <a:pPr marL="342900" lvl="0" indent="-342900">
                        <a:lnSpc>
                          <a:spcPct val="107000"/>
                        </a:lnSpc>
                        <a:buFont typeface="Calibri" panose="020F0502020204030204" pitchFamily="34" charset="0"/>
                        <a:buChar char="-"/>
                      </a:pPr>
                      <a:r>
                        <a:rPr lang="nl-NL" sz="700" kern="100" cap="none" spc="0">
                          <a:solidFill>
                            <a:schemeClr val="tx1"/>
                          </a:solidFill>
                          <a:effectLst/>
                        </a:rPr>
                        <a:t>Efficiëntie nastreven;</a:t>
                      </a:r>
                    </a:p>
                    <a:p>
                      <a:pPr marL="342900" lvl="0" indent="-342900">
                        <a:lnSpc>
                          <a:spcPct val="107000"/>
                        </a:lnSpc>
                        <a:buFont typeface="Calibri" panose="020F0502020204030204" pitchFamily="34" charset="0"/>
                        <a:buChar char="-"/>
                      </a:pPr>
                      <a:r>
                        <a:rPr lang="nl-NL" sz="700" kern="100" cap="none" spc="0">
                          <a:solidFill>
                            <a:schemeClr val="tx1"/>
                          </a:solidFill>
                          <a:effectLst/>
                        </a:rPr>
                        <a:t>gericht op nauwkeurigheid, volledigheid, structurering, eenvoud;</a:t>
                      </a:r>
                    </a:p>
                    <a:p>
                      <a:pPr marL="342900" lvl="0" indent="-342900">
                        <a:lnSpc>
                          <a:spcPct val="107000"/>
                        </a:lnSpc>
                        <a:buFont typeface="Calibri" panose="020F0502020204030204" pitchFamily="34" charset="0"/>
                        <a:buChar char="-"/>
                      </a:pPr>
                      <a:r>
                        <a:rPr lang="nl-NL" sz="700" kern="100" cap="none" spc="0">
                          <a:solidFill>
                            <a:schemeClr val="tx1"/>
                          </a:solidFill>
                          <a:effectLst/>
                        </a:rPr>
                        <a:t>beslistheid en consequentie;</a:t>
                      </a:r>
                    </a:p>
                    <a:p>
                      <a:pPr marL="342900" lvl="0" indent="-342900">
                        <a:lnSpc>
                          <a:spcPct val="107000"/>
                        </a:lnSpc>
                        <a:buFont typeface="Calibri" panose="020F0502020204030204" pitchFamily="34" charset="0"/>
                        <a:buChar char="-"/>
                      </a:pPr>
                      <a:r>
                        <a:rPr lang="nl-NL" sz="700" kern="100" cap="none" spc="0">
                          <a:solidFill>
                            <a:schemeClr val="tx1"/>
                          </a:solidFill>
                          <a:effectLst/>
                        </a:rPr>
                        <a:t>‘mooie’ getallen, handige strategieën of passende referentiematen gebruiken;</a:t>
                      </a:r>
                    </a:p>
                    <a:p>
                      <a:pPr marL="342900" lvl="0" indent="-342900">
                        <a:lnSpc>
                          <a:spcPct val="107000"/>
                        </a:lnSpc>
                        <a:buFont typeface="Calibri" panose="020F0502020204030204" pitchFamily="34" charset="0"/>
                        <a:buChar char="-"/>
                      </a:pPr>
                      <a:r>
                        <a:rPr lang="nl-NL" sz="700" kern="100" cap="none" spc="0">
                          <a:solidFill>
                            <a:schemeClr val="tx1"/>
                          </a:solidFill>
                          <a:effectLst/>
                        </a:rPr>
                        <a:t>materialen, schema’s of modellen inzetten bij het oplossen en uitleggen van oplossingen;</a:t>
                      </a:r>
                    </a:p>
                    <a:p>
                      <a:pPr marL="342900" lvl="0" indent="-342900">
                        <a:lnSpc>
                          <a:spcPct val="107000"/>
                        </a:lnSpc>
                        <a:buFont typeface="Calibri" panose="020F0502020204030204" pitchFamily="34" charset="0"/>
                        <a:buChar char="-"/>
                      </a:pPr>
                      <a:r>
                        <a:rPr lang="nl-NL" sz="700" kern="100" cap="none" spc="0">
                          <a:solidFill>
                            <a:schemeClr val="tx1"/>
                          </a:solidFill>
                          <a:effectLst/>
                        </a:rPr>
                        <a:t>wiskunde taal adequaat gebruiken.</a:t>
                      </a:r>
                      <a:endParaRPr lang="nl-NL" sz="700" kern="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18673" marT="14996" marB="49987">
                    <a:lnL w="12700" cmpd="sng">
                      <a:noFill/>
                      <a:prstDash val="solid"/>
                    </a:lnL>
                    <a:lnR w="12700" cmpd="sng">
                      <a:noFill/>
                      <a:prstDash val="solid"/>
                    </a:lnR>
                    <a:lnT w="12700" cmpd="sng">
                      <a:noFill/>
                      <a:prstDash val="solid"/>
                    </a:lnT>
                    <a:lnB w="12700" cmpd="sng">
                      <a:noFill/>
                      <a:prstDash val="solid"/>
                    </a:lnB>
                    <a:noFill/>
                  </a:tcPr>
                </a:tc>
                <a:tc>
                  <a:txBody>
                    <a:bodyPr/>
                    <a:lstStyle/>
                    <a:p>
                      <a:pPr marL="342900" lvl="0" indent="-342900">
                        <a:lnSpc>
                          <a:spcPct val="107000"/>
                        </a:lnSpc>
                        <a:buFont typeface="+mj-lt"/>
                        <a:buAutoNum type="arabicParenR"/>
                      </a:pPr>
                      <a:r>
                        <a:rPr lang="nl-NL" sz="700" kern="100" cap="none" spc="0">
                          <a:solidFill>
                            <a:schemeClr val="tx1"/>
                          </a:solidFill>
                          <a:effectLst/>
                        </a:rPr>
                        <a:t>Vakinhoudelijke feedback ontvangen of geven</a:t>
                      </a:r>
                    </a:p>
                    <a:p>
                      <a:pPr marL="342900" lvl="0" indent="-342900">
                        <a:lnSpc>
                          <a:spcPct val="107000"/>
                        </a:lnSpc>
                        <a:buFont typeface="+mj-lt"/>
                        <a:buAutoNum type="arabicParenR"/>
                      </a:pPr>
                      <a:r>
                        <a:rPr lang="nl-NL" sz="700" kern="100" cap="none" spc="0">
                          <a:solidFill>
                            <a:schemeClr val="tx1"/>
                          </a:solidFill>
                          <a:effectLst/>
                        </a:rPr>
                        <a:t>Zicht op eigen ontwikkeling professionele gecijferdheid</a:t>
                      </a:r>
                    </a:p>
                    <a:p>
                      <a:pPr marL="342900" lvl="0" indent="-342900">
                        <a:lnSpc>
                          <a:spcPct val="107000"/>
                        </a:lnSpc>
                        <a:buFont typeface="+mj-lt"/>
                        <a:buAutoNum type="arabicParenR"/>
                      </a:pPr>
                      <a:r>
                        <a:rPr lang="nl-NL" sz="700" kern="100" cap="none" spc="0">
                          <a:solidFill>
                            <a:schemeClr val="tx1"/>
                          </a:solidFill>
                          <a:effectLst/>
                        </a:rPr>
                        <a:t>Lezen van vakliteratuur</a:t>
                      </a:r>
                    </a:p>
                    <a:p>
                      <a:pPr marL="342900" lvl="0" indent="-342900">
                        <a:lnSpc>
                          <a:spcPct val="107000"/>
                        </a:lnSpc>
                        <a:buFont typeface="+mj-lt"/>
                        <a:buAutoNum type="arabicParenR"/>
                      </a:pPr>
                      <a:r>
                        <a:rPr lang="nl-NL" sz="700" kern="100" cap="none" spc="0">
                          <a:solidFill>
                            <a:schemeClr val="tx1"/>
                          </a:solidFill>
                          <a:effectLst/>
                        </a:rPr>
                        <a:t>Reflecteren op eigen en andermans modelgebruik bij het oplossen en uitleggen</a:t>
                      </a:r>
                    </a:p>
                    <a:p>
                      <a:pPr marL="342900" lvl="0" indent="-342900">
                        <a:lnSpc>
                          <a:spcPct val="107000"/>
                        </a:lnSpc>
                        <a:buFont typeface="+mj-lt"/>
                        <a:buAutoNum type="arabicParenR"/>
                      </a:pPr>
                      <a:r>
                        <a:rPr lang="nl-NL" sz="700" kern="100" cap="none" spc="0">
                          <a:solidFill>
                            <a:schemeClr val="tx1"/>
                          </a:solidFill>
                          <a:effectLst/>
                        </a:rPr>
                        <a:t>   </a:t>
                      </a:r>
                    </a:p>
                    <a:p>
                      <a:pPr marL="342900" lvl="0" indent="-342900">
                        <a:lnSpc>
                          <a:spcPct val="107000"/>
                        </a:lnSpc>
                        <a:buFont typeface="+mj-lt"/>
                        <a:buAutoNum type="arabicParenR"/>
                      </a:pPr>
                      <a:r>
                        <a:rPr lang="nl-NL" sz="700" kern="100" cap="none" spc="0">
                          <a:solidFill>
                            <a:schemeClr val="tx1"/>
                          </a:solidFill>
                          <a:effectLst/>
                        </a:rPr>
                        <a:t> </a:t>
                      </a:r>
                      <a:endParaRPr lang="nl-NL" sz="700" kern="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18673" marT="14996" marB="49987">
                    <a:lnL w="12700" cmpd="sng">
                      <a:noFill/>
                      <a:prstDash val="solid"/>
                    </a:lnL>
                    <a:lnR w="12700" cmpd="sng">
                      <a:noFill/>
                      <a:prstDash val="solid"/>
                    </a:lnR>
                    <a:lnT w="12700" cmpd="sng">
                      <a:noFill/>
                      <a:prstDash val="solid"/>
                    </a:lnT>
                    <a:lnB w="12700" cmpd="sng">
                      <a:noFill/>
                      <a:prstDash val="solid"/>
                    </a:lnB>
                    <a:noFill/>
                  </a:tcPr>
                </a:tc>
                <a:tc>
                  <a:txBody>
                    <a:bodyPr/>
                    <a:lstStyle/>
                    <a:p>
                      <a:pPr marL="342900" lvl="0" indent="-342900">
                        <a:lnSpc>
                          <a:spcPct val="107000"/>
                        </a:lnSpc>
                        <a:buFont typeface="Calibri" panose="020F0502020204030204" pitchFamily="34" charset="0"/>
                        <a:buChar char="-"/>
                      </a:pPr>
                      <a:r>
                        <a:rPr lang="nl-NL" sz="700" kern="100" cap="none" spc="0" dirty="0">
                          <a:solidFill>
                            <a:schemeClr val="tx1"/>
                          </a:solidFill>
                          <a:effectLst/>
                        </a:rPr>
                        <a:t>Wiskunde in het nieuws</a:t>
                      </a:r>
                    </a:p>
                    <a:p>
                      <a:pPr marL="342900" lvl="0" indent="-342900">
                        <a:lnSpc>
                          <a:spcPct val="107000"/>
                        </a:lnSpc>
                        <a:buFont typeface="Calibri" panose="020F0502020204030204" pitchFamily="34" charset="0"/>
                        <a:buChar char="-"/>
                      </a:pPr>
                      <a:r>
                        <a:rPr lang="nl-NL" sz="700" kern="100" cap="none" spc="0" dirty="0">
                          <a:solidFill>
                            <a:schemeClr val="tx1"/>
                          </a:solidFill>
                          <a:effectLst/>
                        </a:rPr>
                        <a:t>Gebroken getallen in de supermarkt</a:t>
                      </a:r>
                    </a:p>
                    <a:p>
                      <a:pPr marL="342900" lvl="0" indent="-342900">
                        <a:lnSpc>
                          <a:spcPct val="107000"/>
                        </a:lnSpc>
                        <a:buFont typeface="Calibri" panose="020F0502020204030204" pitchFamily="34" charset="0"/>
                        <a:buChar char="-"/>
                      </a:pPr>
                      <a:r>
                        <a:rPr lang="nl-NL" sz="700" kern="100" cap="none" spc="0" dirty="0">
                          <a:solidFill>
                            <a:schemeClr val="tx1"/>
                          </a:solidFill>
                          <a:effectLst/>
                        </a:rPr>
                        <a:t>Sneeuwpoppencompetitie</a:t>
                      </a:r>
                    </a:p>
                    <a:p>
                      <a:pPr marL="342900" lvl="0" indent="-342900">
                        <a:lnSpc>
                          <a:spcPct val="107000"/>
                        </a:lnSpc>
                        <a:buFont typeface="Calibri" panose="020F0502020204030204" pitchFamily="34" charset="0"/>
                        <a:buChar char="-"/>
                      </a:pPr>
                      <a:r>
                        <a:rPr lang="nl-NL" sz="700" kern="100" cap="none" spc="0" dirty="0" err="1">
                          <a:solidFill>
                            <a:schemeClr val="tx1"/>
                          </a:solidFill>
                          <a:effectLst/>
                        </a:rPr>
                        <a:t>Strava</a:t>
                      </a:r>
                      <a:r>
                        <a:rPr lang="nl-NL" sz="700" kern="100" cap="none" spc="0" dirty="0">
                          <a:solidFill>
                            <a:schemeClr val="tx1"/>
                          </a:solidFill>
                          <a:effectLst/>
                        </a:rPr>
                        <a:t>-art</a:t>
                      </a:r>
                    </a:p>
                    <a:p>
                      <a:pPr marL="342900" lvl="0" indent="-342900">
                        <a:lnSpc>
                          <a:spcPct val="107000"/>
                        </a:lnSpc>
                        <a:buFont typeface="Calibri" panose="020F0502020204030204" pitchFamily="34" charset="0"/>
                        <a:buChar char="-"/>
                      </a:pPr>
                      <a:r>
                        <a:rPr lang="nl-NL" sz="700" kern="100" cap="none" spc="0" dirty="0">
                          <a:solidFill>
                            <a:schemeClr val="tx1"/>
                          </a:solidFill>
                          <a:effectLst/>
                        </a:rPr>
                        <a:t>Eigen lessen verzorgen aan medestudenten</a:t>
                      </a:r>
                    </a:p>
                    <a:p>
                      <a:pPr marL="342900" lvl="0" indent="-342900">
                        <a:lnSpc>
                          <a:spcPct val="107000"/>
                        </a:lnSpc>
                        <a:buFont typeface="Calibri" panose="020F0502020204030204" pitchFamily="34" charset="0"/>
                        <a:buChar char="-"/>
                      </a:pPr>
                      <a:r>
                        <a:rPr lang="nl-NL" sz="700" kern="100" cap="none" spc="0" dirty="0">
                          <a:solidFill>
                            <a:schemeClr val="tx1"/>
                          </a:solidFill>
                          <a:effectLst/>
                        </a:rPr>
                        <a:t>Chat-GPT</a:t>
                      </a:r>
                    </a:p>
                    <a:p>
                      <a:pPr marL="342900" lvl="0" indent="-342900">
                        <a:lnSpc>
                          <a:spcPct val="107000"/>
                        </a:lnSpc>
                        <a:spcAft>
                          <a:spcPts val="800"/>
                        </a:spcAft>
                        <a:buFont typeface="Calibri" panose="020F0502020204030204" pitchFamily="34" charset="0"/>
                        <a:buChar char="-"/>
                      </a:pPr>
                      <a:r>
                        <a:rPr lang="nl-NL" sz="700" kern="100" cap="none" spc="0" dirty="0" err="1">
                          <a:solidFill>
                            <a:schemeClr val="tx1"/>
                          </a:solidFill>
                          <a:effectLst/>
                        </a:rPr>
                        <a:t>FunThink</a:t>
                      </a:r>
                      <a:br>
                        <a:rPr lang="nl-NL" sz="700" kern="100" cap="none" spc="0" dirty="0">
                          <a:solidFill>
                            <a:schemeClr val="tx1"/>
                          </a:solidFill>
                          <a:effectLst/>
                        </a:rPr>
                      </a:br>
                      <a:endParaRPr lang="nl-NL" sz="700" kern="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18673" marT="14996" marB="49987">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822322851"/>
                  </a:ext>
                </a:extLst>
              </a:tr>
            </a:tbl>
          </a:graphicData>
        </a:graphic>
      </p:graphicFrame>
      <p:sp>
        <p:nvSpPr>
          <p:cNvPr id="6" name="Rechthoek 5">
            <a:extLst>
              <a:ext uri="{FF2B5EF4-FFF2-40B4-BE49-F238E27FC236}">
                <a16:creationId xmlns:a16="http://schemas.microsoft.com/office/drawing/2014/main" id="{9DA980E0-647D-A292-887F-7CCAD38FC038}"/>
              </a:ext>
            </a:extLst>
          </p:cNvPr>
          <p:cNvSpPr/>
          <p:nvPr/>
        </p:nvSpPr>
        <p:spPr>
          <a:xfrm>
            <a:off x="8945632" y="0"/>
            <a:ext cx="3286124" cy="734377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26824158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02F9D88-C5AD-751A-52F9-E3A59301B809}"/>
              </a:ext>
            </a:extLst>
          </p:cNvPr>
          <p:cNvSpPr>
            <a:spLocks noGrp="1"/>
          </p:cNvSpPr>
          <p:nvPr>
            <p:ph type="title"/>
          </p:nvPr>
        </p:nvSpPr>
        <p:spPr>
          <a:xfrm>
            <a:off x="838200" y="365125"/>
            <a:ext cx="10515600" cy="1325563"/>
          </a:xfrm>
        </p:spPr>
        <p:txBody>
          <a:bodyPr>
            <a:normAutofit/>
          </a:bodyPr>
          <a:lstStyle/>
          <a:p>
            <a:r>
              <a:rPr lang="nl-NL" sz="5400"/>
              <a:t>Wat valt op</a:t>
            </a:r>
          </a:p>
        </p:txBody>
      </p:sp>
      <p:sp>
        <p:nvSpPr>
          <p:cNvPr id="11"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721DA1F8-4030-0842-5C81-BCE593AA11F9}"/>
              </a:ext>
            </a:extLst>
          </p:cNvPr>
          <p:cNvSpPr>
            <a:spLocks noGrp="1"/>
          </p:cNvSpPr>
          <p:nvPr>
            <p:ph idx="1"/>
          </p:nvPr>
        </p:nvSpPr>
        <p:spPr>
          <a:xfrm>
            <a:off x="838200" y="1929384"/>
            <a:ext cx="10515600" cy="4251960"/>
          </a:xfrm>
        </p:spPr>
        <p:txBody>
          <a:bodyPr>
            <a:normAutofit/>
          </a:bodyPr>
          <a:lstStyle/>
          <a:p>
            <a:endParaRPr lang="nl-NL" sz="2200"/>
          </a:p>
        </p:txBody>
      </p:sp>
      <p:pic>
        <p:nvPicPr>
          <p:cNvPr id="4" name="Afbeelding 3">
            <a:extLst>
              <a:ext uri="{FF2B5EF4-FFF2-40B4-BE49-F238E27FC236}">
                <a16:creationId xmlns:a16="http://schemas.microsoft.com/office/drawing/2014/main" id="{600CD6E6-F745-79B4-1A45-A09370E50D22}"/>
              </a:ext>
            </a:extLst>
          </p:cNvPr>
          <p:cNvPicPr>
            <a:picLocks noChangeAspect="1"/>
          </p:cNvPicPr>
          <p:nvPr/>
        </p:nvPicPr>
        <p:blipFill rotWithShape="1">
          <a:blip r:embed="rId2"/>
          <a:srcRect l="76583" t="75704" r="12167" b="14214"/>
          <a:stretch/>
        </p:blipFill>
        <p:spPr>
          <a:xfrm>
            <a:off x="10426805" y="5883220"/>
            <a:ext cx="1551835" cy="782320"/>
          </a:xfrm>
          <a:prstGeom prst="rect">
            <a:avLst/>
          </a:prstGeom>
        </p:spPr>
      </p:pic>
    </p:spTree>
    <p:extLst>
      <p:ext uri="{BB962C8B-B14F-4D97-AF65-F5344CB8AC3E}">
        <p14:creationId xmlns:p14="http://schemas.microsoft.com/office/powerpoint/2010/main" val="19122852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D24BFD5-D814-402B-B6C4-EEF6AE14B0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C4BD241E-E79D-4DDD-B69A-E4FA3D291416}"/>
              </a:ext>
            </a:extLst>
          </p:cNvPr>
          <p:cNvSpPr>
            <a:spLocks noGrp="1"/>
          </p:cNvSpPr>
          <p:nvPr>
            <p:ph type="title"/>
          </p:nvPr>
        </p:nvSpPr>
        <p:spPr>
          <a:xfrm>
            <a:off x="838200" y="1122362"/>
            <a:ext cx="6281928" cy="4135437"/>
          </a:xfrm>
        </p:spPr>
        <p:txBody>
          <a:bodyPr vert="horz" lIns="91440" tIns="45720" rIns="91440" bIns="45720" rtlCol="0" anchor="b">
            <a:normAutofit/>
          </a:bodyPr>
          <a:lstStyle/>
          <a:p>
            <a:r>
              <a:rPr lang="en-US" sz="6600" kern="1200">
                <a:solidFill>
                  <a:schemeClr val="tx1"/>
                </a:solidFill>
                <a:latin typeface="+mj-lt"/>
                <a:ea typeface="+mj-ea"/>
                <a:cs typeface="+mj-cs"/>
              </a:rPr>
              <a:t>Ons proces</a:t>
            </a:r>
          </a:p>
        </p:txBody>
      </p:sp>
      <p:sp>
        <p:nvSpPr>
          <p:cNvPr id="11" name="Rectangle 10">
            <a:extLst>
              <a:ext uri="{FF2B5EF4-FFF2-40B4-BE49-F238E27FC236}">
                <a16:creationId xmlns:a16="http://schemas.microsoft.com/office/drawing/2014/main" id="{36FED7E8-9A97-475F-9FA4-113410D443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6139" y="1031284"/>
            <a:ext cx="3647661" cy="4436126"/>
          </a:xfrm>
          <a:custGeom>
            <a:avLst/>
            <a:gdLst>
              <a:gd name="connsiteX0" fmla="*/ 0 w 3647661"/>
              <a:gd name="connsiteY0" fmla="*/ 0 h 4436126"/>
              <a:gd name="connsiteX1" fmla="*/ 498514 w 3647661"/>
              <a:gd name="connsiteY1" fmla="*/ 0 h 4436126"/>
              <a:gd name="connsiteX2" fmla="*/ 1069981 w 3647661"/>
              <a:gd name="connsiteY2" fmla="*/ 0 h 4436126"/>
              <a:gd name="connsiteX3" fmla="*/ 1714401 w 3647661"/>
              <a:gd name="connsiteY3" fmla="*/ 0 h 4436126"/>
              <a:gd name="connsiteX4" fmla="*/ 2285868 w 3647661"/>
              <a:gd name="connsiteY4" fmla="*/ 0 h 4436126"/>
              <a:gd name="connsiteX5" fmla="*/ 2784381 w 3647661"/>
              <a:gd name="connsiteY5" fmla="*/ 0 h 4436126"/>
              <a:gd name="connsiteX6" fmla="*/ 3647661 w 3647661"/>
              <a:gd name="connsiteY6" fmla="*/ 0 h 4436126"/>
              <a:gd name="connsiteX7" fmla="*/ 3647661 w 3647661"/>
              <a:gd name="connsiteY7" fmla="*/ 633732 h 4436126"/>
              <a:gd name="connsiteX8" fmla="*/ 3647661 w 3647661"/>
              <a:gd name="connsiteY8" fmla="*/ 1267465 h 4436126"/>
              <a:gd name="connsiteX9" fmla="*/ 3647661 w 3647661"/>
              <a:gd name="connsiteY9" fmla="*/ 1768113 h 4436126"/>
              <a:gd name="connsiteX10" fmla="*/ 3647661 w 3647661"/>
              <a:gd name="connsiteY10" fmla="*/ 2446207 h 4436126"/>
              <a:gd name="connsiteX11" fmla="*/ 3647661 w 3647661"/>
              <a:gd name="connsiteY11" fmla="*/ 2946855 h 4436126"/>
              <a:gd name="connsiteX12" fmla="*/ 3647661 w 3647661"/>
              <a:gd name="connsiteY12" fmla="*/ 3580587 h 4436126"/>
              <a:gd name="connsiteX13" fmla="*/ 3647661 w 3647661"/>
              <a:gd name="connsiteY13" fmla="*/ 4436126 h 4436126"/>
              <a:gd name="connsiteX14" fmla="*/ 3039718 w 3647661"/>
              <a:gd name="connsiteY14" fmla="*/ 4436126 h 4436126"/>
              <a:gd name="connsiteX15" fmla="*/ 2431774 w 3647661"/>
              <a:gd name="connsiteY15" fmla="*/ 4436126 h 4436126"/>
              <a:gd name="connsiteX16" fmla="*/ 1823831 w 3647661"/>
              <a:gd name="connsiteY16" fmla="*/ 4436126 h 4436126"/>
              <a:gd name="connsiteX17" fmla="*/ 1288840 w 3647661"/>
              <a:gd name="connsiteY17" fmla="*/ 4436126 h 4436126"/>
              <a:gd name="connsiteX18" fmla="*/ 607943 w 3647661"/>
              <a:gd name="connsiteY18" fmla="*/ 4436126 h 4436126"/>
              <a:gd name="connsiteX19" fmla="*/ 0 w 3647661"/>
              <a:gd name="connsiteY19" fmla="*/ 4436126 h 4436126"/>
              <a:gd name="connsiteX20" fmla="*/ 0 w 3647661"/>
              <a:gd name="connsiteY20" fmla="*/ 3758032 h 4436126"/>
              <a:gd name="connsiteX21" fmla="*/ 0 w 3647661"/>
              <a:gd name="connsiteY21" fmla="*/ 3035578 h 4436126"/>
              <a:gd name="connsiteX22" fmla="*/ 0 w 3647661"/>
              <a:gd name="connsiteY22" fmla="*/ 2401845 h 4436126"/>
              <a:gd name="connsiteX23" fmla="*/ 0 w 3647661"/>
              <a:gd name="connsiteY23" fmla="*/ 1768113 h 4436126"/>
              <a:gd name="connsiteX24" fmla="*/ 0 w 3647661"/>
              <a:gd name="connsiteY24" fmla="*/ 1178742 h 4436126"/>
              <a:gd name="connsiteX25" fmla="*/ 0 w 3647661"/>
              <a:gd name="connsiteY25" fmla="*/ 589371 h 4436126"/>
              <a:gd name="connsiteX26" fmla="*/ 0 w 3647661"/>
              <a:gd name="connsiteY26" fmla="*/ 0 h 443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47661" h="4436126" fill="none" extrusionOk="0">
                <a:moveTo>
                  <a:pt x="0" y="0"/>
                </a:moveTo>
                <a:cubicBezTo>
                  <a:pt x="116158" y="-16963"/>
                  <a:pt x="364681" y="-4006"/>
                  <a:pt x="498514" y="0"/>
                </a:cubicBezTo>
                <a:cubicBezTo>
                  <a:pt x="632347" y="4006"/>
                  <a:pt x="950865" y="15164"/>
                  <a:pt x="1069981" y="0"/>
                </a:cubicBezTo>
                <a:cubicBezTo>
                  <a:pt x="1189097" y="-15164"/>
                  <a:pt x="1556518" y="-23132"/>
                  <a:pt x="1714401" y="0"/>
                </a:cubicBezTo>
                <a:cubicBezTo>
                  <a:pt x="1872284" y="23132"/>
                  <a:pt x="2015985" y="9364"/>
                  <a:pt x="2285868" y="0"/>
                </a:cubicBezTo>
                <a:cubicBezTo>
                  <a:pt x="2555751" y="-9364"/>
                  <a:pt x="2555148" y="14141"/>
                  <a:pt x="2784381" y="0"/>
                </a:cubicBezTo>
                <a:cubicBezTo>
                  <a:pt x="3013614" y="-14141"/>
                  <a:pt x="3216105" y="-3763"/>
                  <a:pt x="3647661" y="0"/>
                </a:cubicBezTo>
                <a:cubicBezTo>
                  <a:pt x="3623206" y="221859"/>
                  <a:pt x="3622213" y="458853"/>
                  <a:pt x="3647661" y="633732"/>
                </a:cubicBezTo>
                <a:cubicBezTo>
                  <a:pt x="3673109" y="808611"/>
                  <a:pt x="3674779" y="1138417"/>
                  <a:pt x="3647661" y="1267465"/>
                </a:cubicBezTo>
                <a:cubicBezTo>
                  <a:pt x="3620543" y="1396513"/>
                  <a:pt x="3664792" y="1625185"/>
                  <a:pt x="3647661" y="1768113"/>
                </a:cubicBezTo>
                <a:cubicBezTo>
                  <a:pt x="3630530" y="1911041"/>
                  <a:pt x="3671056" y="2135008"/>
                  <a:pt x="3647661" y="2446207"/>
                </a:cubicBezTo>
                <a:cubicBezTo>
                  <a:pt x="3624266" y="2757406"/>
                  <a:pt x="3642702" y="2713342"/>
                  <a:pt x="3647661" y="2946855"/>
                </a:cubicBezTo>
                <a:cubicBezTo>
                  <a:pt x="3652620" y="3180368"/>
                  <a:pt x="3664319" y="3290221"/>
                  <a:pt x="3647661" y="3580587"/>
                </a:cubicBezTo>
                <a:cubicBezTo>
                  <a:pt x="3631003" y="3870953"/>
                  <a:pt x="3617531" y="4259425"/>
                  <a:pt x="3647661" y="4436126"/>
                </a:cubicBezTo>
                <a:cubicBezTo>
                  <a:pt x="3523929" y="4410412"/>
                  <a:pt x="3241413" y="4436068"/>
                  <a:pt x="3039718" y="4436126"/>
                </a:cubicBezTo>
                <a:cubicBezTo>
                  <a:pt x="2838023" y="4436184"/>
                  <a:pt x="2630387" y="4431142"/>
                  <a:pt x="2431774" y="4436126"/>
                </a:cubicBezTo>
                <a:cubicBezTo>
                  <a:pt x="2233161" y="4441110"/>
                  <a:pt x="2003296" y="4449826"/>
                  <a:pt x="1823831" y="4436126"/>
                </a:cubicBezTo>
                <a:cubicBezTo>
                  <a:pt x="1644366" y="4422426"/>
                  <a:pt x="1399453" y="4442442"/>
                  <a:pt x="1288840" y="4436126"/>
                </a:cubicBezTo>
                <a:cubicBezTo>
                  <a:pt x="1178227" y="4429810"/>
                  <a:pt x="793482" y="4411099"/>
                  <a:pt x="607943" y="4436126"/>
                </a:cubicBezTo>
                <a:cubicBezTo>
                  <a:pt x="422404" y="4461153"/>
                  <a:pt x="158703" y="4453091"/>
                  <a:pt x="0" y="4436126"/>
                </a:cubicBezTo>
                <a:cubicBezTo>
                  <a:pt x="8129" y="4099466"/>
                  <a:pt x="23502" y="4014012"/>
                  <a:pt x="0" y="3758032"/>
                </a:cubicBezTo>
                <a:cubicBezTo>
                  <a:pt x="-23502" y="3502052"/>
                  <a:pt x="8018" y="3295661"/>
                  <a:pt x="0" y="3035578"/>
                </a:cubicBezTo>
                <a:cubicBezTo>
                  <a:pt x="-8018" y="2775495"/>
                  <a:pt x="-8720" y="2595880"/>
                  <a:pt x="0" y="2401845"/>
                </a:cubicBezTo>
                <a:cubicBezTo>
                  <a:pt x="8720" y="2207810"/>
                  <a:pt x="9279" y="1982551"/>
                  <a:pt x="0" y="1768113"/>
                </a:cubicBezTo>
                <a:cubicBezTo>
                  <a:pt x="-9279" y="1553675"/>
                  <a:pt x="7090" y="1354447"/>
                  <a:pt x="0" y="1178742"/>
                </a:cubicBezTo>
                <a:cubicBezTo>
                  <a:pt x="-7090" y="1003037"/>
                  <a:pt x="-23786" y="768334"/>
                  <a:pt x="0" y="589371"/>
                </a:cubicBezTo>
                <a:cubicBezTo>
                  <a:pt x="23786" y="410408"/>
                  <a:pt x="-16955" y="242082"/>
                  <a:pt x="0" y="0"/>
                </a:cubicBezTo>
                <a:close/>
              </a:path>
              <a:path w="3647661" h="4436126" stroke="0" extrusionOk="0">
                <a:moveTo>
                  <a:pt x="0" y="0"/>
                </a:moveTo>
                <a:cubicBezTo>
                  <a:pt x="171149" y="-7244"/>
                  <a:pt x="374684" y="2591"/>
                  <a:pt x="534990" y="0"/>
                </a:cubicBezTo>
                <a:cubicBezTo>
                  <a:pt x="695296" y="-2591"/>
                  <a:pt x="907320" y="7483"/>
                  <a:pt x="1069981" y="0"/>
                </a:cubicBezTo>
                <a:cubicBezTo>
                  <a:pt x="1232642" y="-7483"/>
                  <a:pt x="1543604" y="-26203"/>
                  <a:pt x="1677924" y="0"/>
                </a:cubicBezTo>
                <a:cubicBezTo>
                  <a:pt x="1812244" y="26203"/>
                  <a:pt x="2140632" y="31361"/>
                  <a:pt x="2322344" y="0"/>
                </a:cubicBezTo>
                <a:cubicBezTo>
                  <a:pt x="2504056" y="-31361"/>
                  <a:pt x="2658834" y="3381"/>
                  <a:pt x="2893811" y="0"/>
                </a:cubicBezTo>
                <a:cubicBezTo>
                  <a:pt x="3128788" y="-3381"/>
                  <a:pt x="3338741" y="-10376"/>
                  <a:pt x="3647661" y="0"/>
                </a:cubicBezTo>
                <a:cubicBezTo>
                  <a:pt x="3628986" y="244498"/>
                  <a:pt x="3624774" y="362520"/>
                  <a:pt x="3647661" y="545010"/>
                </a:cubicBezTo>
                <a:cubicBezTo>
                  <a:pt x="3670549" y="727500"/>
                  <a:pt x="3619543" y="968439"/>
                  <a:pt x="3647661" y="1134381"/>
                </a:cubicBezTo>
                <a:cubicBezTo>
                  <a:pt x="3675779" y="1300323"/>
                  <a:pt x="3670065" y="1646297"/>
                  <a:pt x="3647661" y="1856836"/>
                </a:cubicBezTo>
                <a:cubicBezTo>
                  <a:pt x="3625257" y="2067375"/>
                  <a:pt x="3632904" y="2315399"/>
                  <a:pt x="3647661" y="2490568"/>
                </a:cubicBezTo>
                <a:cubicBezTo>
                  <a:pt x="3662418" y="2665737"/>
                  <a:pt x="3616073" y="2880164"/>
                  <a:pt x="3647661" y="3124300"/>
                </a:cubicBezTo>
                <a:cubicBezTo>
                  <a:pt x="3679249" y="3368436"/>
                  <a:pt x="3677361" y="3519722"/>
                  <a:pt x="3647661" y="3758032"/>
                </a:cubicBezTo>
                <a:cubicBezTo>
                  <a:pt x="3617961" y="3996342"/>
                  <a:pt x="3615180" y="4147465"/>
                  <a:pt x="3647661" y="4436126"/>
                </a:cubicBezTo>
                <a:cubicBezTo>
                  <a:pt x="3506685" y="4421969"/>
                  <a:pt x="3266652" y="4433618"/>
                  <a:pt x="3149147" y="4436126"/>
                </a:cubicBezTo>
                <a:cubicBezTo>
                  <a:pt x="3031642" y="4438634"/>
                  <a:pt x="2832267" y="4432536"/>
                  <a:pt x="2650634" y="4436126"/>
                </a:cubicBezTo>
                <a:cubicBezTo>
                  <a:pt x="2469001" y="4439716"/>
                  <a:pt x="2324677" y="4416284"/>
                  <a:pt x="2042690" y="4436126"/>
                </a:cubicBezTo>
                <a:cubicBezTo>
                  <a:pt x="1760703" y="4455968"/>
                  <a:pt x="1686949" y="4416099"/>
                  <a:pt x="1398270" y="4436126"/>
                </a:cubicBezTo>
                <a:cubicBezTo>
                  <a:pt x="1109591" y="4456153"/>
                  <a:pt x="1071585" y="4455485"/>
                  <a:pt x="899756" y="4436126"/>
                </a:cubicBezTo>
                <a:cubicBezTo>
                  <a:pt x="727927" y="4416767"/>
                  <a:pt x="344407" y="4430463"/>
                  <a:pt x="0" y="4436126"/>
                </a:cubicBezTo>
                <a:cubicBezTo>
                  <a:pt x="5440" y="4303018"/>
                  <a:pt x="91" y="4161914"/>
                  <a:pt x="0" y="3891116"/>
                </a:cubicBezTo>
                <a:cubicBezTo>
                  <a:pt x="-91" y="3620318"/>
                  <a:pt x="-11601" y="3462294"/>
                  <a:pt x="0" y="3301745"/>
                </a:cubicBezTo>
                <a:cubicBezTo>
                  <a:pt x="11601" y="3141196"/>
                  <a:pt x="22776" y="2916996"/>
                  <a:pt x="0" y="2756735"/>
                </a:cubicBezTo>
                <a:cubicBezTo>
                  <a:pt x="-22776" y="2596474"/>
                  <a:pt x="5257" y="2440491"/>
                  <a:pt x="0" y="2256087"/>
                </a:cubicBezTo>
                <a:cubicBezTo>
                  <a:pt x="-5257" y="2071683"/>
                  <a:pt x="20189" y="1902567"/>
                  <a:pt x="0" y="1666716"/>
                </a:cubicBezTo>
                <a:cubicBezTo>
                  <a:pt x="-20189" y="1430865"/>
                  <a:pt x="-21241" y="1161108"/>
                  <a:pt x="0" y="988622"/>
                </a:cubicBezTo>
                <a:cubicBezTo>
                  <a:pt x="21241" y="816136"/>
                  <a:pt x="17108" y="406740"/>
                  <a:pt x="0" y="0"/>
                </a:cubicBezTo>
                <a:close/>
              </a:path>
            </a:pathLst>
          </a:custGeom>
          <a:solidFill>
            <a:schemeClr val="accent2"/>
          </a:solidFill>
          <a:ln w="57150">
            <a:solidFill>
              <a:schemeClr val="accent2"/>
            </a:solidFill>
            <a:extLst>
              <a:ext uri="{C807C97D-BFC1-408E-A445-0C87EB9F89A2}">
                <ask:lineSketchStyleProps xmlns:ask="http://schemas.microsoft.com/office/drawing/2018/sketchyshapes" sd="68728339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ketch line">
            <a:extLst>
              <a:ext uri="{FF2B5EF4-FFF2-40B4-BE49-F238E27FC236}">
                <a16:creationId xmlns:a16="http://schemas.microsoft.com/office/drawing/2014/main" id="{2A39B854-4B6C-4F7F-A602-6F97770CE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5439978"/>
            <a:ext cx="6281928" cy="18288"/>
          </a:xfrm>
          <a:custGeom>
            <a:avLst/>
            <a:gdLst>
              <a:gd name="connsiteX0" fmla="*/ 0 w 6281928"/>
              <a:gd name="connsiteY0" fmla="*/ 0 h 18288"/>
              <a:gd name="connsiteX1" fmla="*/ 572353 w 6281928"/>
              <a:gd name="connsiteY1" fmla="*/ 0 h 18288"/>
              <a:gd name="connsiteX2" fmla="*/ 1207526 w 6281928"/>
              <a:gd name="connsiteY2" fmla="*/ 0 h 18288"/>
              <a:gd name="connsiteX3" fmla="*/ 1779880 w 6281928"/>
              <a:gd name="connsiteY3" fmla="*/ 0 h 18288"/>
              <a:gd name="connsiteX4" fmla="*/ 2540691 w 6281928"/>
              <a:gd name="connsiteY4" fmla="*/ 0 h 18288"/>
              <a:gd name="connsiteX5" fmla="*/ 3238683 w 6281928"/>
              <a:gd name="connsiteY5" fmla="*/ 0 h 18288"/>
              <a:gd name="connsiteX6" fmla="*/ 3936675 w 6281928"/>
              <a:gd name="connsiteY6" fmla="*/ 0 h 18288"/>
              <a:gd name="connsiteX7" fmla="*/ 4760305 w 6281928"/>
              <a:gd name="connsiteY7" fmla="*/ 0 h 18288"/>
              <a:gd name="connsiteX8" fmla="*/ 5521117 w 6281928"/>
              <a:gd name="connsiteY8" fmla="*/ 0 h 18288"/>
              <a:gd name="connsiteX9" fmla="*/ 6281928 w 6281928"/>
              <a:gd name="connsiteY9" fmla="*/ 0 h 18288"/>
              <a:gd name="connsiteX10" fmla="*/ 6281928 w 6281928"/>
              <a:gd name="connsiteY10" fmla="*/ 18288 h 18288"/>
              <a:gd name="connsiteX11" fmla="*/ 5772394 w 6281928"/>
              <a:gd name="connsiteY11" fmla="*/ 18288 h 18288"/>
              <a:gd name="connsiteX12" fmla="*/ 5200040 w 6281928"/>
              <a:gd name="connsiteY12" fmla="*/ 18288 h 18288"/>
              <a:gd name="connsiteX13" fmla="*/ 4439229 w 6281928"/>
              <a:gd name="connsiteY13" fmla="*/ 18288 h 18288"/>
              <a:gd name="connsiteX14" fmla="*/ 3615599 w 6281928"/>
              <a:gd name="connsiteY14" fmla="*/ 18288 h 18288"/>
              <a:gd name="connsiteX15" fmla="*/ 2980426 w 6281928"/>
              <a:gd name="connsiteY15" fmla="*/ 18288 h 18288"/>
              <a:gd name="connsiteX16" fmla="*/ 2156795 w 6281928"/>
              <a:gd name="connsiteY16" fmla="*/ 18288 h 18288"/>
              <a:gd name="connsiteX17" fmla="*/ 1584442 w 6281928"/>
              <a:gd name="connsiteY17" fmla="*/ 18288 h 18288"/>
              <a:gd name="connsiteX18" fmla="*/ 1074908 w 6281928"/>
              <a:gd name="connsiteY18" fmla="*/ 18288 h 18288"/>
              <a:gd name="connsiteX19" fmla="*/ 0 w 6281928"/>
              <a:gd name="connsiteY19" fmla="*/ 18288 h 18288"/>
              <a:gd name="connsiteX20" fmla="*/ 0 w 6281928"/>
              <a:gd name="connsiteY2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281928" h="18288" fill="none" extrusionOk="0">
                <a:moveTo>
                  <a:pt x="0" y="0"/>
                </a:moveTo>
                <a:cubicBezTo>
                  <a:pt x="205960" y="24870"/>
                  <a:pt x="343550" y="5918"/>
                  <a:pt x="572353" y="0"/>
                </a:cubicBezTo>
                <a:cubicBezTo>
                  <a:pt x="801156" y="-5918"/>
                  <a:pt x="1015649" y="-11381"/>
                  <a:pt x="1207526" y="0"/>
                </a:cubicBezTo>
                <a:cubicBezTo>
                  <a:pt x="1399403" y="11381"/>
                  <a:pt x="1549725" y="7866"/>
                  <a:pt x="1779880" y="0"/>
                </a:cubicBezTo>
                <a:cubicBezTo>
                  <a:pt x="2010035" y="-7866"/>
                  <a:pt x="2190674" y="12826"/>
                  <a:pt x="2540691" y="0"/>
                </a:cubicBezTo>
                <a:cubicBezTo>
                  <a:pt x="2890708" y="-12826"/>
                  <a:pt x="3025718" y="-18534"/>
                  <a:pt x="3238683" y="0"/>
                </a:cubicBezTo>
                <a:cubicBezTo>
                  <a:pt x="3451648" y="18534"/>
                  <a:pt x="3603947" y="14884"/>
                  <a:pt x="3936675" y="0"/>
                </a:cubicBezTo>
                <a:cubicBezTo>
                  <a:pt x="4269403" y="-14884"/>
                  <a:pt x="4480718" y="-24607"/>
                  <a:pt x="4760305" y="0"/>
                </a:cubicBezTo>
                <a:cubicBezTo>
                  <a:pt x="5039892" y="24607"/>
                  <a:pt x="5359549" y="-31311"/>
                  <a:pt x="5521117" y="0"/>
                </a:cubicBezTo>
                <a:cubicBezTo>
                  <a:pt x="5682685" y="31311"/>
                  <a:pt x="5986067" y="-12593"/>
                  <a:pt x="6281928" y="0"/>
                </a:cubicBezTo>
                <a:cubicBezTo>
                  <a:pt x="6282307" y="7355"/>
                  <a:pt x="6282212" y="10249"/>
                  <a:pt x="6281928" y="18288"/>
                </a:cubicBezTo>
                <a:cubicBezTo>
                  <a:pt x="6078981" y="8428"/>
                  <a:pt x="5961061" y="2290"/>
                  <a:pt x="5772394" y="18288"/>
                </a:cubicBezTo>
                <a:cubicBezTo>
                  <a:pt x="5583727" y="34286"/>
                  <a:pt x="5329968" y="24208"/>
                  <a:pt x="5200040" y="18288"/>
                </a:cubicBezTo>
                <a:cubicBezTo>
                  <a:pt x="5070112" y="12368"/>
                  <a:pt x="4793288" y="21070"/>
                  <a:pt x="4439229" y="18288"/>
                </a:cubicBezTo>
                <a:cubicBezTo>
                  <a:pt x="4085170" y="15506"/>
                  <a:pt x="3813765" y="-16466"/>
                  <a:pt x="3615599" y="18288"/>
                </a:cubicBezTo>
                <a:cubicBezTo>
                  <a:pt x="3417433" y="53042"/>
                  <a:pt x="3133643" y="20727"/>
                  <a:pt x="2980426" y="18288"/>
                </a:cubicBezTo>
                <a:cubicBezTo>
                  <a:pt x="2827209" y="15849"/>
                  <a:pt x="2380685" y="51850"/>
                  <a:pt x="2156795" y="18288"/>
                </a:cubicBezTo>
                <a:cubicBezTo>
                  <a:pt x="1932905" y="-15274"/>
                  <a:pt x="1716744" y="-1398"/>
                  <a:pt x="1584442" y="18288"/>
                </a:cubicBezTo>
                <a:cubicBezTo>
                  <a:pt x="1452140" y="37974"/>
                  <a:pt x="1280887" y="12750"/>
                  <a:pt x="1074908" y="18288"/>
                </a:cubicBezTo>
                <a:cubicBezTo>
                  <a:pt x="868929" y="23826"/>
                  <a:pt x="318124" y="-17878"/>
                  <a:pt x="0" y="18288"/>
                </a:cubicBezTo>
                <a:cubicBezTo>
                  <a:pt x="-384" y="12702"/>
                  <a:pt x="-513" y="4636"/>
                  <a:pt x="0" y="0"/>
                </a:cubicBezTo>
                <a:close/>
              </a:path>
              <a:path w="6281928" h="18288" stroke="0" extrusionOk="0">
                <a:moveTo>
                  <a:pt x="0" y="0"/>
                </a:moveTo>
                <a:cubicBezTo>
                  <a:pt x="135290" y="27650"/>
                  <a:pt x="488372" y="4391"/>
                  <a:pt x="635173" y="0"/>
                </a:cubicBezTo>
                <a:cubicBezTo>
                  <a:pt x="781974" y="-4391"/>
                  <a:pt x="992816" y="14310"/>
                  <a:pt x="1144707" y="0"/>
                </a:cubicBezTo>
                <a:cubicBezTo>
                  <a:pt x="1296598" y="-14310"/>
                  <a:pt x="1796462" y="-1258"/>
                  <a:pt x="1968337" y="0"/>
                </a:cubicBezTo>
                <a:cubicBezTo>
                  <a:pt x="2140212" y="1258"/>
                  <a:pt x="2343376" y="-12852"/>
                  <a:pt x="2603510" y="0"/>
                </a:cubicBezTo>
                <a:cubicBezTo>
                  <a:pt x="2863644" y="12852"/>
                  <a:pt x="2935073" y="-10591"/>
                  <a:pt x="3238683" y="0"/>
                </a:cubicBezTo>
                <a:cubicBezTo>
                  <a:pt x="3542293" y="10591"/>
                  <a:pt x="3731676" y="3538"/>
                  <a:pt x="4062313" y="0"/>
                </a:cubicBezTo>
                <a:cubicBezTo>
                  <a:pt x="4392950" y="-3538"/>
                  <a:pt x="4440715" y="28126"/>
                  <a:pt x="4634667" y="0"/>
                </a:cubicBezTo>
                <a:cubicBezTo>
                  <a:pt x="4828619" y="-28126"/>
                  <a:pt x="5052661" y="8974"/>
                  <a:pt x="5458297" y="0"/>
                </a:cubicBezTo>
                <a:cubicBezTo>
                  <a:pt x="5863933" y="-8974"/>
                  <a:pt x="5906900" y="-24516"/>
                  <a:pt x="6281928" y="0"/>
                </a:cubicBezTo>
                <a:cubicBezTo>
                  <a:pt x="6282268" y="5688"/>
                  <a:pt x="6281759" y="13142"/>
                  <a:pt x="6281928" y="18288"/>
                </a:cubicBezTo>
                <a:cubicBezTo>
                  <a:pt x="6036108" y="15339"/>
                  <a:pt x="5743611" y="10415"/>
                  <a:pt x="5583936" y="18288"/>
                </a:cubicBezTo>
                <a:cubicBezTo>
                  <a:pt x="5424261" y="26161"/>
                  <a:pt x="5250533" y="-179"/>
                  <a:pt x="4948763" y="18288"/>
                </a:cubicBezTo>
                <a:cubicBezTo>
                  <a:pt x="4646993" y="36755"/>
                  <a:pt x="4354673" y="7565"/>
                  <a:pt x="4125133" y="18288"/>
                </a:cubicBezTo>
                <a:cubicBezTo>
                  <a:pt x="3895593" y="29012"/>
                  <a:pt x="3570246" y="29209"/>
                  <a:pt x="3301502" y="18288"/>
                </a:cubicBezTo>
                <a:cubicBezTo>
                  <a:pt x="3032758" y="7367"/>
                  <a:pt x="2955340" y="11905"/>
                  <a:pt x="2729149" y="18288"/>
                </a:cubicBezTo>
                <a:cubicBezTo>
                  <a:pt x="2502958" y="24671"/>
                  <a:pt x="2269423" y="3142"/>
                  <a:pt x="2031157" y="18288"/>
                </a:cubicBezTo>
                <a:cubicBezTo>
                  <a:pt x="1792891" y="33434"/>
                  <a:pt x="1484731" y="22122"/>
                  <a:pt x="1207526" y="18288"/>
                </a:cubicBezTo>
                <a:cubicBezTo>
                  <a:pt x="930321" y="14454"/>
                  <a:pt x="560231" y="-33402"/>
                  <a:pt x="0" y="18288"/>
                </a:cubicBezTo>
                <a:cubicBezTo>
                  <a:pt x="-478" y="10520"/>
                  <a:pt x="210" y="5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descr="Afbeelding met tekst, schermopname, software, Computerpictogram&#10;&#10;Automatisch gegenereerde beschrijving">
            <a:extLst>
              <a:ext uri="{FF2B5EF4-FFF2-40B4-BE49-F238E27FC236}">
                <a16:creationId xmlns:a16="http://schemas.microsoft.com/office/drawing/2014/main" id="{33CFEF08-3696-AC0A-69A4-1535E807962B}"/>
              </a:ext>
            </a:extLst>
          </p:cNvPr>
          <p:cNvPicPr>
            <a:picLocks noChangeAspect="1"/>
          </p:cNvPicPr>
          <p:nvPr/>
        </p:nvPicPr>
        <p:blipFill rotWithShape="1">
          <a:blip r:embed="rId2"/>
          <a:srcRect l="76583" t="75704" r="12167" b="14214"/>
          <a:stretch/>
        </p:blipFill>
        <p:spPr>
          <a:xfrm>
            <a:off x="10426805" y="5883220"/>
            <a:ext cx="1551835" cy="782320"/>
          </a:xfrm>
          <a:prstGeom prst="rect">
            <a:avLst/>
          </a:prstGeom>
        </p:spPr>
      </p:pic>
    </p:spTree>
    <p:extLst>
      <p:ext uri="{BB962C8B-B14F-4D97-AF65-F5344CB8AC3E}">
        <p14:creationId xmlns:p14="http://schemas.microsoft.com/office/powerpoint/2010/main" val="12598772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99EBFF-371A-124A-8686-1E54C1CF40E3}"/>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D053B235-DD94-DA40-AF6E-E77175198261}"/>
              </a:ext>
            </a:extLst>
          </p:cNvPr>
          <p:cNvSpPr>
            <a:spLocks noGrp="1"/>
          </p:cNvSpPr>
          <p:nvPr>
            <p:ph idx="1"/>
          </p:nvPr>
        </p:nvSpPr>
        <p:spPr/>
        <p:txBody>
          <a:bodyPr/>
          <a:lstStyle/>
          <a:p>
            <a:endParaRPr lang="nl-NL"/>
          </a:p>
        </p:txBody>
      </p:sp>
      <p:pic>
        <p:nvPicPr>
          <p:cNvPr id="1026" name="Picture 2">
            <a:extLst>
              <a:ext uri="{FF2B5EF4-FFF2-40B4-BE49-F238E27FC236}">
                <a16:creationId xmlns:a16="http://schemas.microsoft.com/office/drawing/2014/main" id="{4C8FCA39-7F8B-084E-826C-2F0F83DE66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0988"/>
            <a:ext cx="12192000" cy="6294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09339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4A2ACD-41C9-8A6E-67A8-6B64457126D2}"/>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AF309352-905E-35F5-0836-69732EE132D6}"/>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B9533AEA-0F74-F11C-D92D-1AD51A094248}"/>
              </a:ext>
            </a:extLst>
          </p:cNvPr>
          <p:cNvPicPr>
            <a:picLocks noChangeAspect="1"/>
          </p:cNvPicPr>
          <p:nvPr/>
        </p:nvPicPr>
        <p:blipFill rotWithShape="1">
          <a:blip r:embed="rId2"/>
          <a:srcRect l="12333" t="23407" r="12333" b="9930"/>
          <a:stretch/>
        </p:blipFill>
        <p:spPr>
          <a:xfrm>
            <a:off x="272189" y="559752"/>
            <a:ext cx="11919811" cy="5933123"/>
          </a:xfrm>
          <a:prstGeom prst="rect">
            <a:avLst/>
          </a:prstGeom>
        </p:spPr>
      </p:pic>
    </p:spTree>
    <p:extLst>
      <p:ext uri="{BB962C8B-B14F-4D97-AF65-F5344CB8AC3E}">
        <p14:creationId xmlns:p14="http://schemas.microsoft.com/office/powerpoint/2010/main" val="10648451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99EBFF-371A-124A-8686-1E54C1CF40E3}"/>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D053B235-DD94-DA40-AF6E-E77175198261}"/>
              </a:ext>
            </a:extLst>
          </p:cNvPr>
          <p:cNvSpPr>
            <a:spLocks noGrp="1"/>
          </p:cNvSpPr>
          <p:nvPr>
            <p:ph idx="1"/>
          </p:nvPr>
        </p:nvSpPr>
        <p:spPr/>
        <p:txBody>
          <a:bodyPr/>
          <a:lstStyle/>
          <a:p>
            <a:endParaRPr lang="nl-NL"/>
          </a:p>
        </p:txBody>
      </p:sp>
      <p:pic>
        <p:nvPicPr>
          <p:cNvPr id="1026" name="Picture 2">
            <a:extLst>
              <a:ext uri="{FF2B5EF4-FFF2-40B4-BE49-F238E27FC236}">
                <a16:creationId xmlns:a16="http://schemas.microsoft.com/office/drawing/2014/main" id="{4C8FCA39-7F8B-084E-826C-2F0F83DE66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0988"/>
            <a:ext cx="12192000" cy="6294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14620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9572FEC6-4EB3-8649-ABB5-A8E5EF4804A9}"/>
              </a:ext>
            </a:extLst>
          </p:cNvPr>
          <p:cNvPicPr>
            <a:picLocks noChangeAspect="1"/>
          </p:cNvPicPr>
          <p:nvPr/>
        </p:nvPicPr>
        <p:blipFill>
          <a:blip r:embed="rId3"/>
          <a:stretch>
            <a:fillRect/>
          </a:stretch>
        </p:blipFill>
        <p:spPr>
          <a:xfrm>
            <a:off x="4284214" y="0"/>
            <a:ext cx="3280672" cy="6858000"/>
          </a:xfrm>
          <a:prstGeom prst="rect">
            <a:avLst/>
          </a:prstGeom>
        </p:spPr>
      </p:pic>
      <p:pic>
        <p:nvPicPr>
          <p:cNvPr id="7" name="Afbeelding 6">
            <a:extLst>
              <a:ext uri="{FF2B5EF4-FFF2-40B4-BE49-F238E27FC236}">
                <a16:creationId xmlns:a16="http://schemas.microsoft.com/office/drawing/2014/main" id="{E5A2AD1A-07C3-CB4F-B621-157FD328C9AD}"/>
              </a:ext>
            </a:extLst>
          </p:cNvPr>
          <p:cNvPicPr>
            <a:picLocks noChangeAspect="1"/>
          </p:cNvPicPr>
          <p:nvPr/>
        </p:nvPicPr>
        <p:blipFill>
          <a:blip r:embed="rId4"/>
          <a:stretch>
            <a:fillRect/>
          </a:stretch>
        </p:blipFill>
        <p:spPr>
          <a:xfrm>
            <a:off x="8174990" y="0"/>
            <a:ext cx="2336800" cy="1816100"/>
          </a:xfrm>
          <a:prstGeom prst="rect">
            <a:avLst/>
          </a:prstGeom>
        </p:spPr>
      </p:pic>
      <p:pic>
        <p:nvPicPr>
          <p:cNvPr id="2" name="Afbeelding 1">
            <a:extLst>
              <a:ext uri="{FF2B5EF4-FFF2-40B4-BE49-F238E27FC236}">
                <a16:creationId xmlns:a16="http://schemas.microsoft.com/office/drawing/2014/main" id="{A732D412-BA4B-7408-4614-772A1D0288AE}"/>
              </a:ext>
            </a:extLst>
          </p:cNvPr>
          <p:cNvPicPr>
            <a:picLocks noChangeAspect="1"/>
          </p:cNvPicPr>
          <p:nvPr/>
        </p:nvPicPr>
        <p:blipFill rotWithShape="1">
          <a:blip r:embed="rId5"/>
          <a:srcRect l="76583" t="75704" r="12167" b="14214"/>
          <a:stretch/>
        </p:blipFill>
        <p:spPr>
          <a:xfrm>
            <a:off x="10426805" y="5883220"/>
            <a:ext cx="1551835" cy="782320"/>
          </a:xfrm>
          <a:prstGeom prst="rect">
            <a:avLst/>
          </a:prstGeom>
        </p:spPr>
      </p:pic>
    </p:spTree>
    <p:extLst>
      <p:ext uri="{BB962C8B-B14F-4D97-AF65-F5344CB8AC3E}">
        <p14:creationId xmlns:p14="http://schemas.microsoft.com/office/powerpoint/2010/main" val="38274115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A224C53D-5179-4336-7B75-CFF1518C3DB5}"/>
              </a:ext>
            </a:extLst>
          </p:cNvPr>
          <p:cNvPicPr>
            <a:picLocks noChangeAspect="1"/>
          </p:cNvPicPr>
          <p:nvPr/>
        </p:nvPicPr>
        <p:blipFill rotWithShape="1">
          <a:blip r:embed="rId2"/>
          <a:srcRect l="76583" t="75704" r="12167" b="14214"/>
          <a:stretch/>
        </p:blipFill>
        <p:spPr>
          <a:xfrm>
            <a:off x="10426805" y="5883220"/>
            <a:ext cx="1551835" cy="782320"/>
          </a:xfrm>
          <a:prstGeom prst="rect">
            <a:avLst/>
          </a:prstGeom>
        </p:spPr>
      </p:pic>
      <p:graphicFrame>
        <p:nvGraphicFramePr>
          <p:cNvPr id="12" name="Tabel 11">
            <a:extLst>
              <a:ext uri="{FF2B5EF4-FFF2-40B4-BE49-F238E27FC236}">
                <a16:creationId xmlns:a16="http://schemas.microsoft.com/office/drawing/2014/main" id="{9750E1AD-5DD9-4AD1-05B5-316BEE873355}"/>
              </a:ext>
            </a:extLst>
          </p:cNvPr>
          <p:cNvGraphicFramePr>
            <a:graphicFrameLocks noGrp="1"/>
          </p:cNvGraphicFramePr>
          <p:nvPr>
            <p:extLst>
              <p:ext uri="{D42A27DB-BD31-4B8C-83A1-F6EECF244321}">
                <p14:modId xmlns:p14="http://schemas.microsoft.com/office/powerpoint/2010/main" val="1869124769"/>
              </p:ext>
            </p:extLst>
          </p:nvPr>
        </p:nvGraphicFramePr>
        <p:xfrm>
          <a:off x="643467" y="780838"/>
          <a:ext cx="10905067" cy="5296326"/>
        </p:xfrm>
        <a:graphic>
          <a:graphicData uri="http://schemas.openxmlformats.org/drawingml/2006/table">
            <a:tbl>
              <a:tblPr firstRow="1" firstCol="1" bandRow="1">
                <a:noFill/>
                <a:tableStyleId>{5C22544A-7EE6-4342-B048-85BDC9FD1C3A}</a:tableStyleId>
              </a:tblPr>
              <a:tblGrid>
                <a:gridCol w="1933910">
                  <a:extLst>
                    <a:ext uri="{9D8B030D-6E8A-4147-A177-3AD203B41FA5}">
                      <a16:colId xmlns:a16="http://schemas.microsoft.com/office/drawing/2014/main" val="3436709506"/>
                    </a:ext>
                  </a:extLst>
                </a:gridCol>
                <a:gridCol w="3259410">
                  <a:extLst>
                    <a:ext uri="{9D8B030D-6E8A-4147-A177-3AD203B41FA5}">
                      <a16:colId xmlns:a16="http://schemas.microsoft.com/office/drawing/2014/main" val="4012412981"/>
                    </a:ext>
                  </a:extLst>
                </a:gridCol>
                <a:gridCol w="2699251">
                  <a:extLst>
                    <a:ext uri="{9D8B030D-6E8A-4147-A177-3AD203B41FA5}">
                      <a16:colId xmlns:a16="http://schemas.microsoft.com/office/drawing/2014/main" val="995746838"/>
                    </a:ext>
                  </a:extLst>
                </a:gridCol>
                <a:gridCol w="3012496">
                  <a:extLst>
                    <a:ext uri="{9D8B030D-6E8A-4147-A177-3AD203B41FA5}">
                      <a16:colId xmlns:a16="http://schemas.microsoft.com/office/drawing/2014/main" val="3025649150"/>
                    </a:ext>
                  </a:extLst>
                </a:gridCol>
              </a:tblGrid>
              <a:tr h="238087">
                <a:tc gridSpan="2">
                  <a:txBody>
                    <a:bodyPr/>
                    <a:lstStyle/>
                    <a:p>
                      <a:pPr>
                        <a:lnSpc>
                          <a:spcPct val="107000"/>
                        </a:lnSpc>
                        <a:spcAft>
                          <a:spcPts val="800"/>
                        </a:spcAft>
                      </a:pPr>
                      <a:r>
                        <a:rPr lang="nl-NL" sz="900" b="1" kern="100">
                          <a:solidFill>
                            <a:schemeClr val="tx1">
                              <a:lumMod val="75000"/>
                              <a:lumOff val="25000"/>
                            </a:schemeClr>
                          </a:solidFill>
                          <a:effectLst/>
                        </a:rPr>
                        <a:t>                    Overzicht wiskundige attitudes</a:t>
                      </a:r>
                      <a:endParaRPr lang="nl-NL" sz="900" b="1" kern="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87405" marR="65553" marT="43702" marB="43702">
                    <a:lnL w="12700" cmpd="sng">
                      <a:noFill/>
                      <a:prstDash val="solid"/>
                    </a:lnL>
                    <a:lnR w="12700" cmpd="sng">
                      <a:noFill/>
                      <a:prstDash val="solid"/>
                    </a:lnR>
                    <a:lnT w="9525" cap="flat" cmpd="sng" algn="ctr">
                      <a:noFill/>
                      <a:prstDash val="solid"/>
                    </a:lnT>
                    <a:lnB w="9525" cap="flat" cmpd="sng" algn="ctr">
                      <a:solidFill>
                        <a:srgbClr val="C7C6C1"/>
                      </a:solidFill>
                      <a:prstDash val="solid"/>
                    </a:lnB>
                    <a:noFill/>
                  </a:tcPr>
                </a:tc>
                <a:tc hMerge="1">
                  <a:txBody>
                    <a:bodyPr/>
                    <a:lstStyle/>
                    <a:p>
                      <a:endParaRPr lang="nl-NL"/>
                    </a:p>
                  </a:txBody>
                  <a:tcPr/>
                </a:tc>
                <a:tc>
                  <a:txBody>
                    <a:bodyPr/>
                    <a:lstStyle/>
                    <a:p>
                      <a:pPr>
                        <a:lnSpc>
                          <a:spcPct val="107000"/>
                        </a:lnSpc>
                        <a:spcAft>
                          <a:spcPts val="800"/>
                        </a:spcAft>
                      </a:pPr>
                      <a:r>
                        <a:rPr lang="nl-NL" sz="900" b="1" kern="100">
                          <a:solidFill>
                            <a:schemeClr val="tx1">
                              <a:lumMod val="75000"/>
                              <a:lumOff val="25000"/>
                            </a:schemeClr>
                          </a:solidFill>
                          <a:effectLst/>
                        </a:rPr>
                        <a:t>Concretisering</a:t>
                      </a:r>
                      <a:endParaRPr lang="nl-NL" sz="900" b="1" kern="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87405" marR="65553" marT="43702" marB="43702">
                    <a:lnL w="12700" cmpd="sng">
                      <a:noFill/>
                      <a:prstDash val="solid"/>
                    </a:lnL>
                    <a:lnR w="12700" cmpd="sng">
                      <a:noFill/>
                      <a:prstDash val="solid"/>
                    </a:lnR>
                    <a:lnT w="9525" cap="flat" cmpd="sng" algn="ctr">
                      <a:noFill/>
                      <a:prstDash val="solid"/>
                    </a:lnT>
                    <a:lnB w="9525" cap="flat" cmpd="sng" algn="ctr">
                      <a:solidFill>
                        <a:srgbClr val="C7C6C1"/>
                      </a:solidFill>
                      <a:prstDash val="solid"/>
                    </a:lnB>
                    <a:noFill/>
                  </a:tcPr>
                </a:tc>
                <a:tc>
                  <a:txBody>
                    <a:bodyPr/>
                    <a:lstStyle/>
                    <a:p>
                      <a:pPr>
                        <a:lnSpc>
                          <a:spcPct val="107000"/>
                        </a:lnSpc>
                        <a:spcAft>
                          <a:spcPts val="800"/>
                        </a:spcAft>
                      </a:pPr>
                      <a:r>
                        <a:rPr lang="nl-NL" sz="900" b="1" kern="100">
                          <a:solidFill>
                            <a:schemeClr val="tx1">
                              <a:lumMod val="75000"/>
                              <a:lumOff val="25000"/>
                            </a:schemeClr>
                          </a:solidFill>
                          <a:effectLst/>
                        </a:rPr>
                        <a:t>Opleidingsactiviteiten zoals aangeboden op IPABO.</a:t>
                      </a:r>
                      <a:endParaRPr lang="nl-NL" sz="900" b="1" kern="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87405" marR="65553" marT="43702" marB="43702">
                    <a:lnL w="12700" cmpd="sng">
                      <a:noFill/>
                      <a:prstDash val="solid"/>
                    </a:lnL>
                    <a:lnR w="12700" cmpd="sng">
                      <a:noFill/>
                      <a:prstDash val="solid"/>
                    </a:lnR>
                    <a:lnT w="9525" cap="flat" cmpd="sng" algn="ctr">
                      <a:noFill/>
                      <a:prstDash val="solid"/>
                    </a:lnT>
                    <a:lnB w="9525" cap="flat" cmpd="sng" algn="ctr">
                      <a:solidFill>
                        <a:srgbClr val="C7C6C1"/>
                      </a:solidFill>
                      <a:prstDash val="solid"/>
                    </a:lnB>
                    <a:noFill/>
                  </a:tcPr>
                </a:tc>
                <a:extLst>
                  <a:ext uri="{0D108BD9-81ED-4DB2-BD59-A6C34878D82A}">
                    <a16:rowId xmlns:a16="http://schemas.microsoft.com/office/drawing/2014/main" val="592689577"/>
                  </a:ext>
                </a:extLst>
              </a:tr>
              <a:tr h="910222">
                <a:tc>
                  <a:txBody>
                    <a:bodyPr/>
                    <a:lstStyle/>
                    <a:p>
                      <a:pPr>
                        <a:lnSpc>
                          <a:spcPct val="107000"/>
                        </a:lnSpc>
                        <a:spcAft>
                          <a:spcPts val="800"/>
                        </a:spcAft>
                      </a:pPr>
                      <a:r>
                        <a:rPr lang="nl-NL" sz="600" b="1" kern="100">
                          <a:solidFill>
                            <a:schemeClr val="tx1">
                              <a:lumMod val="75000"/>
                              <a:lumOff val="25000"/>
                            </a:schemeClr>
                          </a:solidFill>
                          <a:effectLst/>
                        </a:rPr>
                        <a:t>Algemene houding ten aanzien van wiskunde</a:t>
                      </a:r>
                      <a:endParaRPr lang="nl-NL" sz="600" b="1" kern="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87405" marR="65553" marT="43702" marB="43702">
                    <a:lnL w="19050" cap="flat" cmpd="sng" algn="ctr">
                      <a:noFill/>
                      <a:prstDash val="solid"/>
                    </a:lnL>
                    <a:lnR w="9525" cap="flat" cmpd="sng" algn="ctr">
                      <a:solidFill>
                        <a:srgbClr val="C7C6C1"/>
                      </a:solidFill>
                      <a:prstDash val="solid"/>
                    </a:lnR>
                    <a:lnT w="9525" cap="flat" cmpd="sng" algn="ctr">
                      <a:solidFill>
                        <a:srgbClr val="C7C6C1"/>
                      </a:solidFill>
                      <a:prstDash val="solid"/>
                    </a:lnT>
                    <a:lnB w="12700" cmpd="sng">
                      <a:noFill/>
                      <a:prstDash val="solid"/>
                    </a:lnB>
                    <a:noFill/>
                  </a:tcPr>
                </a:tc>
                <a:tc>
                  <a:txBody>
                    <a:bodyPr/>
                    <a:lstStyle/>
                    <a:p>
                      <a:pPr marL="342900" lvl="0" indent="-342900">
                        <a:lnSpc>
                          <a:spcPct val="107000"/>
                        </a:lnSpc>
                        <a:buFont typeface="Calibri" panose="020F0502020204030204" pitchFamily="34" charset="0"/>
                        <a:buChar char="-"/>
                      </a:pPr>
                      <a:r>
                        <a:rPr lang="nl-NL" sz="600" kern="100">
                          <a:solidFill>
                            <a:schemeClr val="tx1">
                              <a:lumMod val="75000"/>
                              <a:lumOff val="25000"/>
                            </a:schemeClr>
                          </a:solidFill>
                          <a:effectLst/>
                        </a:rPr>
                        <a:t>Zelfvertrouwen tonen tijdens het oplossen van (wiskundige) problemen, bijvoorbeeld durf en doorzettingsvermogen laten zien;</a:t>
                      </a:r>
                    </a:p>
                    <a:p>
                      <a:pPr marL="342900" lvl="0" indent="-342900">
                        <a:lnSpc>
                          <a:spcPct val="107000"/>
                        </a:lnSpc>
                        <a:buFont typeface="Calibri" panose="020F0502020204030204" pitchFamily="34" charset="0"/>
                        <a:buChar char="-"/>
                      </a:pPr>
                      <a:r>
                        <a:rPr lang="nl-NL" sz="600" kern="100">
                          <a:solidFill>
                            <a:schemeClr val="tx1">
                              <a:lumMod val="75000"/>
                              <a:lumOff val="25000"/>
                            </a:schemeClr>
                          </a:solidFill>
                          <a:effectLst/>
                        </a:rPr>
                        <a:t>plezier in het maken van wiskundige opgaven;</a:t>
                      </a:r>
                    </a:p>
                    <a:p>
                      <a:pPr marL="342900" lvl="0" indent="-342900">
                        <a:lnSpc>
                          <a:spcPct val="107000"/>
                        </a:lnSpc>
                        <a:buFont typeface="Calibri" panose="020F0502020204030204" pitchFamily="34" charset="0"/>
                        <a:buChar char="-"/>
                      </a:pPr>
                      <a:r>
                        <a:rPr lang="nl-NL" sz="600" kern="100">
                          <a:solidFill>
                            <a:schemeClr val="tx1">
                              <a:lumMod val="75000"/>
                              <a:lumOff val="25000"/>
                            </a:schemeClr>
                          </a:solidFill>
                          <a:effectLst/>
                        </a:rPr>
                        <a:t>zelfstandigheid en verantwoordelijkheidsgevoel;</a:t>
                      </a:r>
                    </a:p>
                    <a:p>
                      <a:pPr marL="342900" lvl="0" indent="-342900">
                        <a:lnSpc>
                          <a:spcPct val="107000"/>
                        </a:lnSpc>
                        <a:buFont typeface="Calibri" panose="020F0502020204030204" pitchFamily="34" charset="0"/>
                        <a:buChar char="-"/>
                      </a:pPr>
                      <a:r>
                        <a:rPr lang="nl-NL" sz="600" kern="100">
                          <a:solidFill>
                            <a:schemeClr val="tx1">
                              <a:lumMod val="75000"/>
                              <a:lumOff val="25000"/>
                            </a:schemeClr>
                          </a:solidFill>
                          <a:effectLst/>
                        </a:rPr>
                        <a:t>brede belangstelling;</a:t>
                      </a:r>
                    </a:p>
                    <a:p>
                      <a:pPr marL="342900" lvl="0" indent="-342900">
                        <a:lnSpc>
                          <a:spcPct val="107000"/>
                        </a:lnSpc>
                        <a:buFont typeface="Calibri" panose="020F0502020204030204" pitchFamily="34" charset="0"/>
                        <a:buChar char="-"/>
                      </a:pPr>
                      <a:r>
                        <a:rPr lang="nl-NL" sz="600" kern="100">
                          <a:solidFill>
                            <a:schemeClr val="tx1">
                              <a:lumMod val="75000"/>
                              <a:lumOff val="25000"/>
                            </a:schemeClr>
                          </a:solidFill>
                          <a:effectLst/>
                        </a:rPr>
                        <a:t>verwondering;</a:t>
                      </a:r>
                    </a:p>
                    <a:p>
                      <a:pPr marL="342900" lvl="0" indent="-342900">
                        <a:lnSpc>
                          <a:spcPct val="107000"/>
                        </a:lnSpc>
                        <a:buFont typeface="Calibri" panose="020F0502020204030204" pitchFamily="34" charset="0"/>
                        <a:buChar char="-"/>
                      </a:pPr>
                      <a:r>
                        <a:rPr lang="nl-NL" sz="600" kern="100">
                          <a:solidFill>
                            <a:schemeClr val="tx1">
                              <a:lumMod val="75000"/>
                              <a:lumOff val="25000"/>
                            </a:schemeClr>
                          </a:solidFill>
                          <a:effectLst/>
                        </a:rPr>
                        <a:t>betrokkenheid.</a:t>
                      </a:r>
                      <a:endParaRPr lang="nl-NL" sz="600" kern="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87405" marR="65553" marT="43702" marB="43702">
                    <a:lnL w="9525" cap="flat" cmpd="sng" algn="ctr">
                      <a:solidFill>
                        <a:srgbClr val="C7C6C1"/>
                      </a:solid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pPr marL="342900" lvl="0" indent="-342900">
                        <a:lnSpc>
                          <a:spcPct val="107000"/>
                        </a:lnSpc>
                        <a:buFont typeface="+mj-lt"/>
                        <a:buAutoNum type="arabicParenR"/>
                      </a:pPr>
                      <a:r>
                        <a:rPr lang="nl-NL" sz="600" kern="100">
                          <a:solidFill>
                            <a:schemeClr val="tx1">
                              <a:lumMod val="75000"/>
                              <a:lumOff val="25000"/>
                            </a:schemeClr>
                          </a:solidFill>
                          <a:effectLst/>
                        </a:rPr>
                        <a:t>Succeservaringen bij gecijferdheidsopgaven</a:t>
                      </a:r>
                    </a:p>
                    <a:p>
                      <a:pPr marL="342900" lvl="0" indent="-342900">
                        <a:lnSpc>
                          <a:spcPct val="107000"/>
                        </a:lnSpc>
                        <a:buFont typeface="+mj-lt"/>
                        <a:buAutoNum type="arabicParenR"/>
                      </a:pPr>
                      <a:r>
                        <a:rPr lang="nl-NL" sz="600" kern="100">
                          <a:solidFill>
                            <a:schemeClr val="tx1">
                              <a:lumMod val="75000"/>
                              <a:lumOff val="25000"/>
                            </a:schemeClr>
                          </a:solidFill>
                          <a:effectLst/>
                        </a:rPr>
                        <a:t>Verschillende aanpakken gebruiken </a:t>
                      </a:r>
                    </a:p>
                    <a:p>
                      <a:pPr marL="342900" lvl="0" indent="-342900">
                        <a:lnSpc>
                          <a:spcPct val="107000"/>
                        </a:lnSpc>
                        <a:buFont typeface="+mj-lt"/>
                        <a:buAutoNum type="arabicParenR"/>
                      </a:pPr>
                      <a:r>
                        <a:rPr lang="nl-NL" sz="600" kern="100">
                          <a:solidFill>
                            <a:schemeClr val="tx1">
                              <a:lumMod val="75000"/>
                              <a:lumOff val="25000"/>
                            </a:schemeClr>
                          </a:solidFill>
                          <a:effectLst/>
                        </a:rPr>
                        <a:t>Wiskunde in de omgeving herkennen</a:t>
                      </a:r>
                    </a:p>
                    <a:p>
                      <a:pPr marL="342900" lvl="0" indent="-342900">
                        <a:lnSpc>
                          <a:spcPct val="107000"/>
                        </a:lnSpc>
                        <a:buFont typeface="+mj-lt"/>
                        <a:buAutoNum type="arabicParenR"/>
                      </a:pPr>
                      <a:r>
                        <a:rPr lang="nl-NL" sz="600" kern="100">
                          <a:solidFill>
                            <a:schemeClr val="tx1">
                              <a:lumMod val="75000"/>
                              <a:lumOff val="25000"/>
                            </a:schemeClr>
                          </a:solidFill>
                          <a:effectLst/>
                        </a:rPr>
                        <a:t>   </a:t>
                      </a:r>
                    </a:p>
                    <a:p>
                      <a:pPr marL="342900" lvl="0" indent="-342900">
                        <a:lnSpc>
                          <a:spcPct val="107000"/>
                        </a:lnSpc>
                        <a:buFont typeface="+mj-lt"/>
                        <a:buAutoNum type="arabicParenR"/>
                      </a:pPr>
                      <a:r>
                        <a:rPr lang="nl-NL" sz="600" kern="100">
                          <a:solidFill>
                            <a:schemeClr val="tx1">
                              <a:lumMod val="75000"/>
                              <a:lumOff val="25000"/>
                            </a:schemeClr>
                          </a:solidFill>
                          <a:effectLst/>
                        </a:rPr>
                        <a:t>   </a:t>
                      </a:r>
                    </a:p>
                    <a:p>
                      <a:pPr marL="342900" lvl="0" indent="-342900">
                        <a:lnSpc>
                          <a:spcPct val="107000"/>
                        </a:lnSpc>
                        <a:buFont typeface="+mj-lt"/>
                        <a:buAutoNum type="arabicParenR"/>
                      </a:pPr>
                      <a:r>
                        <a:rPr lang="nl-NL" sz="600" kern="100">
                          <a:solidFill>
                            <a:schemeClr val="tx1">
                              <a:lumMod val="75000"/>
                              <a:lumOff val="25000"/>
                            </a:schemeClr>
                          </a:solidFill>
                          <a:effectLst/>
                        </a:rPr>
                        <a:t>    </a:t>
                      </a:r>
                      <a:endParaRPr lang="nl-NL" sz="600" kern="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87405" marR="65553" marT="43702" marB="43702">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pPr marL="342900" lvl="0" indent="-342900">
                        <a:lnSpc>
                          <a:spcPct val="107000"/>
                        </a:lnSpc>
                        <a:buFont typeface="Calibri" panose="020F0502020204030204" pitchFamily="34" charset="0"/>
                        <a:buChar char="-"/>
                      </a:pPr>
                      <a:r>
                        <a:rPr lang="nl-NL" sz="600" kern="100">
                          <a:solidFill>
                            <a:schemeClr val="tx1">
                              <a:lumMod val="75000"/>
                              <a:lumOff val="25000"/>
                            </a:schemeClr>
                          </a:solidFill>
                          <a:effectLst/>
                        </a:rPr>
                        <a:t>Wiskunde in het nieuws</a:t>
                      </a:r>
                    </a:p>
                    <a:p>
                      <a:pPr marL="342900" lvl="0" indent="-342900">
                        <a:lnSpc>
                          <a:spcPct val="107000"/>
                        </a:lnSpc>
                        <a:buFont typeface="Calibri" panose="020F0502020204030204" pitchFamily="34" charset="0"/>
                        <a:buChar char="-"/>
                      </a:pPr>
                      <a:r>
                        <a:rPr lang="nl-NL" sz="600" kern="100">
                          <a:solidFill>
                            <a:schemeClr val="tx1">
                              <a:lumMod val="75000"/>
                              <a:lumOff val="25000"/>
                            </a:schemeClr>
                          </a:solidFill>
                          <a:effectLst/>
                        </a:rPr>
                        <a:t>Gebroken getallen in de supermarkt</a:t>
                      </a:r>
                    </a:p>
                    <a:p>
                      <a:pPr marL="342900" lvl="0" indent="-342900">
                        <a:lnSpc>
                          <a:spcPct val="107000"/>
                        </a:lnSpc>
                        <a:buFont typeface="Calibri" panose="020F0502020204030204" pitchFamily="34" charset="0"/>
                        <a:buChar char="-"/>
                      </a:pPr>
                      <a:r>
                        <a:rPr lang="nl-NL" sz="600" kern="100">
                          <a:solidFill>
                            <a:schemeClr val="tx1">
                              <a:lumMod val="75000"/>
                              <a:lumOff val="25000"/>
                            </a:schemeClr>
                          </a:solidFill>
                          <a:effectLst/>
                        </a:rPr>
                        <a:t>Sneeuwpoppencompetitie</a:t>
                      </a:r>
                    </a:p>
                    <a:p>
                      <a:pPr marL="342900" lvl="0" indent="-342900">
                        <a:lnSpc>
                          <a:spcPct val="107000"/>
                        </a:lnSpc>
                        <a:buFont typeface="Calibri" panose="020F0502020204030204" pitchFamily="34" charset="0"/>
                        <a:buChar char="-"/>
                      </a:pPr>
                      <a:r>
                        <a:rPr lang="nl-NL" sz="600" kern="100">
                          <a:solidFill>
                            <a:schemeClr val="tx1">
                              <a:lumMod val="75000"/>
                              <a:lumOff val="25000"/>
                            </a:schemeClr>
                          </a:solidFill>
                          <a:effectLst/>
                        </a:rPr>
                        <a:t>Strava-art</a:t>
                      </a:r>
                    </a:p>
                    <a:p>
                      <a:pPr marL="342900" lvl="0" indent="-342900">
                        <a:lnSpc>
                          <a:spcPct val="107000"/>
                        </a:lnSpc>
                        <a:buFont typeface="Calibri" panose="020F0502020204030204" pitchFamily="34" charset="0"/>
                        <a:buChar char="-"/>
                      </a:pPr>
                      <a:r>
                        <a:rPr lang="nl-NL" sz="600" kern="100">
                          <a:solidFill>
                            <a:schemeClr val="tx1">
                              <a:lumMod val="75000"/>
                              <a:lumOff val="25000"/>
                            </a:schemeClr>
                          </a:solidFill>
                          <a:effectLst/>
                        </a:rPr>
                        <a:t>Eigen lessen verzorgen aan medestudenten</a:t>
                      </a:r>
                    </a:p>
                    <a:p>
                      <a:pPr marL="342900" lvl="0" indent="-342900">
                        <a:lnSpc>
                          <a:spcPct val="107000"/>
                        </a:lnSpc>
                        <a:buFont typeface="Calibri" panose="020F0502020204030204" pitchFamily="34" charset="0"/>
                        <a:buChar char="-"/>
                      </a:pPr>
                      <a:r>
                        <a:rPr lang="nl-NL" sz="600" kern="100">
                          <a:solidFill>
                            <a:schemeClr val="tx1">
                              <a:lumMod val="75000"/>
                              <a:lumOff val="25000"/>
                            </a:schemeClr>
                          </a:solidFill>
                          <a:effectLst/>
                        </a:rPr>
                        <a:t>Klokhuisfilmpje</a:t>
                      </a:r>
                    </a:p>
                    <a:p>
                      <a:pPr marL="342900" lvl="0" indent="-342900">
                        <a:lnSpc>
                          <a:spcPct val="107000"/>
                        </a:lnSpc>
                        <a:buFont typeface="Calibri" panose="020F0502020204030204" pitchFamily="34" charset="0"/>
                        <a:buChar char="-"/>
                      </a:pPr>
                      <a:r>
                        <a:rPr lang="nl-NL" sz="600" kern="100">
                          <a:solidFill>
                            <a:schemeClr val="tx1">
                              <a:lumMod val="75000"/>
                              <a:lumOff val="25000"/>
                            </a:schemeClr>
                          </a:solidFill>
                          <a:effectLst/>
                        </a:rPr>
                        <a:t>Chat GPT</a:t>
                      </a:r>
                    </a:p>
                    <a:p>
                      <a:pPr marL="342900" lvl="0" indent="-342900">
                        <a:lnSpc>
                          <a:spcPct val="107000"/>
                        </a:lnSpc>
                        <a:spcAft>
                          <a:spcPts val="800"/>
                        </a:spcAft>
                        <a:buFont typeface="Calibri" panose="020F0502020204030204" pitchFamily="34" charset="0"/>
                        <a:buChar char="-"/>
                      </a:pPr>
                      <a:r>
                        <a:rPr lang="nl-NL" sz="600" kern="100">
                          <a:solidFill>
                            <a:schemeClr val="tx1">
                              <a:lumMod val="75000"/>
                              <a:lumOff val="25000"/>
                            </a:schemeClr>
                          </a:solidFill>
                          <a:effectLst/>
                        </a:rPr>
                        <a:t>FunThink</a:t>
                      </a:r>
                      <a:endParaRPr lang="nl-NL" sz="600" kern="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87405" marR="65553" marT="43702" marB="43702">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val="3803023409"/>
                  </a:ext>
                </a:extLst>
              </a:tr>
              <a:tr h="910222">
                <a:tc>
                  <a:txBody>
                    <a:bodyPr/>
                    <a:lstStyle/>
                    <a:p>
                      <a:pPr>
                        <a:lnSpc>
                          <a:spcPct val="107000"/>
                        </a:lnSpc>
                        <a:spcAft>
                          <a:spcPts val="800"/>
                        </a:spcAft>
                      </a:pPr>
                      <a:r>
                        <a:rPr lang="nl-NL" sz="600" b="1" kern="100">
                          <a:solidFill>
                            <a:schemeClr val="tx1">
                              <a:lumMod val="75000"/>
                              <a:lumOff val="25000"/>
                            </a:schemeClr>
                          </a:solidFill>
                          <a:effectLst/>
                        </a:rPr>
                        <a:t>Reflecterende houding</a:t>
                      </a:r>
                      <a:endParaRPr lang="nl-NL" sz="600" b="1" kern="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87405" marR="65553" marT="43702" marB="43702">
                    <a:lnL w="19050" cap="flat" cmpd="sng" algn="ctr">
                      <a:noFill/>
                      <a:prstDash val="solid"/>
                    </a:lnL>
                    <a:lnR w="9525" cap="flat" cmpd="sng" algn="ctr">
                      <a:solidFill>
                        <a:srgbClr val="C7C6C1"/>
                      </a:solidFill>
                      <a:prstDash val="solid"/>
                    </a:lnR>
                    <a:lnT w="12700" cmpd="sng">
                      <a:noFill/>
                      <a:prstDash val="solid"/>
                    </a:lnT>
                    <a:lnB w="12700" cmpd="sng">
                      <a:noFill/>
                      <a:prstDash val="solid"/>
                    </a:lnB>
                    <a:noFill/>
                  </a:tcPr>
                </a:tc>
                <a:tc>
                  <a:txBody>
                    <a:bodyPr/>
                    <a:lstStyle/>
                    <a:p>
                      <a:pPr marL="342900" lvl="0" indent="-342900">
                        <a:lnSpc>
                          <a:spcPct val="107000"/>
                        </a:lnSpc>
                        <a:buFont typeface="Calibri" panose="020F0502020204030204" pitchFamily="34" charset="0"/>
                        <a:buChar char="-"/>
                      </a:pPr>
                      <a:r>
                        <a:rPr lang="nl-NL" sz="600" kern="100">
                          <a:solidFill>
                            <a:schemeClr val="tx1">
                              <a:lumMod val="75000"/>
                              <a:lumOff val="25000"/>
                            </a:schemeClr>
                          </a:solidFill>
                          <a:effectLst/>
                        </a:rPr>
                        <a:t>Het eigen denken en handelen in beschouwing nemen;</a:t>
                      </a:r>
                    </a:p>
                    <a:p>
                      <a:pPr marL="342900" lvl="0" indent="-342900">
                        <a:lnSpc>
                          <a:spcPct val="107000"/>
                        </a:lnSpc>
                        <a:buFont typeface="Calibri" panose="020F0502020204030204" pitchFamily="34" charset="0"/>
                        <a:buChar char="-"/>
                      </a:pPr>
                      <a:r>
                        <a:rPr lang="nl-NL" sz="600" kern="100">
                          <a:solidFill>
                            <a:schemeClr val="tx1">
                              <a:lumMod val="75000"/>
                              <a:lumOff val="25000"/>
                            </a:schemeClr>
                          </a:solidFill>
                          <a:effectLst/>
                        </a:rPr>
                        <a:t>terugkijken en anticiperen op eigen en andermans (denk)activiteiten;</a:t>
                      </a:r>
                    </a:p>
                    <a:p>
                      <a:pPr marL="342900" lvl="0" indent="-342900">
                        <a:lnSpc>
                          <a:spcPct val="107000"/>
                        </a:lnSpc>
                        <a:buFont typeface="Calibri" panose="020F0502020204030204" pitchFamily="34" charset="0"/>
                        <a:buChar char="-"/>
                      </a:pPr>
                      <a:r>
                        <a:rPr lang="nl-NL" sz="600" kern="100">
                          <a:solidFill>
                            <a:schemeClr val="tx1">
                              <a:lumMod val="75000"/>
                              <a:lumOff val="25000"/>
                            </a:schemeClr>
                          </a:solidFill>
                          <a:effectLst/>
                        </a:rPr>
                        <a:t>heuristisch denken, jezelf vragen stellen;</a:t>
                      </a:r>
                    </a:p>
                    <a:p>
                      <a:pPr marL="342900" lvl="0" indent="-342900">
                        <a:lnSpc>
                          <a:spcPct val="107000"/>
                        </a:lnSpc>
                        <a:buFont typeface="Calibri" panose="020F0502020204030204" pitchFamily="34" charset="0"/>
                        <a:buChar char="-"/>
                      </a:pPr>
                      <a:r>
                        <a:rPr lang="nl-NL" sz="600" kern="100">
                          <a:solidFill>
                            <a:schemeClr val="tx1">
                              <a:lumMod val="75000"/>
                              <a:lumOff val="25000"/>
                            </a:schemeClr>
                          </a:solidFill>
                          <a:effectLst/>
                        </a:rPr>
                        <a:t>aandacht voor relativering;</a:t>
                      </a:r>
                    </a:p>
                    <a:p>
                      <a:pPr marL="342900" lvl="0" indent="-342900">
                        <a:lnSpc>
                          <a:spcPct val="107000"/>
                        </a:lnSpc>
                        <a:buFont typeface="Calibri" panose="020F0502020204030204" pitchFamily="34" charset="0"/>
                        <a:buChar char="-"/>
                      </a:pPr>
                      <a:r>
                        <a:rPr lang="nl-NL" sz="600" kern="100">
                          <a:solidFill>
                            <a:schemeClr val="tx1">
                              <a:lumMod val="75000"/>
                              <a:lumOff val="25000"/>
                            </a:schemeClr>
                          </a:solidFill>
                          <a:effectLst/>
                        </a:rPr>
                        <a:t>kritisch zijn op het gebruik van wiskunde.</a:t>
                      </a:r>
                      <a:endParaRPr lang="nl-NL" sz="600" kern="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87405" marR="65553" marT="43702" marB="43702">
                    <a:lnL w="9525" cap="flat" cmpd="sng" algn="ctr">
                      <a:solidFill>
                        <a:srgbClr val="C7C6C1"/>
                      </a:solid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pPr marL="342900" lvl="0" indent="-342900">
                        <a:lnSpc>
                          <a:spcPct val="107000"/>
                        </a:lnSpc>
                        <a:buFont typeface="+mj-lt"/>
                        <a:buAutoNum type="arabicParenR"/>
                      </a:pPr>
                      <a:r>
                        <a:rPr lang="nl-NL" sz="600" kern="100">
                          <a:solidFill>
                            <a:schemeClr val="tx1">
                              <a:lumMod val="75000"/>
                              <a:lumOff val="25000"/>
                            </a:schemeClr>
                          </a:solidFill>
                          <a:effectLst/>
                        </a:rPr>
                        <a:t>Vakspecifieke feedback ontvangen en geven</a:t>
                      </a:r>
                    </a:p>
                    <a:p>
                      <a:pPr marL="342900" lvl="0" indent="-342900">
                        <a:lnSpc>
                          <a:spcPct val="107000"/>
                        </a:lnSpc>
                        <a:buFont typeface="+mj-lt"/>
                        <a:buAutoNum type="arabicParenR"/>
                      </a:pPr>
                      <a:r>
                        <a:rPr lang="nl-NL" sz="600" kern="100">
                          <a:solidFill>
                            <a:schemeClr val="tx1">
                              <a:lumMod val="75000"/>
                              <a:lumOff val="25000"/>
                            </a:schemeClr>
                          </a:solidFill>
                          <a:effectLst/>
                        </a:rPr>
                        <a:t>Observeren van wiskundelessen</a:t>
                      </a:r>
                    </a:p>
                    <a:p>
                      <a:pPr marL="342900" lvl="0" indent="-342900">
                        <a:lnSpc>
                          <a:spcPct val="107000"/>
                        </a:lnSpc>
                        <a:buFont typeface="+mj-lt"/>
                        <a:buAutoNum type="arabicParenR"/>
                      </a:pPr>
                      <a:r>
                        <a:rPr lang="nl-NL" sz="600" kern="100">
                          <a:solidFill>
                            <a:schemeClr val="tx1">
                              <a:lumMod val="75000"/>
                              <a:lumOff val="25000"/>
                            </a:schemeClr>
                          </a:solidFill>
                          <a:effectLst/>
                        </a:rPr>
                        <a:t>Reflecteren op eigen en andermans wiskundegebruik</a:t>
                      </a:r>
                    </a:p>
                    <a:p>
                      <a:pPr marL="342900" lvl="0" indent="-342900">
                        <a:lnSpc>
                          <a:spcPct val="107000"/>
                        </a:lnSpc>
                        <a:buFont typeface="+mj-lt"/>
                        <a:buAutoNum type="arabicParenR"/>
                      </a:pPr>
                      <a:r>
                        <a:rPr lang="nl-NL" sz="600" kern="100">
                          <a:solidFill>
                            <a:schemeClr val="tx1">
                              <a:lumMod val="75000"/>
                              <a:lumOff val="25000"/>
                            </a:schemeClr>
                          </a:solidFill>
                          <a:effectLst/>
                        </a:rPr>
                        <a:t>Wiskundige inhoud doordenken</a:t>
                      </a:r>
                    </a:p>
                    <a:p>
                      <a:pPr marL="342900" lvl="0" indent="-342900">
                        <a:lnSpc>
                          <a:spcPct val="107000"/>
                        </a:lnSpc>
                        <a:buFont typeface="+mj-lt"/>
                        <a:buAutoNum type="arabicParenR"/>
                      </a:pPr>
                      <a:r>
                        <a:rPr lang="nl-NL" sz="600" kern="100">
                          <a:solidFill>
                            <a:schemeClr val="tx1">
                              <a:lumMod val="75000"/>
                              <a:lumOff val="25000"/>
                            </a:schemeClr>
                          </a:solidFill>
                          <a:effectLst/>
                        </a:rPr>
                        <a:t> </a:t>
                      </a:r>
                    </a:p>
                    <a:p>
                      <a:pPr marL="342900" lvl="0" indent="-342900">
                        <a:lnSpc>
                          <a:spcPct val="107000"/>
                        </a:lnSpc>
                        <a:buFont typeface="+mj-lt"/>
                        <a:buAutoNum type="arabicParenR"/>
                      </a:pPr>
                      <a:r>
                        <a:rPr lang="nl-NL" sz="600" kern="100">
                          <a:solidFill>
                            <a:schemeClr val="tx1">
                              <a:lumMod val="75000"/>
                              <a:lumOff val="25000"/>
                            </a:schemeClr>
                          </a:solidFill>
                          <a:effectLst/>
                        </a:rPr>
                        <a:t> </a:t>
                      </a:r>
                      <a:endParaRPr lang="nl-NL" sz="600" kern="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87405" marR="65553" marT="43702" marB="43702">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pPr marL="342900" lvl="0" indent="-342900">
                        <a:lnSpc>
                          <a:spcPct val="107000"/>
                        </a:lnSpc>
                        <a:buFont typeface="Calibri" panose="020F0502020204030204" pitchFamily="34" charset="0"/>
                        <a:buChar char="-"/>
                      </a:pPr>
                      <a:r>
                        <a:rPr lang="nl-NL" sz="600" kern="100">
                          <a:solidFill>
                            <a:schemeClr val="tx1">
                              <a:lumMod val="75000"/>
                              <a:lumOff val="25000"/>
                            </a:schemeClr>
                          </a:solidFill>
                          <a:effectLst/>
                        </a:rPr>
                        <a:t>Wiskundeprofielen </a:t>
                      </a:r>
                    </a:p>
                    <a:p>
                      <a:pPr marL="342900" lvl="0" indent="-342900">
                        <a:lnSpc>
                          <a:spcPct val="107000"/>
                        </a:lnSpc>
                        <a:buFont typeface="Calibri" panose="020F0502020204030204" pitchFamily="34" charset="0"/>
                        <a:buChar char="-"/>
                      </a:pPr>
                      <a:r>
                        <a:rPr lang="nl-NL" sz="600" kern="100">
                          <a:solidFill>
                            <a:schemeClr val="tx1">
                              <a:lumMod val="75000"/>
                              <a:lumOff val="25000"/>
                            </a:schemeClr>
                          </a:solidFill>
                          <a:effectLst/>
                        </a:rPr>
                        <a:t>Wiskunde in het nieuws</a:t>
                      </a:r>
                    </a:p>
                    <a:p>
                      <a:pPr marL="342900" lvl="0" indent="-342900">
                        <a:lnSpc>
                          <a:spcPct val="107000"/>
                        </a:lnSpc>
                        <a:buFont typeface="Calibri" panose="020F0502020204030204" pitchFamily="34" charset="0"/>
                        <a:buChar char="-"/>
                      </a:pPr>
                      <a:r>
                        <a:rPr lang="nl-NL" sz="600" kern="100">
                          <a:solidFill>
                            <a:schemeClr val="tx1">
                              <a:lumMod val="75000"/>
                              <a:lumOff val="25000"/>
                            </a:schemeClr>
                          </a:solidFill>
                          <a:effectLst/>
                        </a:rPr>
                        <a:t>Gebroken getallen in de supermarkt</a:t>
                      </a:r>
                    </a:p>
                    <a:p>
                      <a:pPr marL="342900" lvl="0" indent="-342900">
                        <a:lnSpc>
                          <a:spcPct val="107000"/>
                        </a:lnSpc>
                        <a:buFont typeface="Calibri" panose="020F0502020204030204" pitchFamily="34" charset="0"/>
                        <a:buChar char="-"/>
                      </a:pPr>
                      <a:r>
                        <a:rPr lang="nl-NL" sz="600" kern="100">
                          <a:solidFill>
                            <a:schemeClr val="tx1">
                              <a:lumMod val="75000"/>
                              <a:lumOff val="25000"/>
                            </a:schemeClr>
                          </a:solidFill>
                          <a:effectLst/>
                        </a:rPr>
                        <a:t>Sneeuwpoppencompetitie</a:t>
                      </a:r>
                    </a:p>
                    <a:p>
                      <a:pPr marL="342900" lvl="0" indent="-342900">
                        <a:lnSpc>
                          <a:spcPct val="107000"/>
                        </a:lnSpc>
                        <a:buFont typeface="Calibri" panose="020F0502020204030204" pitchFamily="34" charset="0"/>
                        <a:buChar char="-"/>
                      </a:pPr>
                      <a:r>
                        <a:rPr lang="nl-NL" sz="600" kern="100">
                          <a:solidFill>
                            <a:schemeClr val="tx1">
                              <a:lumMod val="75000"/>
                              <a:lumOff val="25000"/>
                            </a:schemeClr>
                          </a:solidFill>
                          <a:effectLst/>
                        </a:rPr>
                        <a:t>Eigen lessen verzorgen aan medestudenten</a:t>
                      </a:r>
                    </a:p>
                    <a:p>
                      <a:pPr marL="342900" lvl="0" indent="-342900">
                        <a:lnSpc>
                          <a:spcPct val="107000"/>
                        </a:lnSpc>
                        <a:buFont typeface="Calibri" panose="020F0502020204030204" pitchFamily="34" charset="0"/>
                        <a:buChar char="-"/>
                      </a:pPr>
                      <a:r>
                        <a:rPr lang="nl-NL" sz="600" kern="100">
                          <a:solidFill>
                            <a:schemeClr val="tx1">
                              <a:lumMod val="75000"/>
                              <a:lumOff val="25000"/>
                            </a:schemeClr>
                          </a:solidFill>
                          <a:effectLst/>
                        </a:rPr>
                        <a:t>Inschatting eigen wiskundige attitude</a:t>
                      </a:r>
                    </a:p>
                    <a:p>
                      <a:pPr marL="342900" lvl="0" indent="-342900">
                        <a:lnSpc>
                          <a:spcPct val="107000"/>
                        </a:lnSpc>
                        <a:buFont typeface="Calibri" panose="020F0502020204030204" pitchFamily="34" charset="0"/>
                        <a:buChar char="-"/>
                      </a:pPr>
                      <a:r>
                        <a:rPr lang="nl-NL" sz="600" kern="100">
                          <a:solidFill>
                            <a:schemeClr val="tx1">
                              <a:lumMod val="75000"/>
                              <a:lumOff val="25000"/>
                            </a:schemeClr>
                          </a:solidFill>
                          <a:effectLst/>
                        </a:rPr>
                        <a:t>Chat-GPT</a:t>
                      </a:r>
                    </a:p>
                    <a:p>
                      <a:pPr marL="342900" lvl="0" indent="-342900">
                        <a:lnSpc>
                          <a:spcPct val="107000"/>
                        </a:lnSpc>
                        <a:spcAft>
                          <a:spcPts val="800"/>
                        </a:spcAft>
                        <a:buFont typeface="Calibri" panose="020F0502020204030204" pitchFamily="34" charset="0"/>
                        <a:buChar char="-"/>
                      </a:pPr>
                      <a:r>
                        <a:rPr lang="nl-NL" sz="600" kern="100">
                          <a:solidFill>
                            <a:schemeClr val="tx1">
                              <a:lumMod val="75000"/>
                              <a:lumOff val="25000"/>
                            </a:schemeClr>
                          </a:solidFill>
                          <a:effectLst/>
                        </a:rPr>
                        <a:t>FunThink</a:t>
                      </a:r>
                      <a:endParaRPr lang="nl-NL" sz="600" kern="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87405" marR="65553" marT="43702" marB="43702">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val="646691730"/>
                  </a:ext>
                </a:extLst>
              </a:tr>
              <a:tr h="1518048">
                <a:tc>
                  <a:txBody>
                    <a:bodyPr/>
                    <a:lstStyle/>
                    <a:p>
                      <a:pPr>
                        <a:lnSpc>
                          <a:spcPct val="107000"/>
                        </a:lnSpc>
                        <a:spcAft>
                          <a:spcPts val="800"/>
                        </a:spcAft>
                      </a:pPr>
                      <a:r>
                        <a:rPr lang="nl-NL" sz="600" b="1" kern="100">
                          <a:solidFill>
                            <a:schemeClr val="tx1">
                              <a:lumMod val="75000"/>
                              <a:lumOff val="25000"/>
                            </a:schemeClr>
                          </a:solidFill>
                          <a:effectLst/>
                        </a:rPr>
                        <a:t>Onderzoekende houding</a:t>
                      </a:r>
                      <a:endParaRPr lang="nl-NL" sz="600" b="1" kern="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87405" marR="65553" marT="43702" marB="43702">
                    <a:lnL w="19050" cap="flat" cmpd="sng" algn="ctr">
                      <a:noFill/>
                      <a:prstDash val="solid"/>
                    </a:lnL>
                    <a:lnR w="9525" cap="flat" cmpd="sng" algn="ctr">
                      <a:solidFill>
                        <a:srgbClr val="C7C6C1"/>
                      </a:solidFill>
                      <a:prstDash val="solid"/>
                    </a:lnR>
                    <a:lnT w="12700" cmpd="sng">
                      <a:noFill/>
                      <a:prstDash val="solid"/>
                    </a:lnT>
                    <a:lnB w="12700" cmpd="sng">
                      <a:noFill/>
                      <a:prstDash val="solid"/>
                    </a:lnB>
                    <a:noFill/>
                  </a:tcPr>
                </a:tc>
                <a:tc>
                  <a:txBody>
                    <a:bodyPr/>
                    <a:lstStyle/>
                    <a:p>
                      <a:pPr marL="342900" lvl="0" indent="-342900">
                        <a:lnSpc>
                          <a:spcPct val="107000"/>
                        </a:lnSpc>
                        <a:buFont typeface="Calibri" panose="020F0502020204030204" pitchFamily="34" charset="0"/>
                        <a:buChar char="-"/>
                      </a:pPr>
                      <a:r>
                        <a:rPr lang="nl-NL" sz="600" kern="100">
                          <a:solidFill>
                            <a:schemeClr val="tx1">
                              <a:lumMod val="75000"/>
                              <a:lumOff val="25000"/>
                            </a:schemeClr>
                          </a:solidFill>
                          <a:effectLst/>
                        </a:rPr>
                        <a:t>De wil om diepgaander te begrijpen;</a:t>
                      </a:r>
                    </a:p>
                    <a:p>
                      <a:pPr marL="342900" lvl="0" indent="-342900">
                        <a:lnSpc>
                          <a:spcPct val="107000"/>
                        </a:lnSpc>
                        <a:buFont typeface="Calibri" panose="020F0502020204030204" pitchFamily="34" charset="0"/>
                        <a:buChar char="-"/>
                      </a:pPr>
                      <a:r>
                        <a:rPr lang="nl-NL" sz="600" kern="100">
                          <a:solidFill>
                            <a:schemeClr val="tx1">
                              <a:lumMod val="75000"/>
                              <a:lumOff val="25000"/>
                            </a:schemeClr>
                          </a:solidFill>
                          <a:effectLst/>
                        </a:rPr>
                        <a:t>nieuwsgierigheid;</a:t>
                      </a:r>
                    </a:p>
                    <a:p>
                      <a:pPr marL="342900" lvl="0" indent="-342900">
                        <a:lnSpc>
                          <a:spcPct val="107000"/>
                        </a:lnSpc>
                        <a:buFont typeface="Calibri" panose="020F0502020204030204" pitchFamily="34" charset="0"/>
                        <a:buChar char="-"/>
                      </a:pPr>
                      <a:r>
                        <a:rPr lang="nl-NL" sz="600" kern="100">
                          <a:solidFill>
                            <a:schemeClr val="tx1">
                              <a:lumMod val="75000"/>
                              <a:lumOff val="25000"/>
                            </a:schemeClr>
                          </a:solidFill>
                          <a:effectLst/>
                        </a:rPr>
                        <a:t>aandacht voor objectiviteit; </a:t>
                      </a:r>
                    </a:p>
                    <a:p>
                      <a:pPr marL="342900" lvl="0" indent="-342900">
                        <a:lnSpc>
                          <a:spcPct val="107000"/>
                        </a:lnSpc>
                        <a:buFont typeface="Calibri" panose="020F0502020204030204" pitchFamily="34" charset="0"/>
                        <a:buChar char="-"/>
                      </a:pPr>
                      <a:r>
                        <a:rPr lang="nl-NL" sz="600" kern="100">
                          <a:solidFill>
                            <a:schemeClr val="tx1">
                              <a:lumMod val="75000"/>
                              <a:lumOff val="25000"/>
                            </a:schemeClr>
                          </a:solidFill>
                          <a:effectLst/>
                        </a:rPr>
                        <a:t>gericht zijn op alternatieve aanpakken;</a:t>
                      </a:r>
                    </a:p>
                    <a:p>
                      <a:pPr marL="342900" lvl="0" indent="-342900">
                        <a:lnSpc>
                          <a:spcPct val="107000"/>
                        </a:lnSpc>
                        <a:buFont typeface="Calibri" panose="020F0502020204030204" pitchFamily="34" charset="0"/>
                        <a:buChar char="-"/>
                      </a:pPr>
                      <a:r>
                        <a:rPr lang="nl-NL" sz="600" kern="100">
                          <a:solidFill>
                            <a:schemeClr val="tx1">
                              <a:lumMod val="75000"/>
                              <a:lumOff val="25000"/>
                            </a:schemeClr>
                          </a:solidFill>
                          <a:effectLst/>
                        </a:rPr>
                        <a:t>alert zijn op doodlopende paden en die durven te verlaten;</a:t>
                      </a:r>
                    </a:p>
                    <a:p>
                      <a:pPr marL="342900" lvl="0" indent="-342900">
                        <a:lnSpc>
                          <a:spcPct val="107000"/>
                        </a:lnSpc>
                        <a:buFont typeface="Calibri" panose="020F0502020204030204" pitchFamily="34" charset="0"/>
                        <a:buChar char="-"/>
                      </a:pPr>
                      <a:r>
                        <a:rPr lang="nl-NL" sz="600" kern="100">
                          <a:solidFill>
                            <a:schemeClr val="tx1">
                              <a:lumMod val="75000"/>
                              <a:lumOff val="25000"/>
                            </a:schemeClr>
                          </a:solidFill>
                          <a:effectLst/>
                        </a:rPr>
                        <a:t>aanpassingsvermogen;</a:t>
                      </a:r>
                    </a:p>
                    <a:p>
                      <a:pPr marL="342900" lvl="0" indent="-342900">
                        <a:lnSpc>
                          <a:spcPct val="107000"/>
                        </a:lnSpc>
                        <a:buFont typeface="Calibri" panose="020F0502020204030204" pitchFamily="34" charset="0"/>
                        <a:buChar char="-"/>
                      </a:pPr>
                      <a:r>
                        <a:rPr lang="nl-NL" sz="600" kern="100">
                          <a:solidFill>
                            <a:schemeClr val="tx1">
                              <a:lumMod val="75000"/>
                              <a:lumOff val="25000"/>
                            </a:schemeClr>
                          </a:solidFill>
                          <a:effectLst/>
                        </a:rPr>
                        <a:t>gericht op raadplegen van informatiebronnen;</a:t>
                      </a:r>
                    </a:p>
                    <a:p>
                      <a:pPr marL="342900" lvl="0" indent="-342900">
                        <a:lnSpc>
                          <a:spcPct val="107000"/>
                        </a:lnSpc>
                        <a:buFont typeface="Calibri" panose="020F0502020204030204" pitchFamily="34" charset="0"/>
                        <a:buChar char="-"/>
                      </a:pPr>
                      <a:r>
                        <a:rPr lang="nl-NL" sz="600" kern="100">
                          <a:solidFill>
                            <a:schemeClr val="tx1">
                              <a:lumMod val="75000"/>
                              <a:lumOff val="25000"/>
                            </a:schemeClr>
                          </a:solidFill>
                          <a:effectLst/>
                        </a:rPr>
                        <a:t>drang naar inzicht;</a:t>
                      </a:r>
                    </a:p>
                    <a:p>
                      <a:pPr marL="342900" lvl="0" indent="-342900">
                        <a:lnSpc>
                          <a:spcPct val="107000"/>
                        </a:lnSpc>
                        <a:buFont typeface="Calibri" panose="020F0502020204030204" pitchFamily="34" charset="0"/>
                        <a:buChar char="-"/>
                      </a:pPr>
                      <a:r>
                        <a:rPr lang="nl-NL" sz="600" kern="100">
                          <a:solidFill>
                            <a:schemeClr val="tx1">
                              <a:lumMod val="75000"/>
                              <a:lumOff val="25000"/>
                            </a:schemeClr>
                          </a:solidFill>
                          <a:effectLst/>
                        </a:rPr>
                        <a:t>meerdere oplossingsvarianten bedenken en toepassen;</a:t>
                      </a:r>
                    </a:p>
                    <a:p>
                      <a:pPr marL="342900" lvl="0" indent="-342900">
                        <a:lnSpc>
                          <a:spcPct val="107000"/>
                        </a:lnSpc>
                        <a:buFont typeface="Calibri" panose="020F0502020204030204" pitchFamily="34" charset="0"/>
                        <a:buChar char="-"/>
                      </a:pPr>
                      <a:r>
                        <a:rPr lang="nl-NL" sz="600" kern="100">
                          <a:solidFill>
                            <a:schemeClr val="tx1">
                              <a:lumMod val="75000"/>
                              <a:lumOff val="25000"/>
                            </a:schemeClr>
                          </a:solidFill>
                          <a:effectLst/>
                        </a:rPr>
                        <a:t>oplossingen c.q. redeneringen van anderen – medestudenten, leerlingen, experts, - volgen of voortzetten; </a:t>
                      </a:r>
                    </a:p>
                    <a:p>
                      <a:pPr marL="342900" lvl="0" indent="-342900">
                        <a:lnSpc>
                          <a:spcPct val="107000"/>
                        </a:lnSpc>
                        <a:buFont typeface="Calibri" panose="020F0502020204030204" pitchFamily="34" charset="0"/>
                        <a:buChar char="-"/>
                      </a:pPr>
                      <a:r>
                        <a:rPr lang="nl-NL" sz="600" kern="100">
                          <a:solidFill>
                            <a:schemeClr val="tx1">
                              <a:lumMod val="75000"/>
                              <a:lumOff val="25000"/>
                            </a:schemeClr>
                          </a:solidFill>
                          <a:effectLst/>
                        </a:rPr>
                        <a:t>wiskunde in situaties herkennen en toepassen</a:t>
                      </a:r>
                    </a:p>
                    <a:p>
                      <a:pPr marL="342900" lvl="0" indent="-342900">
                        <a:lnSpc>
                          <a:spcPct val="107000"/>
                        </a:lnSpc>
                        <a:buFont typeface="Calibri" panose="020F0502020204030204" pitchFamily="34" charset="0"/>
                        <a:buChar char="-"/>
                      </a:pPr>
                      <a:r>
                        <a:rPr lang="nl-NL" sz="600" kern="100">
                          <a:solidFill>
                            <a:schemeClr val="tx1">
                              <a:lumMod val="75000"/>
                              <a:lumOff val="25000"/>
                            </a:schemeClr>
                          </a:solidFill>
                          <a:effectLst/>
                        </a:rPr>
                        <a:t>wiskundetaal en wiskundige activiteiten gebruiken;</a:t>
                      </a:r>
                    </a:p>
                    <a:p>
                      <a:pPr marL="342900" lvl="0" indent="-342900">
                        <a:lnSpc>
                          <a:spcPct val="107000"/>
                        </a:lnSpc>
                        <a:buFont typeface="Calibri" panose="020F0502020204030204" pitchFamily="34" charset="0"/>
                        <a:buChar char="-"/>
                      </a:pPr>
                      <a:r>
                        <a:rPr lang="nl-NL" sz="600" kern="100">
                          <a:solidFill>
                            <a:schemeClr val="tx1">
                              <a:lumMod val="75000"/>
                              <a:lumOff val="25000"/>
                            </a:schemeClr>
                          </a:solidFill>
                          <a:effectLst/>
                        </a:rPr>
                        <a:t>creativiteit tonen bij het oplossen van wiskundige problemen.</a:t>
                      </a:r>
                      <a:endParaRPr lang="nl-NL" sz="600" kern="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87405" marR="65553" marT="43702" marB="43702">
                    <a:lnL w="9525" cap="flat" cmpd="sng" algn="ctr">
                      <a:solidFill>
                        <a:srgbClr val="C7C6C1"/>
                      </a:solid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pPr marL="342900" lvl="0" indent="-342900">
                        <a:lnSpc>
                          <a:spcPct val="107000"/>
                        </a:lnSpc>
                        <a:buFont typeface="+mj-lt"/>
                        <a:buAutoNum type="arabicParenR"/>
                      </a:pPr>
                      <a:r>
                        <a:rPr lang="nl-NL" sz="600" kern="100">
                          <a:solidFill>
                            <a:schemeClr val="tx1">
                              <a:lumMod val="75000"/>
                              <a:lumOff val="25000"/>
                            </a:schemeClr>
                          </a:solidFill>
                          <a:effectLst/>
                        </a:rPr>
                        <a:t>Reflecteren op eigen handelen vanuit vakdidactische/-inhoudelijke theorie</a:t>
                      </a:r>
                    </a:p>
                    <a:p>
                      <a:pPr marL="342900" lvl="0" indent="-342900">
                        <a:lnSpc>
                          <a:spcPct val="107000"/>
                        </a:lnSpc>
                        <a:buFont typeface="+mj-lt"/>
                        <a:buAutoNum type="arabicParenR"/>
                      </a:pPr>
                      <a:r>
                        <a:rPr lang="nl-NL" sz="600" kern="100">
                          <a:solidFill>
                            <a:schemeClr val="tx1">
                              <a:lumMod val="75000"/>
                              <a:lumOff val="25000"/>
                            </a:schemeClr>
                          </a:solidFill>
                          <a:effectLst/>
                        </a:rPr>
                        <a:t>Samenwerken aan wiskundige opgaven</a:t>
                      </a:r>
                    </a:p>
                    <a:p>
                      <a:pPr marL="342900" lvl="0" indent="-342900">
                        <a:lnSpc>
                          <a:spcPct val="107000"/>
                        </a:lnSpc>
                        <a:buFont typeface="+mj-lt"/>
                        <a:buAutoNum type="arabicParenR"/>
                      </a:pPr>
                      <a:r>
                        <a:rPr lang="nl-NL" sz="600" kern="100">
                          <a:solidFill>
                            <a:schemeClr val="tx1">
                              <a:lumMod val="75000"/>
                              <a:lumOff val="25000"/>
                            </a:schemeClr>
                          </a:solidFill>
                          <a:effectLst/>
                        </a:rPr>
                        <a:t>Lezen van vakliteratuur </a:t>
                      </a:r>
                    </a:p>
                    <a:p>
                      <a:pPr marL="342900" lvl="0" indent="-342900">
                        <a:lnSpc>
                          <a:spcPct val="107000"/>
                        </a:lnSpc>
                        <a:buFont typeface="+mj-lt"/>
                        <a:buAutoNum type="arabicParenR"/>
                      </a:pPr>
                      <a:r>
                        <a:rPr lang="nl-NL" sz="600" kern="100">
                          <a:solidFill>
                            <a:schemeClr val="tx1">
                              <a:lumMod val="75000"/>
                              <a:lumOff val="25000"/>
                            </a:schemeClr>
                          </a:solidFill>
                          <a:effectLst/>
                        </a:rPr>
                        <a:t>Inzicht hebben in eigen professionele gecijferdheid</a:t>
                      </a:r>
                    </a:p>
                    <a:p>
                      <a:pPr marL="342900" lvl="0" indent="-342900">
                        <a:lnSpc>
                          <a:spcPct val="107000"/>
                        </a:lnSpc>
                        <a:buFont typeface="+mj-lt"/>
                        <a:buAutoNum type="arabicParenR"/>
                      </a:pPr>
                      <a:r>
                        <a:rPr lang="nl-NL" sz="600" kern="100">
                          <a:solidFill>
                            <a:schemeClr val="tx1">
                              <a:lumMod val="75000"/>
                              <a:lumOff val="25000"/>
                            </a:schemeClr>
                          </a:solidFill>
                          <a:effectLst/>
                        </a:rPr>
                        <a:t>Verwoorden van oplossingsmanieren en reproduceren</a:t>
                      </a:r>
                    </a:p>
                    <a:p>
                      <a:pPr marL="342900" lvl="0" indent="-342900">
                        <a:lnSpc>
                          <a:spcPct val="107000"/>
                        </a:lnSpc>
                        <a:buFont typeface="+mj-lt"/>
                        <a:buAutoNum type="arabicParenR"/>
                      </a:pPr>
                      <a:r>
                        <a:rPr lang="nl-NL" sz="600" kern="100">
                          <a:solidFill>
                            <a:schemeClr val="tx1">
                              <a:lumMod val="75000"/>
                              <a:lumOff val="25000"/>
                            </a:schemeClr>
                          </a:solidFill>
                          <a:effectLst/>
                        </a:rPr>
                        <a:t>  </a:t>
                      </a:r>
                    </a:p>
                    <a:p>
                      <a:pPr marL="342900" lvl="0" indent="-342900">
                        <a:lnSpc>
                          <a:spcPct val="107000"/>
                        </a:lnSpc>
                        <a:buFont typeface="+mj-lt"/>
                        <a:buAutoNum type="arabicParenR"/>
                      </a:pPr>
                      <a:r>
                        <a:rPr lang="nl-NL" sz="600" kern="100">
                          <a:solidFill>
                            <a:schemeClr val="tx1">
                              <a:lumMod val="75000"/>
                              <a:lumOff val="25000"/>
                            </a:schemeClr>
                          </a:solidFill>
                          <a:effectLst/>
                        </a:rPr>
                        <a:t>   </a:t>
                      </a:r>
                    </a:p>
                    <a:p>
                      <a:pPr marL="342900" lvl="0" indent="-342900">
                        <a:lnSpc>
                          <a:spcPct val="107000"/>
                        </a:lnSpc>
                        <a:buFont typeface="+mj-lt"/>
                        <a:buAutoNum type="arabicParenR"/>
                      </a:pPr>
                      <a:r>
                        <a:rPr lang="nl-NL" sz="600" kern="100">
                          <a:solidFill>
                            <a:schemeClr val="tx1">
                              <a:lumMod val="75000"/>
                              <a:lumOff val="25000"/>
                            </a:schemeClr>
                          </a:solidFill>
                          <a:effectLst/>
                        </a:rPr>
                        <a:t>   </a:t>
                      </a:r>
                      <a:endParaRPr lang="nl-NL" sz="600" kern="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87405" marR="65553" marT="43702" marB="43702">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pPr marL="342900" lvl="0" indent="-342900">
                        <a:lnSpc>
                          <a:spcPct val="107000"/>
                        </a:lnSpc>
                        <a:buFont typeface="Calibri" panose="020F0502020204030204" pitchFamily="34" charset="0"/>
                        <a:buChar char="-"/>
                      </a:pPr>
                      <a:r>
                        <a:rPr lang="nl-NL" sz="600" kern="100">
                          <a:solidFill>
                            <a:schemeClr val="tx1">
                              <a:lumMod val="75000"/>
                              <a:lumOff val="25000"/>
                            </a:schemeClr>
                          </a:solidFill>
                          <a:effectLst/>
                        </a:rPr>
                        <a:t>Wiskunde in het nieuws</a:t>
                      </a:r>
                    </a:p>
                    <a:p>
                      <a:pPr marL="342900" lvl="0" indent="-342900">
                        <a:lnSpc>
                          <a:spcPct val="107000"/>
                        </a:lnSpc>
                        <a:buFont typeface="Calibri" panose="020F0502020204030204" pitchFamily="34" charset="0"/>
                        <a:buChar char="-"/>
                      </a:pPr>
                      <a:r>
                        <a:rPr lang="nl-NL" sz="600" kern="100">
                          <a:solidFill>
                            <a:schemeClr val="tx1">
                              <a:lumMod val="75000"/>
                              <a:lumOff val="25000"/>
                            </a:schemeClr>
                          </a:solidFill>
                          <a:effectLst/>
                        </a:rPr>
                        <a:t>Gebroken getallen in de supermarkt</a:t>
                      </a:r>
                    </a:p>
                    <a:p>
                      <a:pPr marL="342900" lvl="0" indent="-342900">
                        <a:lnSpc>
                          <a:spcPct val="107000"/>
                        </a:lnSpc>
                        <a:buFont typeface="Calibri" panose="020F0502020204030204" pitchFamily="34" charset="0"/>
                        <a:buChar char="-"/>
                      </a:pPr>
                      <a:r>
                        <a:rPr lang="nl-NL" sz="600" kern="100">
                          <a:solidFill>
                            <a:schemeClr val="tx1">
                              <a:lumMod val="75000"/>
                              <a:lumOff val="25000"/>
                            </a:schemeClr>
                          </a:solidFill>
                          <a:effectLst/>
                        </a:rPr>
                        <a:t>Sneeuwpoppencompetitie</a:t>
                      </a:r>
                    </a:p>
                    <a:p>
                      <a:pPr marL="342900" lvl="0" indent="-342900">
                        <a:lnSpc>
                          <a:spcPct val="107000"/>
                        </a:lnSpc>
                        <a:buFont typeface="Calibri" panose="020F0502020204030204" pitchFamily="34" charset="0"/>
                        <a:buChar char="-"/>
                      </a:pPr>
                      <a:r>
                        <a:rPr lang="nl-NL" sz="600" kern="100">
                          <a:solidFill>
                            <a:schemeClr val="tx1">
                              <a:lumMod val="75000"/>
                              <a:lumOff val="25000"/>
                            </a:schemeClr>
                          </a:solidFill>
                          <a:effectLst/>
                        </a:rPr>
                        <a:t>Eigen lessen verzorgen aan medestudenten</a:t>
                      </a:r>
                    </a:p>
                    <a:p>
                      <a:pPr marL="342900" lvl="0" indent="-342900">
                        <a:lnSpc>
                          <a:spcPct val="107000"/>
                        </a:lnSpc>
                        <a:buFont typeface="Calibri" panose="020F0502020204030204" pitchFamily="34" charset="0"/>
                        <a:buChar char="-"/>
                      </a:pPr>
                      <a:r>
                        <a:rPr lang="nl-NL" sz="600" kern="100">
                          <a:solidFill>
                            <a:schemeClr val="tx1">
                              <a:lumMod val="75000"/>
                              <a:lumOff val="25000"/>
                            </a:schemeClr>
                          </a:solidFill>
                          <a:effectLst/>
                        </a:rPr>
                        <a:t>Klokhuisfilmpje</a:t>
                      </a:r>
                    </a:p>
                    <a:p>
                      <a:pPr marL="342900" lvl="0" indent="-342900">
                        <a:lnSpc>
                          <a:spcPct val="107000"/>
                        </a:lnSpc>
                        <a:buFont typeface="Calibri" panose="020F0502020204030204" pitchFamily="34" charset="0"/>
                        <a:buChar char="-"/>
                      </a:pPr>
                      <a:r>
                        <a:rPr lang="nl-NL" sz="600" kern="100">
                          <a:solidFill>
                            <a:schemeClr val="tx1">
                              <a:lumMod val="75000"/>
                              <a:lumOff val="25000"/>
                            </a:schemeClr>
                          </a:solidFill>
                          <a:effectLst/>
                        </a:rPr>
                        <a:t>Chat-GPT</a:t>
                      </a:r>
                    </a:p>
                    <a:p>
                      <a:pPr marL="342900" lvl="0" indent="-342900">
                        <a:lnSpc>
                          <a:spcPct val="107000"/>
                        </a:lnSpc>
                        <a:spcAft>
                          <a:spcPts val="800"/>
                        </a:spcAft>
                        <a:buFont typeface="Calibri" panose="020F0502020204030204" pitchFamily="34" charset="0"/>
                        <a:buChar char="-"/>
                      </a:pPr>
                      <a:r>
                        <a:rPr lang="nl-NL" sz="600" kern="100">
                          <a:solidFill>
                            <a:schemeClr val="tx1">
                              <a:lumMod val="75000"/>
                              <a:lumOff val="25000"/>
                            </a:schemeClr>
                          </a:solidFill>
                          <a:effectLst/>
                        </a:rPr>
                        <a:t>FunThink</a:t>
                      </a:r>
                      <a:endParaRPr lang="nl-NL" sz="600" kern="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87405" marR="65553" marT="43702" marB="43702">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val="3303021051"/>
                  </a:ext>
                </a:extLst>
              </a:tr>
              <a:tr h="808918">
                <a:tc>
                  <a:txBody>
                    <a:bodyPr/>
                    <a:lstStyle/>
                    <a:p>
                      <a:pPr>
                        <a:lnSpc>
                          <a:spcPct val="107000"/>
                        </a:lnSpc>
                        <a:spcAft>
                          <a:spcPts val="800"/>
                        </a:spcAft>
                      </a:pPr>
                      <a:r>
                        <a:rPr lang="nl-NL" sz="600" b="1" kern="100">
                          <a:solidFill>
                            <a:schemeClr val="tx1">
                              <a:lumMod val="75000"/>
                              <a:lumOff val="25000"/>
                            </a:schemeClr>
                          </a:solidFill>
                          <a:effectLst/>
                        </a:rPr>
                        <a:t>Communicatieve houding</a:t>
                      </a:r>
                      <a:endParaRPr lang="nl-NL" sz="600" b="1" kern="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87405" marR="65553" marT="43702" marB="43702">
                    <a:lnL w="19050" cap="flat" cmpd="sng" algn="ctr">
                      <a:noFill/>
                      <a:prstDash val="solid"/>
                    </a:lnL>
                    <a:lnR w="9525" cap="flat" cmpd="sng" algn="ctr">
                      <a:solidFill>
                        <a:srgbClr val="C7C6C1"/>
                      </a:solidFill>
                      <a:prstDash val="solid"/>
                    </a:lnR>
                    <a:lnT w="12700" cmpd="sng">
                      <a:noFill/>
                      <a:prstDash val="solid"/>
                    </a:lnT>
                    <a:lnB w="12700" cmpd="sng">
                      <a:noFill/>
                      <a:prstDash val="solid"/>
                    </a:lnB>
                    <a:noFill/>
                  </a:tcPr>
                </a:tc>
                <a:tc>
                  <a:txBody>
                    <a:bodyPr/>
                    <a:lstStyle/>
                    <a:p>
                      <a:pPr marL="342900" lvl="0" indent="-342900">
                        <a:lnSpc>
                          <a:spcPct val="107000"/>
                        </a:lnSpc>
                        <a:buFont typeface="Calibri" panose="020F0502020204030204" pitchFamily="34" charset="0"/>
                        <a:buChar char="-"/>
                      </a:pPr>
                      <a:r>
                        <a:rPr lang="nl-NL" sz="600" kern="100">
                          <a:solidFill>
                            <a:schemeClr val="tx1">
                              <a:lumMod val="75000"/>
                              <a:lumOff val="25000"/>
                            </a:schemeClr>
                          </a:solidFill>
                          <a:effectLst/>
                        </a:rPr>
                        <a:t>Wiskundetaal gebruiken in samenwerking met anderen;</a:t>
                      </a:r>
                    </a:p>
                    <a:p>
                      <a:pPr marL="342900" lvl="0" indent="-342900">
                        <a:lnSpc>
                          <a:spcPct val="107000"/>
                        </a:lnSpc>
                        <a:buFont typeface="Calibri" panose="020F0502020204030204" pitchFamily="34" charset="0"/>
                        <a:buChar char="-"/>
                      </a:pPr>
                      <a:r>
                        <a:rPr lang="nl-NL" sz="600" kern="100">
                          <a:solidFill>
                            <a:schemeClr val="tx1">
                              <a:lumMod val="75000"/>
                              <a:lumOff val="25000"/>
                            </a:schemeClr>
                          </a:solidFill>
                          <a:effectLst/>
                        </a:rPr>
                        <a:t>actief luisteren</a:t>
                      </a:r>
                    </a:p>
                    <a:p>
                      <a:pPr marL="342900" lvl="0" indent="-342900">
                        <a:lnSpc>
                          <a:spcPct val="107000"/>
                        </a:lnSpc>
                        <a:buFont typeface="Calibri" panose="020F0502020204030204" pitchFamily="34" charset="0"/>
                        <a:buChar char="-"/>
                      </a:pPr>
                      <a:r>
                        <a:rPr lang="nl-NL" sz="600" kern="100">
                          <a:solidFill>
                            <a:schemeClr val="tx1">
                              <a:lumMod val="75000"/>
                              <a:lumOff val="25000"/>
                            </a:schemeClr>
                          </a:solidFill>
                          <a:effectLst/>
                        </a:rPr>
                        <a:t>gericht op informatie delen;</a:t>
                      </a:r>
                    </a:p>
                    <a:p>
                      <a:pPr marL="342900" lvl="0" indent="-342900">
                        <a:lnSpc>
                          <a:spcPct val="107000"/>
                        </a:lnSpc>
                        <a:buFont typeface="Calibri" panose="020F0502020204030204" pitchFamily="34" charset="0"/>
                        <a:buChar char="-"/>
                      </a:pPr>
                      <a:r>
                        <a:rPr lang="nl-NL" sz="600" kern="100">
                          <a:solidFill>
                            <a:schemeClr val="tx1">
                              <a:lumMod val="75000"/>
                              <a:lumOff val="25000"/>
                            </a:schemeClr>
                          </a:solidFill>
                          <a:effectLst/>
                        </a:rPr>
                        <a:t>aanpassingsvermogen;</a:t>
                      </a:r>
                    </a:p>
                    <a:p>
                      <a:pPr marL="342900" lvl="0" indent="-342900">
                        <a:lnSpc>
                          <a:spcPct val="107000"/>
                        </a:lnSpc>
                        <a:buFont typeface="Calibri" panose="020F0502020204030204" pitchFamily="34" charset="0"/>
                        <a:buChar char="-"/>
                      </a:pPr>
                      <a:r>
                        <a:rPr lang="nl-NL" sz="600" kern="100">
                          <a:solidFill>
                            <a:schemeClr val="tx1">
                              <a:lumMod val="75000"/>
                              <a:lumOff val="25000"/>
                            </a:schemeClr>
                          </a:solidFill>
                          <a:effectLst/>
                        </a:rPr>
                        <a:t>oplossingen c.q. redeneringen van anderen – medestudenten, leerlingen, experts – volgen of voortzetten.</a:t>
                      </a:r>
                      <a:endParaRPr lang="nl-NL" sz="600" kern="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87405" marR="65553" marT="43702" marB="43702">
                    <a:lnL w="9525" cap="flat" cmpd="sng" algn="ctr">
                      <a:solidFill>
                        <a:srgbClr val="C7C6C1"/>
                      </a:solid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pPr marL="342900" lvl="0" indent="-342900">
                        <a:lnSpc>
                          <a:spcPct val="107000"/>
                        </a:lnSpc>
                        <a:buFont typeface="+mj-lt"/>
                        <a:buAutoNum type="arabicParenR"/>
                      </a:pPr>
                      <a:r>
                        <a:rPr lang="nl-NL" sz="600" kern="100">
                          <a:solidFill>
                            <a:schemeClr val="tx1">
                              <a:lumMod val="75000"/>
                              <a:lumOff val="25000"/>
                            </a:schemeClr>
                          </a:solidFill>
                          <a:effectLst/>
                        </a:rPr>
                        <a:t>Samenwerken aan wiskundige opgaven en reken-wiskundelessen voorbereiden</a:t>
                      </a:r>
                    </a:p>
                    <a:p>
                      <a:pPr marL="342900" lvl="0" indent="-342900">
                        <a:lnSpc>
                          <a:spcPct val="107000"/>
                        </a:lnSpc>
                        <a:buFont typeface="+mj-lt"/>
                        <a:buAutoNum type="arabicParenR"/>
                      </a:pPr>
                      <a:r>
                        <a:rPr lang="nl-NL" sz="600" kern="100">
                          <a:solidFill>
                            <a:schemeClr val="tx1">
                              <a:lumMod val="75000"/>
                              <a:lumOff val="25000"/>
                            </a:schemeClr>
                          </a:solidFill>
                          <a:effectLst/>
                        </a:rPr>
                        <a:t>Lezen van vakliteratuur</a:t>
                      </a:r>
                    </a:p>
                    <a:p>
                      <a:pPr marL="342900" lvl="0" indent="-342900">
                        <a:lnSpc>
                          <a:spcPct val="107000"/>
                        </a:lnSpc>
                        <a:buFont typeface="+mj-lt"/>
                        <a:buAutoNum type="arabicParenR"/>
                      </a:pPr>
                      <a:r>
                        <a:rPr lang="nl-NL" sz="600" kern="100">
                          <a:solidFill>
                            <a:schemeClr val="tx1">
                              <a:lumMod val="75000"/>
                              <a:lumOff val="25000"/>
                            </a:schemeClr>
                          </a:solidFill>
                          <a:effectLst/>
                        </a:rPr>
                        <a:t>Uitwisselen over reken-wiskundeonderwijs met collega’s, medestudenten, leerlingen, privésfeer..</a:t>
                      </a:r>
                    </a:p>
                    <a:p>
                      <a:pPr marL="342900" lvl="0" indent="-342900">
                        <a:lnSpc>
                          <a:spcPct val="107000"/>
                        </a:lnSpc>
                        <a:buFont typeface="+mj-lt"/>
                        <a:buAutoNum type="arabicParenR"/>
                      </a:pPr>
                      <a:r>
                        <a:rPr lang="nl-NL" sz="600" kern="100">
                          <a:solidFill>
                            <a:schemeClr val="tx1">
                              <a:lumMod val="75000"/>
                              <a:lumOff val="25000"/>
                            </a:schemeClr>
                          </a:solidFill>
                          <a:effectLst/>
                        </a:rPr>
                        <a:t>   </a:t>
                      </a:r>
                    </a:p>
                    <a:p>
                      <a:pPr marL="342900" lvl="0" indent="-342900">
                        <a:lnSpc>
                          <a:spcPct val="107000"/>
                        </a:lnSpc>
                        <a:buFont typeface="+mj-lt"/>
                        <a:buAutoNum type="arabicParenR"/>
                      </a:pPr>
                      <a:r>
                        <a:rPr lang="nl-NL" sz="600" kern="100">
                          <a:solidFill>
                            <a:schemeClr val="tx1">
                              <a:lumMod val="75000"/>
                              <a:lumOff val="25000"/>
                            </a:schemeClr>
                          </a:solidFill>
                          <a:effectLst/>
                        </a:rPr>
                        <a:t> </a:t>
                      </a:r>
                      <a:endParaRPr lang="nl-NL" sz="600" kern="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87405" marR="65553" marT="43702" marB="43702">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pPr marL="342900" lvl="0" indent="-342900">
                        <a:lnSpc>
                          <a:spcPct val="107000"/>
                        </a:lnSpc>
                        <a:buFont typeface="Calibri" panose="020F0502020204030204" pitchFamily="34" charset="0"/>
                        <a:buChar char="-"/>
                      </a:pPr>
                      <a:r>
                        <a:rPr lang="nl-NL" sz="600" kern="100">
                          <a:solidFill>
                            <a:schemeClr val="tx1">
                              <a:lumMod val="75000"/>
                              <a:lumOff val="25000"/>
                            </a:schemeClr>
                          </a:solidFill>
                          <a:effectLst/>
                        </a:rPr>
                        <a:t>Wiskunde in het nieuws</a:t>
                      </a:r>
                    </a:p>
                    <a:p>
                      <a:pPr marL="342900" lvl="0" indent="-342900">
                        <a:lnSpc>
                          <a:spcPct val="107000"/>
                        </a:lnSpc>
                        <a:buFont typeface="Calibri" panose="020F0502020204030204" pitchFamily="34" charset="0"/>
                        <a:buChar char="-"/>
                      </a:pPr>
                      <a:r>
                        <a:rPr lang="nl-NL" sz="600" kern="100">
                          <a:solidFill>
                            <a:schemeClr val="tx1">
                              <a:lumMod val="75000"/>
                              <a:lumOff val="25000"/>
                            </a:schemeClr>
                          </a:solidFill>
                          <a:effectLst/>
                        </a:rPr>
                        <a:t>Gebroken getallen in de supermarkt</a:t>
                      </a:r>
                    </a:p>
                    <a:p>
                      <a:pPr marL="342900" lvl="0" indent="-342900">
                        <a:lnSpc>
                          <a:spcPct val="107000"/>
                        </a:lnSpc>
                        <a:buFont typeface="Calibri" panose="020F0502020204030204" pitchFamily="34" charset="0"/>
                        <a:buChar char="-"/>
                      </a:pPr>
                      <a:r>
                        <a:rPr lang="nl-NL" sz="600" kern="100">
                          <a:solidFill>
                            <a:schemeClr val="tx1">
                              <a:lumMod val="75000"/>
                              <a:lumOff val="25000"/>
                            </a:schemeClr>
                          </a:solidFill>
                          <a:effectLst/>
                        </a:rPr>
                        <a:t>Eigen lessen verzorgen aan medestudenten</a:t>
                      </a:r>
                    </a:p>
                    <a:p>
                      <a:pPr marL="342900" lvl="0" indent="-342900">
                        <a:lnSpc>
                          <a:spcPct val="107000"/>
                        </a:lnSpc>
                        <a:buFont typeface="Calibri" panose="020F0502020204030204" pitchFamily="34" charset="0"/>
                        <a:buChar char="-"/>
                      </a:pPr>
                      <a:r>
                        <a:rPr lang="nl-NL" sz="600" kern="100">
                          <a:solidFill>
                            <a:schemeClr val="tx1">
                              <a:lumMod val="75000"/>
                              <a:lumOff val="25000"/>
                            </a:schemeClr>
                          </a:solidFill>
                          <a:effectLst/>
                        </a:rPr>
                        <a:t>Klokhuisfilmpje</a:t>
                      </a:r>
                    </a:p>
                    <a:p>
                      <a:pPr marL="342900" lvl="0" indent="-342900">
                        <a:lnSpc>
                          <a:spcPct val="107000"/>
                        </a:lnSpc>
                        <a:spcAft>
                          <a:spcPts val="800"/>
                        </a:spcAft>
                        <a:buFont typeface="Calibri" panose="020F0502020204030204" pitchFamily="34" charset="0"/>
                        <a:buChar char="-"/>
                      </a:pPr>
                      <a:r>
                        <a:rPr lang="nl-NL" sz="600" kern="100">
                          <a:solidFill>
                            <a:schemeClr val="tx1">
                              <a:lumMod val="75000"/>
                              <a:lumOff val="25000"/>
                            </a:schemeClr>
                          </a:solidFill>
                          <a:effectLst/>
                        </a:rPr>
                        <a:t>FunThink</a:t>
                      </a:r>
                      <a:endParaRPr lang="nl-NL" sz="600" kern="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87405" marR="65553" marT="43702" marB="43702">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val="3771464232"/>
                  </a:ext>
                </a:extLst>
              </a:tr>
              <a:tr h="910829">
                <a:tc>
                  <a:txBody>
                    <a:bodyPr/>
                    <a:lstStyle/>
                    <a:p>
                      <a:pPr>
                        <a:lnSpc>
                          <a:spcPct val="107000"/>
                        </a:lnSpc>
                        <a:spcAft>
                          <a:spcPts val="800"/>
                        </a:spcAft>
                      </a:pPr>
                      <a:r>
                        <a:rPr lang="nl-NL" sz="600" b="1" kern="100">
                          <a:solidFill>
                            <a:schemeClr val="tx1">
                              <a:lumMod val="75000"/>
                              <a:lumOff val="25000"/>
                            </a:schemeClr>
                          </a:solidFill>
                          <a:effectLst/>
                        </a:rPr>
                        <a:t>Doelgerichte houding</a:t>
                      </a:r>
                      <a:endParaRPr lang="nl-NL" sz="600" b="1" kern="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87405" marR="65553" marT="43702" marB="43702">
                    <a:lnL w="19050" cap="flat" cmpd="sng" algn="ctr">
                      <a:noFill/>
                      <a:prstDash val="solid"/>
                    </a:lnL>
                    <a:lnR w="9525" cap="flat" cmpd="sng" algn="ctr">
                      <a:solidFill>
                        <a:srgbClr val="C7C6C1"/>
                      </a:solidFill>
                      <a:prstDash val="solid"/>
                    </a:lnR>
                    <a:lnT w="12700" cmpd="sng">
                      <a:noFill/>
                      <a:prstDash val="solid"/>
                    </a:lnT>
                    <a:lnB w="12700" cmpd="sng">
                      <a:noFill/>
                      <a:prstDash val="solid"/>
                    </a:lnB>
                    <a:noFill/>
                  </a:tcPr>
                </a:tc>
                <a:tc>
                  <a:txBody>
                    <a:bodyPr/>
                    <a:lstStyle/>
                    <a:p>
                      <a:pPr marL="342900" lvl="0" indent="-342900">
                        <a:lnSpc>
                          <a:spcPct val="107000"/>
                        </a:lnSpc>
                        <a:buFont typeface="Calibri" panose="020F0502020204030204" pitchFamily="34" charset="0"/>
                        <a:buChar char="-"/>
                      </a:pPr>
                      <a:r>
                        <a:rPr lang="nl-NL" sz="600" kern="100">
                          <a:solidFill>
                            <a:schemeClr val="tx1">
                              <a:lumMod val="75000"/>
                              <a:lumOff val="25000"/>
                            </a:schemeClr>
                          </a:solidFill>
                          <a:effectLst/>
                        </a:rPr>
                        <a:t>Efficiëntie nastreven;</a:t>
                      </a:r>
                    </a:p>
                    <a:p>
                      <a:pPr marL="342900" lvl="0" indent="-342900">
                        <a:lnSpc>
                          <a:spcPct val="107000"/>
                        </a:lnSpc>
                        <a:buFont typeface="Calibri" panose="020F0502020204030204" pitchFamily="34" charset="0"/>
                        <a:buChar char="-"/>
                      </a:pPr>
                      <a:r>
                        <a:rPr lang="nl-NL" sz="600" kern="100">
                          <a:solidFill>
                            <a:schemeClr val="tx1">
                              <a:lumMod val="75000"/>
                              <a:lumOff val="25000"/>
                            </a:schemeClr>
                          </a:solidFill>
                          <a:effectLst/>
                        </a:rPr>
                        <a:t>gericht op nauwkeurigheid, volledigheid, structurering, eenvoud;</a:t>
                      </a:r>
                    </a:p>
                    <a:p>
                      <a:pPr marL="342900" lvl="0" indent="-342900">
                        <a:lnSpc>
                          <a:spcPct val="107000"/>
                        </a:lnSpc>
                        <a:buFont typeface="Calibri" panose="020F0502020204030204" pitchFamily="34" charset="0"/>
                        <a:buChar char="-"/>
                      </a:pPr>
                      <a:r>
                        <a:rPr lang="nl-NL" sz="600" kern="100">
                          <a:solidFill>
                            <a:schemeClr val="tx1">
                              <a:lumMod val="75000"/>
                              <a:lumOff val="25000"/>
                            </a:schemeClr>
                          </a:solidFill>
                          <a:effectLst/>
                        </a:rPr>
                        <a:t>beslistheid en consequentie;</a:t>
                      </a:r>
                    </a:p>
                    <a:p>
                      <a:pPr marL="342900" lvl="0" indent="-342900">
                        <a:lnSpc>
                          <a:spcPct val="107000"/>
                        </a:lnSpc>
                        <a:buFont typeface="Calibri" panose="020F0502020204030204" pitchFamily="34" charset="0"/>
                        <a:buChar char="-"/>
                      </a:pPr>
                      <a:r>
                        <a:rPr lang="nl-NL" sz="600" kern="100">
                          <a:solidFill>
                            <a:schemeClr val="tx1">
                              <a:lumMod val="75000"/>
                              <a:lumOff val="25000"/>
                            </a:schemeClr>
                          </a:solidFill>
                          <a:effectLst/>
                        </a:rPr>
                        <a:t>‘mooie’ getallen, handige strategieën of passende referentiematen gebruiken;</a:t>
                      </a:r>
                    </a:p>
                    <a:p>
                      <a:pPr marL="342900" lvl="0" indent="-342900">
                        <a:lnSpc>
                          <a:spcPct val="107000"/>
                        </a:lnSpc>
                        <a:buFont typeface="Calibri" panose="020F0502020204030204" pitchFamily="34" charset="0"/>
                        <a:buChar char="-"/>
                      </a:pPr>
                      <a:r>
                        <a:rPr lang="nl-NL" sz="600" kern="100">
                          <a:solidFill>
                            <a:schemeClr val="tx1">
                              <a:lumMod val="75000"/>
                              <a:lumOff val="25000"/>
                            </a:schemeClr>
                          </a:solidFill>
                          <a:effectLst/>
                        </a:rPr>
                        <a:t>materialen, schema’s of modellen inzetten bij het oplossen en uitleggen van oplossingen;</a:t>
                      </a:r>
                    </a:p>
                    <a:p>
                      <a:pPr marL="342900" lvl="0" indent="-342900">
                        <a:lnSpc>
                          <a:spcPct val="107000"/>
                        </a:lnSpc>
                        <a:buFont typeface="Calibri" panose="020F0502020204030204" pitchFamily="34" charset="0"/>
                        <a:buChar char="-"/>
                      </a:pPr>
                      <a:r>
                        <a:rPr lang="nl-NL" sz="600" kern="100">
                          <a:solidFill>
                            <a:schemeClr val="tx1">
                              <a:lumMod val="75000"/>
                              <a:lumOff val="25000"/>
                            </a:schemeClr>
                          </a:solidFill>
                          <a:effectLst/>
                        </a:rPr>
                        <a:t>wiskunde taal adequaat gebruiken.</a:t>
                      </a:r>
                      <a:endParaRPr lang="nl-NL" sz="600" kern="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87405" marR="65553" marT="43702" marB="43702">
                    <a:lnL w="9525" cap="flat" cmpd="sng" algn="ctr">
                      <a:solidFill>
                        <a:srgbClr val="C7C6C1"/>
                      </a:solidFill>
                      <a:prstDash val="solid"/>
                    </a:lnL>
                    <a:lnR w="12700" cmpd="sng">
                      <a:noFill/>
                      <a:prstDash val="solid"/>
                    </a:lnR>
                    <a:lnT w="9525" cap="flat" cmpd="sng" algn="ctr">
                      <a:solidFill>
                        <a:srgbClr val="C7C6C1"/>
                      </a:solidFill>
                      <a:prstDash val="solid"/>
                    </a:lnT>
                    <a:lnB w="12700" cmpd="sng">
                      <a:noFill/>
                      <a:prstDash val="solid"/>
                    </a:lnB>
                    <a:noFill/>
                  </a:tcPr>
                </a:tc>
                <a:tc>
                  <a:txBody>
                    <a:bodyPr/>
                    <a:lstStyle/>
                    <a:p>
                      <a:pPr marL="342900" lvl="0" indent="-342900">
                        <a:lnSpc>
                          <a:spcPct val="107000"/>
                        </a:lnSpc>
                        <a:buFont typeface="+mj-lt"/>
                        <a:buAutoNum type="arabicParenR"/>
                      </a:pPr>
                      <a:r>
                        <a:rPr lang="nl-NL" sz="600" kern="100">
                          <a:solidFill>
                            <a:schemeClr val="tx1">
                              <a:lumMod val="75000"/>
                              <a:lumOff val="25000"/>
                            </a:schemeClr>
                          </a:solidFill>
                          <a:effectLst/>
                        </a:rPr>
                        <a:t>Vakinhoudelijke feedback ontvangen of geven</a:t>
                      </a:r>
                    </a:p>
                    <a:p>
                      <a:pPr marL="342900" lvl="0" indent="-342900">
                        <a:lnSpc>
                          <a:spcPct val="107000"/>
                        </a:lnSpc>
                        <a:buFont typeface="+mj-lt"/>
                        <a:buAutoNum type="arabicParenR"/>
                      </a:pPr>
                      <a:r>
                        <a:rPr lang="nl-NL" sz="600" kern="100">
                          <a:solidFill>
                            <a:schemeClr val="tx1">
                              <a:lumMod val="75000"/>
                              <a:lumOff val="25000"/>
                            </a:schemeClr>
                          </a:solidFill>
                          <a:effectLst/>
                        </a:rPr>
                        <a:t>Zicht op eigen ontwikkeling professionele gecijferdheid</a:t>
                      </a:r>
                    </a:p>
                    <a:p>
                      <a:pPr marL="342900" lvl="0" indent="-342900">
                        <a:lnSpc>
                          <a:spcPct val="107000"/>
                        </a:lnSpc>
                        <a:buFont typeface="+mj-lt"/>
                        <a:buAutoNum type="arabicParenR"/>
                      </a:pPr>
                      <a:r>
                        <a:rPr lang="nl-NL" sz="600" kern="100">
                          <a:solidFill>
                            <a:schemeClr val="tx1">
                              <a:lumMod val="75000"/>
                              <a:lumOff val="25000"/>
                            </a:schemeClr>
                          </a:solidFill>
                          <a:effectLst/>
                        </a:rPr>
                        <a:t>Lezen van vakliteratuur</a:t>
                      </a:r>
                    </a:p>
                    <a:p>
                      <a:pPr marL="342900" lvl="0" indent="-342900">
                        <a:lnSpc>
                          <a:spcPct val="107000"/>
                        </a:lnSpc>
                        <a:buFont typeface="+mj-lt"/>
                        <a:buAutoNum type="arabicParenR"/>
                      </a:pPr>
                      <a:r>
                        <a:rPr lang="nl-NL" sz="600" kern="100">
                          <a:solidFill>
                            <a:schemeClr val="tx1">
                              <a:lumMod val="75000"/>
                              <a:lumOff val="25000"/>
                            </a:schemeClr>
                          </a:solidFill>
                          <a:effectLst/>
                        </a:rPr>
                        <a:t>Reflecteren op eigen en andermans modelgebruik bij het oplossen en uitleggen</a:t>
                      </a:r>
                    </a:p>
                    <a:p>
                      <a:pPr marL="342900" lvl="0" indent="-342900">
                        <a:lnSpc>
                          <a:spcPct val="107000"/>
                        </a:lnSpc>
                        <a:buFont typeface="+mj-lt"/>
                        <a:buAutoNum type="arabicParenR"/>
                      </a:pPr>
                      <a:r>
                        <a:rPr lang="nl-NL" sz="600" kern="100">
                          <a:solidFill>
                            <a:schemeClr val="tx1">
                              <a:lumMod val="75000"/>
                              <a:lumOff val="25000"/>
                            </a:schemeClr>
                          </a:solidFill>
                          <a:effectLst/>
                        </a:rPr>
                        <a:t>   </a:t>
                      </a:r>
                    </a:p>
                    <a:p>
                      <a:pPr marL="342900" lvl="0" indent="-342900">
                        <a:lnSpc>
                          <a:spcPct val="107000"/>
                        </a:lnSpc>
                        <a:buFont typeface="+mj-lt"/>
                        <a:buAutoNum type="arabicParenR"/>
                      </a:pPr>
                      <a:r>
                        <a:rPr lang="nl-NL" sz="600" kern="100">
                          <a:solidFill>
                            <a:schemeClr val="tx1">
                              <a:lumMod val="75000"/>
                              <a:lumOff val="25000"/>
                            </a:schemeClr>
                          </a:solidFill>
                          <a:effectLst/>
                        </a:rPr>
                        <a:t> </a:t>
                      </a:r>
                      <a:endParaRPr lang="nl-NL" sz="600" kern="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87405" marR="65553" marT="43702" marB="43702">
                    <a:lnL w="12700" cmpd="sng">
                      <a:noFill/>
                      <a:prstDash val="solid"/>
                    </a:lnL>
                    <a:lnR w="12700" cmpd="sng">
                      <a:noFill/>
                      <a:prstDash val="solid"/>
                    </a:lnR>
                    <a:lnT w="9525" cap="flat" cmpd="sng" algn="ctr">
                      <a:solidFill>
                        <a:srgbClr val="C7C6C1"/>
                      </a:solidFill>
                      <a:prstDash val="solid"/>
                    </a:lnT>
                    <a:lnB w="12700" cmpd="sng">
                      <a:noFill/>
                      <a:prstDash val="solid"/>
                    </a:lnB>
                    <a:noFill/>
                  </a:tcPr>
                </a:tc>
                <a:tc>
                  <a:txBody>
                    <a:bodyPr/>
                    <a:lstStyle/>
                    <a:p>
                      <a:pPr marL="342900" lvl="0" indent="-342900">
                        <a:lnSpc>
                          <a:spcPct val="107000"/>
                        </a:lnSpc>
                        <a:buFont typeface="Calibri" panose="020F0502020204030204" pitchFamily="34" charset="0"/>
                        <a:buChar char="-"/>
                      </a:pPr>
                      <a:r>
                        <a:rPr lang="nl-NL" sz="600" kern="100">
                          <a:solidFill>
                            <a:schemeClr val="tx1">
                              <a:lumMod val="75000"/>
                              <a:lumOff val="25000"/>
                            </a:schemeClr>
                          </a:solidFill>
                          <a:effectLst/>
                        </a:rPr>
                        <a:t>Wiskunde in het nieuws</a:t>
                      </a:r>
                    </a:p>
                    <a:p>
                      <a:pPr marL="342900" lvl="0" indent="-342900">
                        <a:lnSpc>
                          <a:spcPct val="107000"/>
                        </a:lnSpc>
                        <a:buFont typeface="Calibri" panose="020F0502020204030204" pitchFamily="34" charset="0"/>
                        <a:buChar char="-"/>
                      </a:pPr>
                      <a:r>
                        <a:rPr lang="nl-NL" sz="600" kern="100">
                          <a:solidFill>
                            <a:schemeClr val="tx1">
                              <a:lumMod val="75000"/>
                              <a:lumOff val="25000"/>
                            </a:schemeClr>
                          </a:solidFill>
                          <a:effectLst/>
                        </a:rPr>
                        <a:t>Gebroken getallen in de supermarkt</a:t>
                      </a:r>
                    </a:p>
                    <a:p>
                      <a:pPr marL="342900" lvl="0" indent="-342900">
                        <a:lnSpc>
                          <a:spcPct val="107000"/>
                        </a:lnSpc>
                        <a:buFont typeface="Calibri" panose="020F0502020204030204" pitchFamily="34" charset="0"/>
                        <a:buChar char="-"/>
                      </a:pPr>
                      <a:r>
                        <a:rPr lang="nl-NL" sz="600" kern="100">
                          <a:solidFill>
                            <a:schemeClr val="tx1">
                              <a:lumMod val="75000"/>
                              <a:lumOff val="25000"/>
                            </a:schemeClr>
                          </a:solidFill>
                          <a:effectLst/>
                        </a:rPr>
                        <a:t>Sneeuwpoppencompetitie</a:t>
                      </a:r>
                    </a:p>
                    <a:p>
                      <a:pPr marL="342900" lvl="0" indent="-342900">
                        <a:lnSpc>
                          <a:spcPct val="107000"/>
                        </a:lnSpc>
                        <a:buFont typeface="Calibri" panose="020F0502020204030204" pitchFamily="34" charset="0"/>
                        <a:buChar char="-"/>
                      </a:pPr>
                      <a:r>
                        <a:rPr lang="nl-NL" sz="600" kern="100">
                          <a:solidFill>
                            <a:schemeClr val="tx1">
                              <a:lumMod val="75000"/>
                              <a:lumOff val="25000"/>
                            </a:schemeClr>
                          </a:solidFill>
                          <a:effectLst/>
                        </a:rPr>
                        <a:t>Strava-art</a:t>
                      </a:r>
                    </a:p>
                    <a:p>
                      <a:pPr marL="342900" lvl="0" indent="-342900">
                        <a:lnSpc>
                          <a:spcPct val="107000"/>
                        </a:lnSpc>
                        <a:buFont typeface="Calibri" panose="020F0502020204030204" pitchFamily="34" charset="0"/>
                        <a:buChar char="-"/>
                      </a:pPr>
                      <a:r>
                        <a:rPr lang="nl-NL" sz="600" kern="100">
                          <a:solidFill>
                            <a:schemeClr val="tx1">
                              <a:lumMod val="75000"/>
                              <a:lumOff val="25000"/>
                            </a:schemeClr>
                          </a:solidFill>
                          <a:effectLst/>
                        </a:rPr>
                        <a:t>Eigen lessen verzorgen aan medestudenten</a:t>
                      </a:r>
                    </a:p>
                    <a:p>
                      <a:pPr marL="342900" lvl="0" indent="-342900">
                        <a:lnSpc>
                          <a:spcPct val="107000"/>
                        </a:lnSpc>
                        <a:buFont typeface="Calibri" panose="020F0502020204030204" pitchFamily="34" charset="0"/>
                        <a:buChar char="-"/>
                      </a:pPr>
                      <a:r>
                        <a:rPr lang="nl-NL" sz="600" kern="100">
                          <a:solidFill>
                            <a:schemeClr val="tx1">
                              <a:lumMod val="75000"/>
                              <a:lumOff val="25000"/>
                            </a:schemeClr>
                          </a:solidFill>
                          <a:effectLst/>
                        </a:rPr>
                        <a:t>Chat-GPT</a:t>
                      </a:r>
                    </a:p>
                    <a:p>
                      <a:pPr marL="342900" lvl="0" indent="-342900">
                        <a:lnSpc>
                          <a:spcPct val="107000"/>
                        </a:lnSpc>
                        <a:spcAft>
                          <a:spcPts val="800"/>
                        </a:spcAft>
                        <a:buFont typeface="Calibri" panose="020F0502020204030204" pitchFamily="34" charset="0"/>
                        <a:buChar char="-"/>
                      </a:pPr>
                      <a:r>
                        <a:rPr lang="nl-NL" sz="600" kern="100">
                          <a:solidFill>
                            <a:schemeClr val="tx1">
                              <a:lumMod val="75000"/>
                              <a:lumOff val="25000"/>
                            </a:schemeClr>
                          </a:solidFill>
                          <a:effectLst/>
                        </a:rPr>
                        <a:t>FunThink</a:t>
                      </a:r>
                      <a:br>
                        <a:rPr lang="nl-NL" sz="600" kern="100">
                          <a:solidFill>
                            <a:schemeClr val="tx1">
                              <a:lumMod val="75000"/>
                              <a:lumOff val="25000"/>
                            </a:schemeClr>
                          </a:solidFill>
                          <a:effectLst/>
                        </a:rPr>
                      </a:br>
                      <a:endParaRPr lang="nl-NL" sz="600" kern="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87405" marR="65553" marT="43702" marB="43702">
                    <a:lnL w="12700" cmpd="sng">
                      <a:noFill/>
                      <a:prstDash val="solid"/>
                    </a:lnL>
                    <a:lnR w="12700" cmpd="sng">
                      <a:noFill/>
                      <a:prstDash val="solid"/>
                    </a:lnR>
                    <a:lnT w="9525" cap="flat" cmpd="sng" algn="ctr">
                      <a:solidFill>
                        <a:srgbClr val="C7C6C1"/>
                      </a:solidFill>
                      <a:prstDash val="solid"/>
                    </a:lnT>
                    <a:lnB w="12700" cmpd="sng">
                      <a:noFill/>
                      <a:prstDash val="solid"/>
                    </a:lnB>
                    <a:noFill/>
                  </a:tcPr>
                </a:tc>
                <a:extLst>
                  <a:ext uri="{0D108BD9-81ED-4DB2-BD59-A6C34878D82A}">
                    <a16:rowId xmlns:a16="http://schemas.microsoft.com/office/drawing/2014/main" val="830467674"/>
                  </a:ext>
                </a:extLst>
              </a:tr>
            </a:tbl>
          </a:graphicData>
        </a:graphic>
      </p:graphicFrame>
    </p:spTree>
    <p:extLst>
      <p:ext uri="{BB962C8B-B14F-4D97-AF65-F5344CB8AC3E}">
        <p14:creationId xmlns:p14="http://schemas.microsoft.com/office/powerpoint/2010/main" val="18025089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C5675B06-8D4B-BF21-428D-F28A6A8B6EB6}"/>
              </a:ext>
            </a:extLst>
          </p:cNvPr>
          <p:cNvSpPr>
            <a:spLocks noGrp="1"/>
          </p:cNvSpPr>
          <p:nvPr>
            <p:ph type="title"/>
          </p:nvPr>
        </p:nvSpPr>
        <p:spPr>
          <a:xfrm>
            <a:off x="838200" y="365125"/>
            <a:ext cx="10515600" cy="1325563"/>
          </a:xfrm>
        </p:spPr>
        <p:txBody>
          <a:bodyPr>
            <a:normAutofit/>
          </a:bodyPr>
          <a:lstStyle/>
          <a:p>
            <a:r>
              <a:rPr lang="nl-NL" sz="5400"/>
              <a:t>Concretisering</a:t>
            </a:r>
          </a:p>
        </p:txBody>
      </p:sp>
      <p:sp>
        <p:nvSpPr>
          <p:cNvPr id="11"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54054CA4-3613-7B48-01ED-FD33DEE00B16}"/>
              </a:ext>
            </a:extLst>
          </p:cNvPr>
          <p:cNvSpPr>
            <a:spLocks noGrp="1"/>
          </p:cNvSpPr>
          <p:nvPr>
            <p:ph idx="1"/>
          </p:nvPr>
        </p:nvSpPr>
        <p:spPr>
          <a:xfrm>
            <a:off x="838200" y="1929384"/>
            <a:ext cx="10515600" cy="4251960"/>
          </a:xfrm>
        </p:spPr>
        <p:txBody>
          <a:bodyPr>
            <a:normAutofit/>
          </a:bodyPr>
          <a:lstStyle/>
          <a:p>
            <a:r>
              <a:rPr lang="nl-NL" sz="2200" dirty="0"/>
              <a:t>Welke concretiseringen bij de deelaspecten? </a:t>
            </a:r>
          </a:p>
          <a:p>
            <a:endParaRPr lang="nl-NL" sz="2200" dirty="0"/>
          </a:p>
          <a:p>
            <a:endParaRPr lang="nl-NL" sz="2200" dirty="0"/>
          </a:p>
          <a:p>
            <a:r>
              <a:rPr lang="nl-NL" sz="2200" dirty="0"/>
              <a:t>Vul aan..</a:t>
            </a:r>
          </a:p>
        </p:txBody>
      </p:sp>
      <p:pic>
        <p:nvPicPr>
          <p:cNvPr id="4" name="Afbeelding 3" descr="Afbeelding met tekst, schermopname, software, Computerpictogram&#10;&#10;Automatisch gegenereerde beschrijving">
            <a:extLst>
              <a:ext uri="{FF2B5EF4-FFF2-40B4-BE49-F238E27FC236}">
                <a16:creationId xmlns:a16="http://schemas.microsoft.com/office/drawing/2014/main" id="{D388F8C0-6BA3-D42E-705C-3C0DA2D12AD7}"/>
              </a:ext>
            </a:extLst>
          </p:cNvPr>
          <p:cNvPicPr>
            <a:picLocks noChangeAspect="1"/>
          </p:cNvPicPr>
          <p:nvPr/>
        </p:nvPicPr>
        <p:blipFill rotWithShape="1">
          <a:blip r:embed="rId2"/>
          <a:srcRect l="76583" t="75704" r="12167" b="14214"/>
          <a:stretch/>
        </p:blipFill>
        <p:spPr>
          <a:xfrm>
            <a:off x="10426805" y="5883220"/>
            <a:ext cx="1551835" cy="782320"/>
          </a:xfrm>
          <a:prstGeom prst="rect">
            <a:avLst/>
          </a:prstGeom>
        </p:spPr>
      </p:pic>
    </p:spTree>
    <p:extLst>
      <p:ext uri="{BB962C8B-B14F-4D97-AF65-F5344CB8AC3E}">
        <p14:creationId xmlns:p14="http://schemas.microsoft.com/office/powerpoint/2010/main" val="7346445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86D3C6B-04C8-4F19-A5CD-6CF0D38AC6E3}"/>
              </a:ext>
            </a:extLst>
          </p:cNvPr>
          <p:cNvSpPr>
            <a:spLocks noGrp="1"/>
          </p:cNvSpPr>
          <p:nvPr>
            <p:ph type="title"/>
          </p:nvPr>
        </p:nvSpPr>
        <p:spPr>
          <a:xfrm>
            <a:off x="838200" y="365125"/>
            <a:ext cx="10515600" cy="1325563"/>
          </a:xfrm>
        </p:spPr>
        <p:txBody>
          <a:bodyPr>
            <a:normAutofit/>
          </a:bodyPr>
          <a:lstStyle/>
          <a:p>
            <a:r>
              <a:rPr lang="nl-NL" sz="5400"/>
              <a:t>Onze uitdagingen</a:t>
            </a:r>
          </a:p>
        </p:txBody>
      </p:sp>
      <p:sp>
        <p:nvSpPr>
          <p:cNvPr id="11"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777C273D-8E1C-A7FA-C249-6811EEAFE96C}"/>
              </a:ext>
            </a:extLst>
          </p:cNvPr>
          <p:cNvSpPr>
            <a:spLocks noGrp="1"/>
          </p:cNvSpPr>
          <p:nvPr>
            <p:ph idx="1"/>
          </p:nvPr>
        </p:nvSpPr>
        <p:spPr>
          <a:xfrm>
            <a:off x="838200" y="1929384"/>
            <a:ext cx="10515600" cy="4251960"/>
          </a:xfrm>
        </p:spPr>
        <p:txBody>
          <a:bodyPr>
            <a:normAutofit/>
          </a:bodyPr>
          <a:lstStyle/>
          <a:p>
            <a:pPr>
              <a:buFontTx/>
              <a:buChar char="-"/>
            </a:pPr>
            <a:r>
              <a:rPr lang="nl-NL" sz="1700" dirty="0">
                <a:latin typeface="Verdana" panose="020B0604030504040204" pitchFamily="34" charset="0"/>
                <a:ea typeface="Arial Unicode MS"/>
                <a:cs typeface="Arial Unicode MS"/>
              </a:rPr>
              <a:t>H</a:t>
            </a:r>
            <a:r>
              <a:rPr lang="nl-NL" sz="1700" dirty="0">
                <a:ln>
                  <a:noFill/>
                </a:ln>
                <a:effectLst/>
                <a:latin typeface="Verdana" panose="020B0604030504040204" pitchFamily="34" charset="0"/>
                <a:ea typeface="Arial Unicode MS"/>
                <a:cs typeface="Arial Unicode MS"/>
              </a:rPr>
              <a:t>oe ‘de wiskundige attitude-lijn’ in de eerste twee jaar van de pabo expliciet te maken </a:t>
            </a:r>
            <a:r>
              <a:rPr lang="nl-NL" sz="1700" dirty="0">
                <a:latin typeface="Verdana" panose="020B0604030504040204" pitchFamily="34" charset="0"/>
                <a:ea typeface="Arial Unicode MS"/>
                <a:cs typeface="Arial Unicode MS"/>
              </a:rPr>
              <a:t>voor</a:t>
            </a:r>
            <a:r>
              <a:rPr lang="nl-NL" sz="1700" dirty="0">
                <a:ln>
                  <a:noFill/>
                </a:ln>
                <a:effectLst/>
                <a:latin typeface="Verdana" panose="020B0604030504040204" pitchFamily="34" charset="0"/>
                <a:ea typeface="Arial Unicode MS"/>
                <a:cs typeface="Arial Unicode MS"/>
              </a:rPr>
              <a:t> studenten?</a:t>
            </a:r>
          </a:p>
          <a:p>
            <a:pPr marL="0" indent="0">
              <a:buNone/>
            </a:pPr>
            <a:r>
              <a:rPr lang="nl-NL" sz="1700" dirty="0">
                <a:latin typeface="Verdana" panose="020B0604030504040204" pitchFamily="34" charset="0"/>
                <a:ea typeface="Arial Unicode MS"/>
                <a:cs typeface="Arial Unicode MS"/>
              </a:rPr>
              <a:t>“</a:t>
            </a:r>
            <a:r>
              <a:rPr lang="nl-NL" sz="1700" b="0" i="0" dirty="0">
                <a:effectLst/>
                <a:latin typeface="Georgia" panose="02040502050405020303" pitchFamily="18" charset="0"/>
              </a:rPr>
              <a:t>De opleidingsdocent zorgt ervoor dat studenten zich bewust worden van hun wiskundige attitude en dat ze persoonlijke ontwikkelingsdoelen formuleren, bijvoorbeeld door ze met behulp van een gerichte vragenlijst hun zelfvertrouwen te laten verkennen ten aanzien van rekenen-wiskunde en het verzorgen van reken-wiskundeonderwijs in de basisschool. Bewustwording is het begin van de verbetering</a:t>
            </a:r>
            <a:r>
              <a:rPr lang="nl-NL" sz="1700" b="0" i="1" dirty="0">
                <a:latin typeface="Verdana" panose="020B0604030504040204" pitchFamily="34" charset="0"/>
              </a:rPr>
              <a:t>” </a:t>
            </a:r>
            <a:r>
              <a:rPr lang="nl-NL" sz="1700" i="1" dirty="0">
                <a:latin typeface="Verdana" panose="020B0604030504040204" pitchFamily="34" charset="0"/>
              </a:rPr>
              <a:t>(Kool et al., 2023)</a:t>
            </a:r>
            <a:endParaRPr lang="nl-NL" sz="1700" b="0" i="1" dirty="0">
              <a:latin typeface="Verdana" panose="020B0604030504040204" pitchFamily="34" charset="0"/>
            </a:endParaRPr>
          </a:p>
          <a:p>
            <a:pPr>
              <a:buFontTx/>
              <a:buChar char="-"/>
            </a:pPr>
            <a:endParaRPr lang="nl-NL" sz="1700" dirty="0">
              <a:ln>
                <a:noFill/>
              </a:ln>
              <a:effectLst/>
              <a:latin typeface="Verdana" panose="020B0604030504040204" pitchFamily="34" charset="0"/>
              <a:ea typeface="Arial Unicode MS"/>
              <a:cs typeface="Arial Unicode MS"/>
            </a:endParaRPr>
          </a:p>
          <a:p>
            <a:pPr>
              <a:buFontTx/>
              <a:buChar char="-"/>
            </a:pPr>
            <a:r>
              <a:rPr lang="nl-NL" sz="1700" dirty="0">
                <a:latin typeface="Verdana" panose="020B0604030504040204" pitchFamily="34" charset="0"/>
                <a:ea typeface="Arial Unicode MS"/>
                <a:cs typeface="Arial Unicode MS"/>
              </a:rPr>
              <a:t>Hoe zie je de ontwikkeling in de wiskundige attitude?</a:t>
            </a:r>
            <a:endParaRPr lang="nl-NL" sz="1700" dirty="0">
              <a:ln>
                <a:noFill/>
              </a:ln>
              <a:effectLst/>
              <a:latin typeface="Verdana" panose="020B0604030504040204" pitchFamily="34" charset="0"/>
              <a:ea typeface="Arial Unicode MS"/>
              <a:cs typeface="Arial Unicode MS"/>
            </a:endParaRPr>
          </a:p>
          <a:p>
            <a:pPr marL="0" indent="0">
              <a:buNone/>
            </a:pPr>
            <a:br>
              <a:rPr lang="nl-NL" sz="1700" dirty="0">
                <a:ln>
                  <a:noFill/>
                </a:ln>
                <a:effectLst/>
                <a:latin typeface="Verdana" panose="020B0604030504040204" pitchFamily="34" charset="0"/>
                <a:ea typeface="Arial Unicode MS"/>
                <a:cs typeface="Arial Unicode MS"/>
              </a:rPr>
            </a:br>
            <a:r>
              <a:rPr lang="nl-NL" sz="1700" dirty="0">
                <a:ln>
                  <a:noFill/>
                </a:ln>
                <a:effectLst/>
                <a:latin typeface="Verdana" panose="020B0604030504040204" pitchFamily="34" charset="0"/>
                <a:ea typeface="Arial Unicode MS"/>
                <a:cs typeface="Arial Unicode MS"/>
              </a:rPr>
              <a:t>- Hoe de verbinding aan te gaan met de andere ontwikkelingsgebieden (professionele </a:t>
            </a:r>
            <a:r>
              <a:rPr lang="nl-NL" sz="1700" dirty="0" err="1">
                <a:ln>
                  <a:noFill/>
                </a:ln>
                <a:effectLst/>
                <a:latin typeface="Verdana" panose="020B0604030504040204" pitchFamily="34" charset="0"/>
                <a:ea typeface="Arial Unicode MS"/>
                <a:cs typeface="Arial Unicode MS"/>
              </a:rPr>
              <a:t>gecijferdheid</a:t>
            </a:r>
            <a:r>
              <a:rPr lang="nl-NL" sz="1700" dirty="0">
                <a:ln>
                  <a:noFill/>
                </a:ln>
                <a:effectLst/>
                <a:latin typeface="Verdana" panose="020B0604030504040204" pitchFamily="34" charset="0"/>
                <a:ea typeface="Arial Unicode MS"/>
                <a:cs typeface="Arial Unicode MS"/>
              </a:rPr>
              <a:t> en didactiek)?</a:t>
            </a:r>
          </a:p>
          <a:p>
            <a:pPr marL="0" indent="0">
              <a:buNone/>
            </a:pPr>
            <a:br>
              <a:rPr lang="nl-NL" sz="1700" dirty="0">
                <a:ln>
                  <a:noFill/>
                </a:ln>
                <a:effectLst/>
                <a:latin typeface="Verdana" panose="020B0604030504040204" pitchFamily="34" charset="0"/>
                <a:ea typeface="Arial Unicode MS"/>
                <a:cs typeface="Arial Unicode MS"/>
              </a:rPr>
            </a:br>
            <a:r>
              <a:rPr lang="nl-NL" sz="1700" dirty="0">
                <a:ln>
                  <a:noFill/>
                </a:ln>
                <a:effectLst/>
                <a:latin typeface="Verdana" panose="020B0604030504040204" pitchFamily="34" charset="0"/>
                <a:ea typeface="Arial Unicode MS"/>
                <a:cs typeface="Arial Unicode MS"/>
              </a:rPr>
              <a:t>- Hoe met aandacht voor de wiskundige attitude om te gaan binnen de verschillende opleidingsvarianten ((verkorte)deeltijd, universitaire pabo, </a:t>
            </a:r>
            <a:r>
              <a:rPr lang="nl-NL" sz="1700" dirty="0" err="1">
                <a:ln>
                  <a:noFill/>
                </a:ln>
                <a:effectLst/>
                <a:latin typeface="Verdana" panose="020B0604030504040204" pitchFamily="34" charset="0"/>
                <a:ea typeface="Arial Unicode MS"/>
                <a:cs typeface="Arial Unicode MS"/>
              </a:rPr>
              <a:t>zij-instroom</a:t>
            </a:r>
            <a:r>
              <a:rPr lang="nl-NL" sz="1700" dirty="0">
                <a:ln>
                  <a:noFill/>
                </a:ln>
                <a:effectLst/>
                <a:latin typeface="Verdana" panose="020B0604030504040204" pitchFamily="34" charset="0"/>
                <a:ea typeface="Arial Unicode MS"/>
                <a:cs typeface="Arial Unicode MS"/>
              </a:rPr>
              <a:t>)?</a:t>
            </a:r>
            <a:br>
              <a:rPr lang="nl-NL" sz="1700" dirty="0">
                <a:ln>
                  <a:noFill/>
                </a:ln>
                <a:effectLst/>
                <a:latin typeface="Verdana" panose="020B0604030504040204" pitchFamily="34" charset="0"/>
                <a:ea typeface="Arial Unicode MS"/>
                <a:cs typeface="Arial Unicode MS"/>
              </a:rPr>
            </a:br>
            <a:endParaRPr lang="nl-NL" sz="1700" dirty="0"/>
          </a:p>
        </p:txBody>
      </p:sp>
      <p:pic>
        <p:nvPicPr>
          <p:cNvPr id="4" name="Afbeelding 3">
            <a:extLst>
              <a:ext uri="{FF2B5EF4-FFF2-40B4-BE49-F238E27FC236}">
                <a16:creationId xmlns:a16="http://schemas.microsoft.com/office/drawing/2014/main" id="{B665905E-D7C5-83A8-EC18-64E34AD94061}"/>
              </a:ext>
            </a:extLst>
          </p:cNvPr>
          <p:cNvPicPr>
            <a:picLocks noChangeAspect="1"/>
          </p:cNvPicPr>
          <p:nvPr/>
        </p:nvPicPr>
        <p:blipFill rotWithShape="1">
          <a:blip r:embed="rId2"/>
          <a:srcRect l="76583" t="75704" r="12167" b="14214"/>
          <a:stretch/>
        </p:blipFill>
        <p:spPr>
          <a:xfrm>
            <a:off x="10426805" y="5883220"/>
            <a:ext cx="1551835" cy="782320"/>
          </a:xfrm>
          <a:prstGeom prst="rect">
            <a:avLst/>
          </a:prstGeom>
        </p:spPr>
      </p:pic>
    </p:spTree>
    <p:extLst>
      <p:ext uri="{BB962C8B-B14F-4D97-AF65-F5344CB8AC3E}">
        <p14:creationId xmlns:p14="http://schemas.microsoft.com/office/powerpoint/2010/main" val="13042310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C456499-212D-7B9D-963A-D238989ADCF4}"/>
              </a:ext>
            </a:extLst>
          </p:cNvPr>
          <p:cNvSpPr>
            <a:spLocks noGrp="1"/>
          </p:cNvSpPr>
          <p:nvPr>
            <p:ph type="title"/>
          </p:nvPr>
        </p:nvSpPr>
        <p:spPr>
          <a:xfrm>
            <a:off x="838200" y="365125"/>
            <a:ext cx="10515600" cy="1325563"/>
          </a:xfrm>
        </p:spPr>
        <p:txBody>
          <a:bodyPr>
            <a:normAutofit/>
          </a:bodyPr>
          <a:lstStyle/>
          <a:p>
            <a:r>
              <a:rPr lang="nl-NL" sz="5400"/>
              <a:t>De volgende stap…</a:t>
            </a:r>
          </a:p>
        </p:txBody>
      </p:sp>
      <p:sp>
        <p:nvSpPr>
          <p:cNvPr id="11"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A09A56F5-B2B8-43EA-DF63-15B3D5A6A865}"/>
              </a:ext>
            </a:extLst>
          </p:cNvPr>
          <p:cNvSpPr>
            <a:spLocks noGrp="1"/>
          </p:cNvSpPr>
          <p:nvPr>
            <p:ph idx="1"/>
          </p:nvPr>
        </p:nvSpPr>
        <p:spPr>
          <a:xfrm>
            <a:off x="838200" y="1929384"/>
            <a:ext cx="10515600" cy="4251960"/>
          </a:xfrm>
        </p:spPr>
        <p:txBody>
          <a:bodyPr>
            <a:normAutofit/>
          </a:bodyPr>
          <a:lstStyle/>
          <a:p>
            <a:pPr marL="0" indent="0">
              <a:buNone/>
            </a:pPr>
            <a:r>
              <a:rPr lang="nl-NL" sz="2200" dirty="0"/>
              <a:t>Onderzoek naar vertaling  van wat wij op de opleiding doen naar wat studenten op stage laten zien.</a:t>
            </a:r>
          </a:p>
          <a:p>
            <a:endParaRPr lang="nl-NL" sz="2200" dirty="0"/>
          </a:p>
          <a:p>
            <a:pPr marL="0" indent="0">
              <a:buNone/>
            </a:pPr>
            <a:endParaRPr lang="nl-NL" sz="2200" dirty="0"/>
          </a:p>
          <a:p>
            <a:pPr marL="0" indent="0">
              <a:buNone/>
            </a:pPr>
            <a:r>
              <a:rPr lang="nl-NL" sz="2200" dirty="0"/>
              <a:t>Hoe is dit bij jullie?</a:t>
            </a:r>
          </a:p>
        </p:txBody>
      </p:sp>
      <p:pic>
        <p:nvPicPr>
          <p:cNvPr id="4" name="Afbeelding 3">
            <a:extLst>
              <a:ext uri="{FF2B5EF4-FFF2-40B4-BE49-F238E27FC236}">
                <a16:creationId xmlns:a16="http://schemas.microsoft.com/office/drawing/2014/main" id="{AD0D0757-F7A2-FA92-2271-FFC34189503C}"/>
              </a:ext>
            </a:extLst>
          </p:cNvPr>
          <p:cNvPicPr>
            <a:picLocks noChangeAspect="1"/>
          </p:cNvPicPr>
          <p:nvPr/>
        </p:nvPicPr>
        <p:blipFill rotWithShape="1">
          <a:blip r:embed="rId2"/>
          <a:srcRect l="76583" t="75704" r="12167" b="14214"/>
          <a:stretch/>
        </p:blipFill>
        <p:spPr>
          <a:xfrm>
            <a:off x="10426805" y="5883220"/>
            <a:ext cx="1551835" cy="782320"/>
          </a:xfrm>
          <a:prstGeom prst="rect">
            <a:avLst/>
          </a:prstGeom>
        </p:spPr>
      </p:pic>
    </p:spTree>
    <p:extLst>
      <p:ext uri="{BB962C8B-B14F-4D97-AF65-F5344CB8AC3E}">
        <p14:creationId xmlns:p14="http://schemas.microsoft.com/office/powerpoint/2010/main" val="9945728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tekst, cirkel, diagram, tekening&#10;&#10;Automatisch gegenereerde beschrijving">
            <a:extLst>
              <a:ext uri="{FF2B5EF4-FFF2-40B4-BE49-F238E27FC236}">
                <a16:creationId xmlns:a16="http://schemas.microsoft.com/office/drawing/2014/main" id="{76339888-A79F-544A-9E1A-B8633113F6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1027" y="914400"/>
            <a:ext cx="6039337" cy="4968819"/>
          </a:xfrm>
          <a:prstGeom prst="rect">
            <a:avLst/>
          </a:prstGeom>
        </p:spPr>
      </p:pic>
      <p:sp>
        <p:nvSpPr>
          <p:cNvPr id="5" name="Tekstvak 4">
            <a:extLst>
              <a:ext uri="{FF2B5EF4-FFF2-40B4-BE49-F238E27FC236}">
                <a16:creationId xmlns:a16="http://schemas.microsoft.com/office/drawing/2014/main" id="{F8530D1D-8BB0-DA4C-853B-D41018337B92}"/>
              </a:ext>
            </a:extLst>
          </p:cNvPr>
          <p:cNvSpPr txBox="1"/>
          <p:nvPr/>
        </p:nvSpPr>
        <p:spPr>
          <a:xfrm>
            <a:off x="7760364" y="3046756"/>
            <a:ext cx="2634408" cy="1701171"/>
          </a:xfrm>
          <a:prstGeom prst="rect">
            <a:avLst/>
          </a:prstGeom>
          <a:noFill/>
        </p:spPr>
        <p:txBody>
          <a:bodyPr wrap="square" rtlCol="0">
            <a:spAutoFit/>
          </a:bodyPr>
          <a:lstStyle/>
          <a:p>
            <a:pPr defTabSz="722376">
              <a:spcAft>
                <a:spcPts val="600"/>
              </a:spcAft>
            </a:pPr>
            <a:r>
              <a:rPr lang="nl-NL" sz="1422" kern="1200">
                <a:solidFill>
                  <a:schemeClr val="tx1"/>
                </a:solidFill>
                <a:latin typeface="+mn-lt"/>
                <a:ea typeface="+mn-ea"/>
                <a:cs typeface="+mn-cs"/>
              </a:rPr>
              <a:t>Uit: Van den Heuvel-Panhuizen, M. (2003). The </a:t>
            </a:r>
            <a:r>
              <a:rPr lang="nl-NL" sz="1422" kern="1200" err="1">
                <a:solidFill>
                  <a:schemeClr val="tx1"/>
                </a:solidFill>
                <a:latin typeface="+mn-lt"/>
                <a:ea typeface="+mn-ea"/>
                <a:cs typeface="+mn-cs"/>
              </a:rPr>
              <a:t>learning</a:t>
            </a:r>
            <a:r>
              <a:rPr lang="nl-NL" sz="1422" kern="1200">
                <a:solidFill>
                  <a:schemeClr val="tx1"/>
                </a:solidFill>
                <a:latin typeface="+mn-lt"/>
                <a:ea typeface="+mn-ea"/>
                <a:cs typeface="+mn-cs"/>
              </a:rPr>
              <a:t> paradox </a:t>
            </a:r>
            <a:r>
              <a:rPr lang="nl-NL" sz="1422" kern="1200" err="1">
                <a:solidFill>
                  <a:schemeClr val="tx1"/>
                </a:solidFill>
                <a:latin typeface="+mn-lt"/>
                <a:ea typeface="+mn-ea"/>
                <a:cs typeface="+mn-cs"/>
              </a:rPr>
              <a:t>and</a:t>
            </a:r>
            <a:r>
              <a:rPr lang="nl-NL" sz="1422" kern="1200">
                <a:solidFill>
                  <a:schemeClr val="tx1"/>
                </a:solidFill>
                <a:latin typeface="+mn-lt"/>
                <a:ea typeface="+mn-ea"/>
                <a:cs typeface="+mn-cs"/>
              </a:rPr>
              <a:t> </a:t>
            </a:r>
            <a:r>
              <a:rPr lang="nl-NL" sz="1422" kern="1200" err="1">
                <a:solidFill>
                  <a:schemeClr val="tx1"/>
                </a:solidFill>
                <a:latin typeface="+mn-lt"/>
                <a:ea typeface="+mn-ea"/>
                <a:cs typeface="+mn-cs"/>
              </a:rPr>
              <a:t>the</a:t>
            </a:r>
            <a:r>
              <a:rPr lang="nl-NL" sz="1422" kern="1200">
                <a:solidFill>
                  <a:schemeClr val="tx1"/>
                </a:solidFill>
                <a:latin typeface="+mn-lt"/>
                <a:ea typeface="+mn-ea"/>
                <a:cs typeface="+mn-cs"/>
              </a:rPr>
              <a:t> </a:t>
            </a:r>
            <a:r>
              <a:rPr lang="nl-NL" sz="1422" kern="1200" err="1">
                <a:solidFill>
                  <a:schemeClr val="tx1"/>
                </a:solidFill>
                <a:latin typeface="+mn-lt"/>
                <a:ea typeface="+mn-ea"/>
                <a:cs typeface="+mn-cs"/>
              </a:rPr>
              <a:t>learning</a:t>
            </a:r>
            <a:r>
              <a:rPr lang="nl-NL" sz="1422" kern="1200">
                <a:solidFill>
                  <a:schemeClr val="tx1"/>
                </a:solidFill>
                <a:latin typeface="+mn-lt"/>
                <a:ea typeface="+mn-ea"/>
                <a:cs typeface="+mn-cs"/>
              </a:rPr>
              <a:t> </a:t>
            </a:r>
            <a:r>
              <a:rPr lang="nl-NL" sz="1422" kern="1200" err="1">
                <a:solidFill>
                  <a:schemeClr val="tx1"/>
                </a:solidFill>
                <a:latin typeface="+mn-lt"/>
                <a:ea typeface="+mn-ea"/>
                <a:cs typeface="+mn-cs"/>
              </a:rPr>
              <a:t>miracle</a:t>
            </a:r>
            <a:r>
              <a:rPr lang="nl-NL" sz="1422" kern="1200">
                <a:solidFill>
                  <a:schemeClr val="tx1"/>
                </a:solidFill>
                <a:latin typeface="+mn-lt"/>
                <a:ea typeface="+mn-ea"/>
                <a:cs typeface="+mn-cs"/>
              </a:rPr>
              <a:t>: </a:t>
            </a:r>
            <a:r>
              <a:rPr lang="nl-NL" sz="1422" kern="1200" err="1">
                <a:solidFill>
                  <a:schemeClr val="tx1"/>
                </a:solidFill>
                <a:latin typeface="+mn-lt"/>
                <a:ea typeface="+mn-ea"/>
                <a:cs typeface="+mn-cs"/>
              </a:rPr>
              <a:t>thoughts</a:t>
            </a:r>
            <a:r>
              <a:rPr lang="nl-NL" sz="1422" kern="1200">
                <a:solidFill>
                  <a:schemeClr val="tx1"/>
                </a:solidFill>
                <a:latin typeface="+mn-lt"/>
                <a:ea typeface="+mn-ea"/>
                <a:cs typeface="+mn-cs"/>
              </a:rPr>
              <a:t> on </a:t>
            </a:r>
            <a:r>
              <a:rPr lang="nl-NL" sz="1422" kern="1200" err="1">
                <a:solidFill>
                  <a:schemeClr val="tx1"/>
                </a:solidFill>
                <a:latin typeface="+mn-lt"/>
                <a:ea typeface="+mn-ea"/>
                <a:cs typeface="+mn-cs"/>
              </a:rPr>
              <a:t>primary</a:t>
            </a:r>
            <a:endParaRPr lang="nl-NL" sz="1422" kern="1200">
              <a:solidFill>
                <a:schemeClr val="tx1"/>
              </a:solidFill>
              <a:latin typeface="+mn-lt"/>
              <a:ea typeface="+mn-ea"/>
              <a:cs typeface="+mn-cs"/>
            </a:endParaRPr>
          </a:p>
          <a:p>
            <a:pPr defTabSz="722376">
              <a:spcAft>
                <a:spcPts val="600"/>
              </a:spcAft>
            </a:pPr>
            <a:r>
              <a:rPr lang="nl-NL" sz="1422" kern="1200">
                <a:solidFill>
                  <a:schemeClr val="tx1"/>
                </a:solidFill>
                <a:latin typeface="+mn-lt"/>
                <a:ea typeface="+mn-ea"/>
                <a:cs typeface="+mn-cs"/>
              </a:rPr>
              <a:t>school </a:t>
            </a:r>
            <a:r>
              <a:rPr lang="nl-NL" sz="1422" kern="1200" err="1">
                <a:solidFill>
                  <a:schemeClr val="tx1"/>
                </a:solidFill>
                <a:latin typeface="+mn-lt"/>
                <a:ea typeface="+mn-ea"/>
                <a:cs typeface="+mn-cs"/>
              </a:rPr>
              <a:t>mathematics</a:t>
            </a:r>
            <a:r>
              <a:rPr lang="nl-NL" sz="1422" kern="1200">
                <a:solidFill>
                  <a:schemeClr val="tx1"/>
                </a:solidFill>
                <a:latin typeface="+mn-lt"/>
                <a:ea typeface="+mn-ea"/>
                <a:cs typeface="+mn-cs"/>
              </a:rPr>
              <a:t> </a:t>
            </a:r>
            <a:r>
              <a:rPr lang="nl-NL" sz="1422" kern="1200" err="1">
                <a:solidFill>
                  <a:schemeClr val="tx1"/>
                </a:solidFill>
                <a:latin typeface="+mn-lt"/>
                <a:ea typeface="+mn-ea"/>
                <a:cs typeface="+mn-cs"/>
              </a:rPr>
              <a:t>education</a:t>
            </a:r>
            <a:r>
              <a:rPr lang="nl-NL" sz="1422" kern="1200">
                <a:solidFill>
                  <a:schemeClr val="tx1"/>
                </a:solidFill>
                <a:latin typeface="+mn-lt"/>
                <a:ea typeface="+mn-ea"/>
                <a:cs typeface="+mn-cs"/>
              </a:rPr>
              <a:t>.</a:t>
            </a:r>
            <a:r>
              <a:rPr lang="nl-NL" sz="1422" i="1" kern="1200">
                <a:solidFill>
                  <a:schemeClr val="tx1"/>
                </a:solidFill>
                <a:latin typeface="+mn-lt"/>
                <a:ea typeface="+mn-ea"/>
                <a:cs typeface="+mn-cs"/>
              </a:rPr>
              <a:t> Journal </a:t>
            </a:r>
            <a:r>
              <a:rPr lang="nl-NL" sz="1422" i="1" kern="1200" err="1">
                <a:solidFill>
                  <a:schemeClr val="tx1"/>
                </a:solidFill>
                <a:latin typeface="+mn-lt"/>
                <a:ea typeface="+mn-ea"/>
                <a:cs typeface="+mn-cs"/>
              </a:rPr>
              <a:t>für</a:t>
            </a:r>
            <a:r>
              <a:rPr lang="nl-NL" sz="1422" i="1" kern="1200">
                <a:solidFill>
                  <a:schemeClr val="tx1"/>
                </a:solidFill>
                <a:latin typeface="+mn-lt"/>
                <a:ea typeface="+mn-ea"/>
                <a:cs typeface="+mn-cs"/>
              </a:rPr>
              <a:t> </a:t>
            </a:r>
            <a:r>
              <a:rPr lang="nl-NL" sz="1422" i="1" kern="1200" err="1">
                <a:solidFill>
                  <a:schemeClr val="tx1"/>
                </a:solidFill>
                <a:latin typeface="+mn-lt"/>
                <a:ea typeface="+mn-ea"/>
                <a:cs typeface="+mn-cs"/>
              </a:rPr>
              <a:t>Mathematik</a:t>
            </a:r>
            <a:r>
              <a:rPr lang="nl-NL" sz="1422" i="1" kern="1200">
                <a:solidFill>
                  <a:schemeClr val="tx1"/>
                </a:solidFill>
                <a:latin typeface="+mn-lt"/>
                <a:ea typeface="+mn-ea"/>
                <a:cs typeface="+mn-cs"/>
              </a:rPr>
              <a:t> </a:t>
            </a:r>
            <a:r>
              <a:rPr lang="nl-NL" sz="1422" i="1" kern="1200" err="1">
                <a:solidFill>
                  <a:schemeClr val="tx1"/>
                </a:solidFill>
                <a:latin typeface="+mn-lt"/>
                <a:ea typeface="+mn-ea"/>
                <a:cs typeface="+mn-cs"/>
              </a:rPr>
              <a:t>Didaktik</a:t>
            </a:r>
            <a:r>
              <a:rPr lang="nl-NL" sz="1422" i="1" kern="1200">
                <a:solidFill>
                  <a:schemeClr val="tx1"/>
                </a:solidFill>
                <a:latin typeface="+mn-lt"/>
                <a:ea typeface="+mn-ea"/>
                <a:cs typeface="+mn-cs"/>
              </a:rPr>
              <a:t>, 24, </a:t>
            </a:r>
            <a:r>
              <a:rPr lang="nl-NL" sz="1422" kern="1200">
                <a:solidFill>
                  <a:schemeClr val="tx1"/>
                </a:solidFill>
                <a:latin typeface="+mn-lt"/>
                <a:ea typeface="+mn-ea"/>
                <a:cs typeface="+mn-cs"/>
              </a:rPr>
              <a:t>96-121</a:t>
            </a:r>
            <a:r>
              <a:rPr lang="nl-NL" sz="1422" i="1" kern="1200">
                <a:solidFill>
                  <a:schemeClr val="tx1"/>
                </a:solidFill>
                <a:latin typeface="+mn-lt"/>
                <a:ea typeface="+mn-ea"/>
                <a:cs typeface="+mn-cs"/>
              </a:rPr>
              <a:t>.</a:t>
            </a:r>
            <a:endParaRPr lang="nl-NL" i="1"/>
          </a:p>
        </p:txBody>
      </p:sp>
      <p:pic>
        <p:nvPicPr>
          <p:cNvPr id="3" name="Afbeelding 2">
            <a:extLst>
              <a:ext uri="{FF2B5EF4-FFF2-40B4-BE49-F238E27FC236}">
                <a16:creationId xmlns:a16="http://schemas.microsoft.com/office/drawing/2014/main" id="{2D13C6FA-6F0F-905A-BD60-C26C7C2E66DF}"/>
              </a:ext>
            </a:extLst>
          </p:cNvPr>
          <p:cNvPicPr>
            <a:picLocks noChangeAspect="1"/>
          </p:cNvPicPr>
          <p:nvPr/>
        </p:nvPicPr>
        <p:blipFill rotWithShape="1">
          <a:blip r:embed="rId3"/>
          <a:srcRect l="76583" t="75704" r="12167" b="14214"/>
          <a:stretch/>
        </p:blipFill>
        <p:spPr>
          <a:xfrm>
            <a:off x="10426805" y="5883220"/>
            <a:ext cx="1551835" cy="782320"/>
          </a:xfrm>
          <a:prstGeom prst="rect">
            <a:avLst/>
          </a:prstGeom>
        </p:spPr>
      </p:pic>
    </p:spTree>
    <p:extLst>
      <p:ext uri="{BB962C8B-B14F-4D97-AF65-F5344CB8AC3E}">
        <p14:creationId xmlns:p14="http://schemas.microsoft.com/office/powerpoint/2010/main" val="8840779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99EBFF-371A-124A-8686-1E54C1CF40E3}"/>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D053B235-DD94-DA40-AF6E-E77175198261}"/>
              </a:ext>
            </a:extLst>
          </p:cNvPr>
          <p:cNvSpPr>
            <a:spLocks noGrp="1"/>
          </p:cNvSpPr>
          <p:nvPr>
            <p:ph idx="1"/>
          </p:nvPr>
        </p:nvSpPr>
        <p:spPr/>
        <p:txBody>
          <a:bodyPr/>
          <a:lstStyle/>
          <a:p>
            <a:endParaRPr lang="nl-NL"/>
          </a:p>
        </p:txBody>
      </p:sp>
      <p:pic>
        <p:nvPicPr>
          <p:cNvPr id="1026" name="Picture 2">
            <a:extLst>
              <a:ext uri="{FF2B5EF4-FFF2-40B4-BE49-F238E27FC236}">
                <a16:creationId xmlns:a16="http://schemas.microsoft.com/office/drawing/2014/main" id="{4C8FCA39-7F8B-084E-826C-2F0F83DE66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0988"/>
            <a:ext cx="12192000" cy="629443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ep 5">
            <a:extLst>
              <a:ext uri="{FF2B5EF4-FFF2-40B4-BE49-F238E27FC236}">
                <a16:creationId xmlns:a16="http://schemas.microsoft.com/office/drawing/2014/main" id="{E8A7D62A-5481-4F4C-8A4C-F07988A1C136}"/>
              </a:ext>
            </a:extLst>
          </p:cNvPr>
          <p:cNvGrpSpPr/>
          <p:nvPr/>
        </p:nvGrpSpPr>
        <p:grpSpPr>
          <a:xfrm>
            <a:off x="-1" y="223113"/>
            <a:ext cx="12107119" cy="457924"/>
            <a:chOff x="-1" y="223113"/>
            <a:chExt cx="12107119" cy="457924"/>
          </a:xfrm>
        </p:grpSpPr>
        <p:sp>
          <p:nvSpPr>
            <p:cNvPr id="4" name="Afgeronde rechthoek 3">
              <a:extLst>
                <a:ext uri="{FF2B5EF4-FFF2-40B4-BE49-F238E27FC236}">
                  <a16:creationId xmlns:a16="http://schemas.microsoft.com/office/drawing/2014/main" id="{D2E29609-1C67-C64A-9C9D-AF8E81679B30}"/>
                </a:ext>
              </a:extLst>
            </p:cNvPr>
            <p:cNvSpPr/>
            <p:nvPr/>
          </p:nvSpPr>
          <p:spPr>
            <a:xfrm>
              <a:off x="-1" y="223113"/>
              <a:ext cx="12107119" cy="457924"/>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a:extLst>
                <a:ext uri="{FF2B5EF4-FFF2-40B4-BE49-F238E27FC236}">
                  <a16:creationId xmlns:a16="http://schemas.microsoft.com/office/drawing/2014/main" id="{F3B7B2B8-880E-8840-BD56-B137A6331895}"/>
                </a:ext>
              </a:extLst>
            </p:cNvPr>
            <p:cNvSpPr txBox="1"/>
            <p:nvPr/>
          </p:nvSpPr>
          <p:spPr>
            <a:xfrm>
              <a:off x="425370" y="280988"/>
              <a:ext cx="2657459" cy="369332"/>
            </a:xfrm>
            <a:prstGeom prst="rect">
              <a:avLst/>
            </a:prstGeom>
            <a:solidFill>
              <a:schemeClr val="bg1"/>
            </a:solidFill>
          </p:spPr>
          <p:txBody>
            <a:bodyPr wrap="none" rtlCol="0">
              <a:spAutoFit/>
            </a:bodyPr>
            <a:lstStyle/>
            <a:p>
              <a:r>
                <a:rPr lang="nl-NL" dirty="0"/>
                <a:t>Begin jaar 1 tot eind jaar 2</a:t>
              </a:r>
            </a:p>
          </p:txBody>
        </p:sp>
      </p:grpSp>
      <p:grpSp>
        <p:nvGrpSpPr>
          <p:cNvPr id="8" name="Groep 7">
            <a:extLst>
              <a:ext uri="{FF2B5EF4-FFF2-40B4-BE49-F238E27FC236}">
                <a16:creationId xmlns:a16="http://schemas.microsoft.com/office/drawing/2014/main" id="{0CC9B755-42BF-764D-9706-0A2F494E4F0F}"/>
              </a:ext>
            </a:extLst>
          </p:cNvPr>
          <p:cNvGrpSpPr/>
          <p:nvPr/>
        </p:nvGrpSpPr>
        <p:grpSpPr>
          <a:xfrm>
            <a:off x="0" y="1360911"/>
            <a:ext cx="12107119" cy="1567483"/>
            <a:chOff x="-1" y="223112"/>
            <a:chExt cx="12107119" cy="1567483"/>
          </a:xfrm>
        </p:grpSpPr>
        <p:sp>
          <p:nvSpPr>
            <p:cNvPr id="9" name="Afgeronde rechthoek 8">
              <a:extLst>
                <a:ext uri="{FF2B5EF4-FFF2-40B4-BE49-F238E27FC236}">
                  <a16:creationId xmlns:a16="http://schemas.microsoft.com/office/drawing/2014/main" id="{AEF9F9E8-C5E8-804B-819A-BC9ACAA297DC}"/>
                </a:ext>
              </a:extLst>
            </p:cNvPr>
            <p:cNvSpPr/>
            <p:nvPr/>
          </p:nvSpPr>
          <p:spPr>
            <a:xfrm>
              <a:off x="-1" y="223112"/>
              <a:ext cx="12107119" cy="1567483"/>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32028D1F-1104-3744-B87C-432125AA1EF8}"/>
                </a:ext>
              </a:extLst>
            </p:cNvPr>
            <p:cNvSpPr txBox="1"/>
            <p:nvPr/>
          </p:nvSpPr>
          <p:spPr>
            <a:xfrm>
              <a:off x="10598048" y="1344201"/>
              <a:ext cx="1342034" cy="369332"/>
            </a:xfrm>
            <a:prstGeom prst="rect">
              <a:avLst/>
            </a:prstGeom>
            <a:solidFill>
              <a:schemeClr val="bg1"/>
            </a:solidFill>
          </p:spPr>
          <p:txBody>
            <a:bodyPr wrap="none" rtlCol="0">
              <a:spAutoFit/>
            </a:bodyPr>
            <a:lstStyle/>
            <a:p>
              <a:r>
                <a:rPr lang="nl-NL" dirty="0"/>
                <a:t>Didactieklijn</a:t>
              </a:r>
            </a:p>
          </p:txBody>
        </p:sp>
      </p:grpSp>
      <p:grpSp>
        <p:nvGrpSpPr>
          <p:cNvPr id="11" name="Groep 10">
            <a:extLst>
              <a:ext uri="{FF2B5EF4-FFF2-40B4-BE49-F238E27FC236}">
                <a16:creationId xmlns:a16="http://schemas.microsoft.com/office/drawing/2014/main" id="{00FB9258-73FF-9140-A096-C701C2D6AC53}"/>
              </a:ext>
            </a:extLst>
          </p:cNvPr>
          <p:cNvGrpSpPr/>
          <p:nvPr/>
        </p:nvGrpSpPr>
        <p:grpSpPr>
          <a:xfrm>
            <a:off x="0" y="2953202"/>
            <a:ext cx="12107119" cy="1722970"/>
            <a:chOff x="-1" y="223112"/>
            <a:chExt cx="12107119" cy="1722970"/>
          </a:xfrm>
        </p:grpSpPr>
        <p:sp>
          <p:nvSpPr>
            <p:cNvPr id="12" name="Afgeronde rechthoek 11">
              <a:extLst>
                <a:ext uri="{FF2B5EF4-FFF2-40B4-BE49-F238E27FC236}">
                  <a16:creationId xmlns:a16="http://schemas.microsoft.com/office/drawing/2014/main" id="{9EA139C4-0392-7D4A-8014-36D7408940D0}"/>
                </a:ext>
              </a:extLst>
            </p:cNvPr>
            <p:cNvSpPr/>
            <p:nvPr/>
          </p:nvSpPr>
          <p:spPr>
            <a:xfrm>
              <a:off x="-1" y="223112"/>
              <a:ext cx="12107119" cy="1722970"/>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a:extLst>
                <a:ext uri="{FF2B5EF4-FFF2-40B4-BE49-F238E27FC236}">
                  <a16:creationId xmlns:a16="http://schemas.microsoft.com/office/drawing/2014/main" id="{BCE388F8-5BF7-6640-AE6B-AA56E16BB2C9}"/>
                </a:ext>
              </a:extLst>
            </p:cNvPr>
            <p:cNvSpPr txBox="1"/>
            <p:nvPr/>
          </p:nvSpPr>
          <p:spPr>
            <a:xfrm>
              <a:off x="10073174" y="256179"/>
              <a:ext cx="1814023" cy="369332"/>
            </a:xfrm>
            <a:prstGeom prst="rect">
              <a:avLst/>
            </a:prstGeom>
            <a:solidFill>
              <a:schemeClr val="bg1"/>
            </a:solidFill>
          </p:spPr>
          <p:txBody>
            <a:bodyPr wrap="none" rtlCol="0">
              <a:spAutoFit/>
            </a:bodyPr>
            <a:lstStyle/>
            <a:p>
              <a:r>
                <a:rPr lang="nl-NL" dirty="0" err="1"/>
                <a:t>Gecijferdheidslijn</a:t>
              </a:r>
              <a:endParaRPr lang="nl-NL" dirty="0"/>
            </a:p>
          </p:txBody>
        </p:sp>
      </p:grpSp>
      <p:grpSp>
        <p:nvGrpSpPr>
          <p:cNvPr id="14" name="Groep 13">
            <a:extLst>
              <a:ext uri="{FF2B5EF4-FFF2-40B4-BE49-F238E27FC236}">
                <a16:creationId xmlns:a16="http://schemas.microsoft.com/office/drawing/2014/main" id="{F6DE409B-A8AC-BA44-8B28-5A077F9C16EA}"/>
              </a:ext>
            </a:extLst>
          </p:cNvPr>
          <p:cNvGrpSpPr/>
          <p:nvPr/>
        </p:nvGrpSpPr>
        <p:grpSpPr>
          <a:xfrm>
            <a:off x="0" y="4699136"/>
            <a:ext cx="12107119" cy="1895777"/>
            <a:chOff x="-1" y="223111"/>
            <a:chExt cx="12107119" cy="1895777"/>
          </a:xfrm>
        </p:grpSpPr>
        <p:sp>
          <p:nvSpPr>
            <p:cNvPr id="15" name="Afgeronde rechthoek 14">
              <a:extLst>
                <a:ext uri="{FF2B5EF4-FFF2-40B4-BE49-F238E27FC236}">
                  <a16:creationId xmlns:a16="http://schemas.microsoft.com/office/drawing/2014/main" id="{F98F8383-9C5B-8F45-BF7C-945342950F5B}"/>
                </a:ext>
              </a:extLst>
            </p:cNvPr>
            <p:cNvSpPr/>
            <p:nvPr/>
          </p:nvSpPr>
          <p:spPr>
            <a:xfrm>
              <a:off x="-1" y="223111"/>
              <a:ext cx="12107119" cy="1895777"/>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Tekstvak 15">
              <a:extLst>
                <a:ext uri="{FF2B5EF4-FFF2-40B4-BE49-F238E27FC236}">
                  <a16:creationId xmlns:a16="http://schemas.microsoft.com/office/drawing/2014/main" id="{A80B4C4D-AB78-A943-B455-7AF103F6B292}"/>
                </a:ext>
              </a:extLst>
            </p:cNvPr>
            <p:cNvSpPr txBox="1"/>
            <p:nvPr/>
          </p:nvSpPr>
          <p:spPr>
            <a:xfrm>
              <a:off x="9576122" y="1466543"/>
              <a:ext cx="2445862" cy="369332"/>
            </a:xfrm>
            <a:prstGeom prst="rect">
              <a:avLst/>
            </a:prstGeom>
            <a:solidFill>
              <a:schemeClr val="bg1"/>
            </a:solidFill>
          </p:spPr>
          <p:txBody>
            <a:bodyPr wrap="none" rtlCol="0">
              <a:spAutoFit/>
            </a:bodyPr>
            <a:lstStyle/>
            <a:p>
              <a:r>
                <a:rPr lang="nl-NL" dirty="0"/>
                <a:t>Wiskundige-attitude-lijn</a:t>
              </a:r>
            </a:p>
          </p:txBody>
        </p:sp>
      </p:grpSp>
    </p:spTree>
    <p:extLst>
      <p:ext uri="{BB962C8B-B14F-4D97-AF65-F5344CB8AC3E}">
        <p14:creationId xmlns:p14="http://schemas.microsoft.com/office/powerpoint/2010/main" val="2773371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A151B4F-3079-2A2D-2945-289D735ECAD2}"/>
              </a:ext>
            </a:extLst>
          </p:cNvPr>
          <p:cNvSpPr>
            <a:spLocks noGrp="1"/>
          </p:cNvSpPr>
          <p:nvPr>
            <p:ph type="title"/>
          </p:nvPr>
        </p:nvSpPr>
        <p:spPr>
          <a:xfrm>
            <a:off x="838200" y="451381"/>
            <a:ext cx="10512552" cy="4066540"/>
          </a:xfrm>
        </p:spPr>
        <p:txBody>
          <a:bodyPr vert="horz" lIns="91440" tIns="45720" rIns="91440" bIns="45720" rtlCol="0" anchor="b">
            <a:normAutofit/>
          </a:bodyPr>
          <a:lstStyle/>
          <a:p>
            <a:r>
              <a:rPr lang="en-US" sz="6600" dirty="0" err="1"/>
              <a:t>Wiskundige</a:t>
            </a:r>
            <a:r>
              <a:rPr lang="en-US" sz="6600" dirty="0"/>
              <a:t> attitude</a:t>
            </a:r>
            <a:endParaRPr lang="en-US" sz="6600" kern="1200" dirty="0">
              <a:solidFill>
                <a:schemeClr val="tx1"/>
              </a:solidFill>
              <a:latin typeface="+mj-lt"/>
              <a:ea typeface="+mj-ea"/>
              <a:cs typeface="+mj-cs"/>
            </a:endParaRPr>
          </a:p>
        </p:txBody>
      </p:sp>
      <p:sp>
        <p:nvSpPr>
          <p:cNvPr id="19"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Afbeelding 11">
            <a:extLst>
              <a:ext uri="{FF2B5EF4-FFF2-40B4-BE49-F238E27FC236}">
                <a16:creationId xmlns:a16="http://schemas.microsoft.com/office/drawing/2014/main" id="{10FA5537-C35A-2F78-4150-8ACB262295AE}"/>
              </a:ext>
            </a:extLst>
          </p:cNvPr>
          <p:cNvPicPr>
            <a:picLocks noChangeAspect="1"/>
          </p:cNvPicPr>
          <p:nvPr/>
        </p:nvPicPr>
        <p:blipFill rotWithShape="1">
          <a:blip r:embed="rId2"/>
          <a:srcRect l="76583" t="75704" r="12167" b="14214"/>
          <a:stretch/>
        </p:blipFill>
        <p:spPr>
          <a:xfrm>
            <a:off x="10426805" y="5883220"/>
            <a:ext cx="1551835" cy="782320"/>
          </a:xfrm>
          <a:prstGeom prst="rect">
            <a:avLst/>
          </a:prstGeom>
        </p:spPr>
      </p:pic>
    </p:spTree>
    <p:extLst>
      <p:ext uri="{BB962C8B-B14F-4D97-AF65-F5344CB8AC3E}">
        <p14:creationId xmlns:p14="http://schemas.microsoft.com/office/powerpoint/2010/main" val="2800684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figuur 1  ">
            <a:extLst>
              <a:ext uri="{FF2B5EF4-FFF2-40B4-BE49-F238E27FC236}">
                <a16:creationId xmlns:a16="http://schemas.microsoft.com/office/drawing/2014/main" id="{08019EB8-59C9-276C-ACE1-32288B97BE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3226434" y="74559"/>
            <a:ext cx="6120765" cy="6315129"/>
          </a:xfrm>
          <a:prstGeom prst="rect">
            <a:avLst/>
          </a:prstGeom>
          <a:noFill/>
        </p:spPr>
      </p:pic>
      <p:pic>
        <p:nvPicPr>
          <p:cNvPr id="5" name="Afbeelding 4">
            <a:extLst>
              <a:ext uri="{FF2B5EF4-FFF2-40B4-BE49-F238E27FC236}">
                <a16:creationId xmlns:a16="http://schemas.microsoft.com/office/drawing/2014/main" id="{CD412739-9D2B-D9FB-E203-DB83393D278B}"/>
              </a:ext>
            </a:extLst>
          </p:cNvPr>
          <p:cNvPicPr>
            <a:picLocks noChangeAspect="1"/>
          </p:cNvPicPr>
          <p:nvPr/>
        </p:nvPicPr>
        <p:blipFill rotWithShape="1">
          <a:blip r:embed="rId3"/>
          <a:srcRect l="76583" t="75704" r="12167" b="14214"/>
          <a:stretch/>
        </p:blipFill>
        <p:spPr>
          <a:xfrm>
            <a:off x="10426805" y="5883220"/>
            <a:ext cx="1551835" cy="782320"/>
          </a:xfrm>
          <a:prstGeom prst="rect">
            <a:avLst/>
          </a:prstGeom>
        </p:spPr>
      </p:pic>
      <p:sp>
        <p:nvSpPr>
          <p:cNvPr id="2" name="Tekstvak 1">
            <a:extLst>
              <a:ext uri="{FF2B5EF4-FFF2-40B4-BE49-F238E27FC236}">
                <a16:creationId xmlns:a16="http://schemas.microsoft.com/office/drawing/2014/main" id="{05CF80B9-C09F-4298-94D7-755DCD319E0B}"/>
              </a:ext>
            </a:extLst>
          </p:cNvPr>
          <p:cNvSpPr txBox="1"/>
          <p:nvPr/>
        </p:nvSpPr>
        <p:spPr>
          <a:xfrm>
            <a:off x="7463117" y="6420970"/>
            <a:ext cx="208429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400" dirty="0">
                <a:cs typeface="Calibri"/>
              </a:rPr>
              <a:t>Oonk &amp; De </a:t>
            </a:r>
            <a:r>
              <a:rPr lang="nl-NL" sz="1400" dirty="0" err="1">
                <a:cs typeface="Calibri"/>
              </a:rPr>
              <a:t>Goeij</a:t>
            </a:r>
            <a:r>
              <a:rPr lang="nl-NL" sz="1400" dirty="0">
                <a:cs typeface="Calibri"/>
              </a:rPr>
              <a:t> (2006)</a:t>
            </a:r>
            <a:endParaRPr lang="nl-NL" sz="1400" dirty="0"/>
          </a:p>
        </p:txBody>
      </p:sp>
    </p:spTree>
    <p:extLst>
      <p:ext uri="{BB962C8B-B14F-4D97-AF65-F5344CB8AC3E}">
        <p14:creationId xmlns:p14="http://schemas.microsoft.com/office/powerpoint/2010/main" val="2354159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363325-2DA4-0BC8-947A-AB3E9D754E21}"/>
              </a:ext>
            </a:extLst>
          </p:cNvPr>
          <p:cNvSpPr>
            <a:spLocks noGrp="1"/>
          </p:cNvSpPr>
          <p:nvPr>
            <p:ph type="title"/>
          </p:nvPr>
        </p:nvSpPr>
        <p:spPr>
          <a:xfrm>
            <a:off x="838200" y="365125"/>
            <a:ext cx="10515600" cy="1325563"/>
          </a:xfrm>
        </p:spPr>
        <p:txBody>
          <a:bodyPr>
            <a:normAutofit/>
          </a:bodyPr>
          <a:lstStyle/>
          <a:p>
            <a:r>
              <a:rPr lang="nl-NL" sz="4600"/>
              <a:t>Wiskundige attitude in de lerarenopleiding</a:t>
            </a:r>
          </a:p>
        </p:txBody>
      </p:sp>
      <p:sp>
        <p:nvSpPr>
          <p:cNvPr id="3" name="Tijdelijke aanduiding voor inhoud 2">
            <a:extLst>
              <a:ext uri="{FF2B5EF4-FFF2-40B4-BE49-F238E27FC236}">
                <a16:creationId xmlns:a16="http://schemas.microsoft.com/office/drawing/2014/main" id="{D7CDA4E7-E49B-55B6-529F-4E45FAFDCA36}"/>
              </a:ext>
            </a:extLst>
          </p:cNvPr>
          <p:cNvSpPr>
            <a:spLocks noGrp="1"/>
          </p:cNvSpPr>
          <p:nvPr>
            <p:ph idx="1"/>
          </p:nvPr>
        </p:nvSpPr>
        <p:spPr>
          <a:xfrm>
            <a:off x="838200" y="1929384"/>
            <a:ext cx="10515600" cy="4251960"/>
          </a:xfrm>
        </p:spPr>
        <p:txBody>
          <a:bodyPr vert="horz" lIns="91440" tIns="45720" rIns="91440" bIns="45720" rtlCol="0" anchor="t">
            <a:normAutofit/>
          </a:bodyPr>
          <a:lstStyle/>
          <a:p>
            <a:pPr marL="0" indent="0">
              <a:buNone/>
            </a:pPr>
            <a:r>
              <a:rPr lang="nl-NL" sz="2200" dirty="0"/>
              <a:t>Keerzijde van wiskundige attitude..</a:t>
            </a:r>
            <a:endParaRPr lang="nl-NL" dirty="0">
              <a:cs typeface="Calibri" panose="020F0502020204030204"/>
            </a:endParaRPr>
          </a:p>
          <a:p>
            <a:pPr marL="0" indent="0">
              <a:buNone/>
            </a:pPr>
            <a:endParaRPr lang="nl-NL" sz="2200" dirty="0"/>
          </a:p>
          <a:p>
            <a:r>
              <a:rPr lang="nl-NL" sz="2200" dirty="0"/>
              <a:t>Rekenangst van leerlingen, studenten, leraren, lerarenopleiders, vrienden, familie..</a:t>
            </a:r>
            <a:endParaRPr lang="nl-NL" dirty="0"/>
          </a:p>
          <a:p>
            <a:pPr lvl="1"/>
            <a:r>
              <a:rPr lang="nl-NL" sz="2200" dirty="0"/>
              <a:t>Voor rekenen-wiskunde</a:t>
            </a:r>
          </a:p>
          <a:p>
            <a:pPr lvl="1"/>
            <a:r>
              <a:rPr lang="nl-NL" sz="2200" dirty="0"/>
              <a:t>Voor onderwijzen van rekenen-wiskunde</a:t>
            </a:r>
            <a:endParaRPr lang="nl-NL" sz="2200" dirty="0">
              <a:cs typeface="Calibri"/>
            </a:endParaRPr>
          </a:p>
          <a:p>
            <a:endParaRPr lang="nl-NL" sz="2200" dirty="0"/>
          </a:p>
        </p:txBody>
      </p:sp>
      <p:pic>
        <p:nvPicPr>
          <p:cNvPr id="4" name="Afbeelding 3">
            <a:extLst>
              <a:ext uri="{FF2B5EF4-FFF2-40B4-BE49-F238E27FC236}">
                <a16:creationId xmlns:a16="http://schemas.microsoft.com/office/drawing/2014/main" id="{EBA67F2E-2B91-A0CB-5CDB-6BACC0DF9089}"/>
              </a:ext>
            </a:extLst>
          </p:cNvPr>
          <p:cNvPicPr>
            <a:picLocks noChangeAspect="1"/>
          </p:cNvPicPr>
          <p:nvPr/>
        </p:nvPicPr>
        <p:blipFill rotWithShape="1">
          <a:blip r:embed="rId2"/>
          <a:srcRect l="76583" t="75704" r="12167" b="14214"/>
          <a:stretch/>
        </p:blipFill>
        <p:spPr>
          <a:xfrm>
            <a:off x="10426805" y="5883220"/>
            <a:ext cx="1551835" cy="782320"/>
          </a:xfrm>
          <a:prstGeom prst="rect">
            <a:avLst/>
          </a:prstGeom>
        </p:spPr>
      </p:pic>
    </p:spTree>
    <p:extLst>
      <p:ext uri="{BB962C8B-B14F-4D97-AF65-F5344CB8AC3E}">
        <p14:creationId xmlns:p14="http://schemas.microsoft.com/office/powerpoint/2010/main" val="29324500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4" descr="Afbeelding met tekst, brief&#10;&#10;Automatisch gegenereerde beschrijving">
            <a:extLst>
              <a:ext uri="{FF2B5EF4-FFF2-40B4-BE49-F238E27FC236}">
                <a16:creationId xmlns:a16="http://schemas.microsoft.com/office/drawing/2014/main" id="{9FA4C30B-AB05-86E9-4AC3-0AFB340D71AD}"/>
              </a:ext>
            </a:extLst>
          </p:cNvPr>
          <p:cNvPicPr>
            <a:picLocks noGrp="1" noChangeAspect="1"/>
          </p:cNvPicPr>
          <p:nvPr>
            <p:ph idx="1"/>
          </p:nvPr>
        </p:nvPicPr>
        <p:blipFill rotWithShape="1">
          <a:blip r:embed="rId2"/>
          <a:srcRect l="9483" t="11198" r="14224" b="39111"/>
          <a:stretch/>
        </p:blipFill>
        <p:spPr>
          <a:xfrm>
            <a:off x="142866" y="4521667"/>
            <a:ext cx="2489840" cy="2162262"/>
          </a:xfrm>
        </p:spPr>
      </p:pic>
      <p:pic>
        <p:nvPicPr>
          <p:cNvPr id="5" name="Afbeelding 5" descr="Afbeelding met tekst, brief&#10;&#10;Automatisch gegenereerde beschrijving">
            <a:extLst>
              <a:ext uri="{FF2B5EF4-FFF2-40B4-BE49-F238E27FC236}">
                <a16:creationId xmlns:a16="http://schemas.microsoft.com/office/drawing/2014/main" id="{314707F3-BE6F-2067-EDA1-3A1FDB2C7428}"/>
              </a:ext>
            </a:extLst>
          </p:cNvPr>
          <p:cNvPicPr>
            <a:picLocks noChangeAspect="1"/>
          </p:cNvPicPr>
          <p:nvPr/>
        </p:nvPicPr>
        <p:blipFill rotWithShape="1">
          <a:blip r:embed="rId3"/>
          <a:srcRect l="3937" t="48723" r="4724" b="20432"/>
          <a:stretch/>
        </p:blipFill>
        <p:spPr>
          <a:xfrm rot="-660000">
            <a:off x="2989845" y="2167383"/>
            <a:ext cx="8120268" cy="3669768"/>
          </a:xfrm>
          <a:prstGeom prst="rect">
            <a:avLst/>
          </a:prstGeom>
        </p:spPr>
      </p:pic>
    </p:spTree>
    <p:extLst>
      <p:ext uri="{BB962C8B-B14F-4D97-AF65-F5344CB8AC3E}">
        <p14:creationId xmlns:p14="http://schemas.microsoft.com/office/powerpoint/2010/main" val="17855240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87D1F16A-E463-4F35-8FAD-095F075AEF60}"/>
              </a:ext>
            </a:extLst>
          </p:cNvPr>
          <p:cNvSpPr>
            <a:spLocks noGrp="1"/>
          </p:cNvSpPr>
          <p:nvPr>
            <p:ph idx="1"/>
          </p:nvPr>
        </p:nvSpPr>
        <p:spPr>
          <a:xfrm>
            <a:off x="4654295" y="502920"/>
            <a:ext cx="6894576" cy="1463040"/>
          </a:xfrm>
        </p:spPr>
        <p:txBody>
          <a:bodyPr anchor="ctr">
            <a:normAutofit/>
          </a:bodyPr>
          <a:lstStyle/>
          <a:p>
            <a:pPr lvl="1"/>
            <a:r>
              <a:rPr lang="nl-NL" sz="2000" dirty="0"/>
              <a:t>Wiskundige attitude</a:t>
            </a:r>
          </a:p>
          <a:p>
            <a:pPr lvl="1"/>
            <a:r>
              <a:rPr lang="nl-NL" sz="2000" dirty="0"/>
              <a:t>Wiskundige denk/werkwijzen</a:t>
            </a:r>
          </a:p>
          <a:p>
            <a:pPr lvl="1"/>
            <a:r>
              <a:rPr lang="nl-NL" sz="2000" dirty="0"/>
              <a:t>Wiskundige concepten</a:t>
            </a:r>
          </a:p>
          <a:p>
            <a:pPr lvl="1"/>
            <a:r>
              <a:rPr lang="nl-NL" sz="2000" dirty="0"/>
              <a:t>Wiskunde in de wereld</a:t>
            </a:r>
          </a:p>
          <a:p>
            <a:endParaRPr lang="nl-NL" sz="2000" dirty="0"/>
          </a:p>
        </p:txBody>
      </p:sp>
      <p:pic>
        <p:nvPicPr>
          <p:cNvPr id="5" name="Afbeelding 4">
            <a:extLst>
              <a:ext uri="{FF2B5EF4-FFF2-40B4-BE49-F238E27FC236}">
                <a16:creationId xmlns:a16="http://schemas.microsoft.com/office/drawing/2014/main" id="{C8CA248D-7BA6-BCE2-5D39-B0D4743851EF}"/>
              </a:ext>
            </a:extLst>
          </p:cNvPr>
          <p:cNvPicPr>
            <a:picLocks noChangeAspect="1"/>
          </p:cNvPicPr>
          <p:nvPr/>
        </p:nvPicPr>
        <p:blipFill rotWithShape="1">
          <a:blip r:embed="rId2"/>
          <a:srcRect l="5870" t="15217" r="69918" b="73380"/>
          <a:stretch/>
        </p:blipFill>
        <p:spPr>
          <a:xfrm>
            <a:off x="630936" y="2824433"/>
            <a:ext cx="10917936" cy="2892358"/>
          </a:xfrm>
          <a:prstGeom prst="rect">
            <a:avLst/>
          </a:prstGeom>
        </p:spPr>
      </p:pic>
      <p:pic>
        <p:nvPicPr>
          <p:cNvPr id="6" name="Afbeelding 5">
            <a:extLst>
              <a:ext uri="{FF2B5EF4-FFF2-40B4-BE49-F238E27FC236}">
                <a16:creationId xmlns:a16="http://schemas.microsoft.com/office/drawing/2014/main" id="{02951AB8-326C-432E-6CC1-6D47BE94475B}"/>
              </a:ext>
            </a:extLst>
          </p:cNvPr>
          <p:cNvPicPr>
            <a:picLocks noChangeAspect="1"/>
          </p:cNvPicPr>
          <p:nvPr/>
        </p:nvPicPr>
        <p:blipFill rotWithShape="1">
          <a:blip r:embed="rId3"/>
          <a:srcRect l="76583" t="75704" r="12167" b="14214"/>
          <a:stretch/>
        </p:blipFill>
        <p:spPr>
          <a:xfrm>
            <a:off x="10426805" y="5883220"/>
            <a:ext cx="1551835" cy="782320"/>
          </a:xfrm>
          <a:prstGeom prst="rect">
            <a:avLst/>
          </a:prstGeom>
        </p:spPr>
      </p:pic>
      <p:sp>
        <p:nvSpPr>
          <p:cNvPr id="2" name="Rechthoek: afgeronde hoeken 1">
            <a:extLst>
              <a:ext uri="{FF2B5EF4-FFF2-40B4-BE49-F238E27FC236}">
                <a16:creationId xmlns:a16="http://schemas.microsoft.com/office/drawing/2014/main" id="{CEE8A083-F493-A55B-4820-8DEB44C2F851}"/>
              </a:ext>
            </a:extLst>
          </p:cNvPr>
          <p:cNvSpPr/>
          <p:nvPr/>
        </p:nvSpPr>
        <p:spPr>
          <a:xfrm>
            <a:off x="5097555" y="343796"/>
            <a:ext cx="3503520" cy="322954"/>
          </a:xfrm>
          <a:prstGeom prst="round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748172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58f6ec9-9766-4699-b7bd-c6c66f76e03a">
      <Terms xmlns="http://schemas.microsoft.com/office/infopath/2007/PartnerControls"/>
    </lcf76f155ced4ddcb4097134ff3c332f>
    <TaxCatchAll xmlns="1ea57792-1136-4143-b5cd-70c16ab6be4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A245891B910304B88E10E75D9DC9291" ma:contentTypeVersion="17" ma:contentTypeDescription="Een nieuw document maken." ma:contentTypeScope="" ma:versionID="346cc976ea399fcc66828fca4d401854">
  <xsd:schema xmlns:xsd="http://www.w3.org/2001/XMLSchema" xmlns:xs="http://www.w3.org/2001/XMLSchema" xmlns:p="http://schemas.microsoft.com/office/2006/metadata/properties" xmlns:ns2="058f6ec9-9766-4699-b7bd-c6c66f76e03a" xmlns:ns3="1ea57792-1136-4143-b5cd-70c16ab6be41" targetNamespace="http://schemas.microsoft.com/office/2006/metadata/properties" ma:root="true" ma:fieldsID="92e08c8963f3ffa614dbbc6d6e9eb7e7" ns2:_="" ns3:_="">
    <xsd:import namespace="058f6ec9-9766-4699-b7bd-c6c66f76e03a"/>
    <xsd:import namespace="1ea57792-1136-4143-b5cd-70c16ab6be4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Location"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8f6ec9-9766-4699-b7bd-c6c66f76e03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Afbeeldingtags" ma:readOnly="false" ma:fieldId="{5cf76f15-5ced-4ddc-b409-7134ff3c332f}" ma:taxonomyMulti="true" ma:sspId="01ce90f9-a543-439b-89d4-90f0ed3aae6f"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ea57792-1136-4143-b5cd-70c16ab6be41"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a6894290-2cb8-49b5-85f3-273693100802}" ma:internalName="TaxCatchAll" ma:showField="CatchAllData" ma:web="1ea57792-1136-4143-b5cd-70c16ab6be41">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5A3C66A-8CF3-4FB8-B3BA-9D9D6810164F}">
  <ds:schemaRefs>
    <ds:schemaRef ds:uri="http://schemas.microsoft.com/sharepoint/v3/contenttype/forms"/>
  </ds:schemaRefs>
</ds:datastoreItem>
</file>

<file path=customXml/itemProps2.xml><?xml version="1.0" encoding="utf-8"?>
<ds:datastoreItem xmlns:ds="http://schemas.openxmlformats.org/officeDocument/2006/customXml" ds:itemID="{E5D61C91-647E-44A8-A6D4-AF6D73D62529}">
  <ds:schemaRefs>
    <ds:schemaRef ds:uri="http://schemas.microsoft.com/office/2006/metadata/properties"/>
    <ds:schemaRef ds:uri="http://schemas.microsoft.com/office/infopath/2007/PartnerControls"/>
    <ds:schemaRef ds:uri="058f6ec9-9766-4699-b7bd-c6c66f76e03a"/>
    <ds:schemaRef ds:uri="1ea57792-1136-4143-b5cd-70c16ab6be41"/>
  </ds:schemaRefs>
</ds:datastoreItem>
</file>

<file path=customXml/itemProps3.xml><?xml version="1.0" encoding="utf-8"?>
<ds:datastoreItem xmlns:ds="http://schemas.openxmlformats.org/officeDocument/2006/customXml" ds:itemID="{FDB113AD-4ED3-4BEF-90AA-77D0412CB1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58f6ec9-9766-4699-b7bd-c6c66f76e03a"/>
    <ds:schemaRef ds:uri="1ea57792-1136-4143-b5cd-70c16ab6be4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1256</TotalTime>
  <Words>1533</Words>
  <Application>Microsoft Office PowerPoint</Application>
  <PresentationFormat>Breedbeeld</PresentationFormat>
  <Paragraphs>297</Paragraphs>
  <Slides>35</Slides>
  <Notes>2</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35</vt:i4>
      </vt:variant>
    </vt:vector>
  </HeadingPairs>
  <TitlesOfParts>
    <vt:vector size="41" baseType="lpstr">
      <vt:lpstr>Arial</vt:lpstr>
      <vt:lpstr>Calibri</vt:lpstr>
      <vt:lpstr>Calibri Light</vt:lpstr>
      <vt:lpstr>Georgia</vt:lpstr>
      <vt:lpstr>Verdana</vt:lpstr>
      <vt:lpstr>Kantoorthema</vt:lpstr>
      <vt:lpstr>Wat verbindt Chat-GPT, Strava-art en sneeuwpoppen? De wiskundige attitude-lijn in de lerarenopleiding </vt:lpstr>
      <vt:lpstr>Wiskundige attitude in de lerarenopleiding De aanleiding</vt:lpstr>
      <vt:lpstr>PowerPoint-presentatie</vt:lpstr>
      <vt:lpstr>PowerPoint-presentatie</vt:lpstr>
      <vt:lpstr>Wiskundige attitude</vt:lpstr>
      <vt:lpstr>PowerPoint-presentatie</vt:lpstr>
      <vt:lpstr>Wiskundige attitude in de lerarenopleiding</vt:lpstr>
      <vt:lpstr>PowerPoint-presentatie</vt:lpstr>
      <vt:lpstr>PowerPoint-presentatie</vt:lpstr>
      <vt:lpstr>PowerPoint-presentatie</vt:lpstr>
      <vt:lpstr>Een lijn?</vt:lpstr>
      <vt:lpstr>PowerPoint-presentatie</vt:lpstr>
      <vt:lpstr>PowerPoint-presentatie</vt:lpstr>
      <vt:lpstr>Wat is een leerlijn eigenlijk?</vt:lpstr>
      <vt:lpstr>PowerPoint-presentatie</vt:lpstr>
      <vt:lpstr>PowerPoint-presentatie</vt:lpstr>
      <vt:lpstr>PowerPoint-presentatie</vt:lpstr>
      <vt:lpstr>PowerPoint-presentatie</vt:lpstr>
      <vt:lpstr>PowerPoint-presentatie</vt:lpstr>
      <vt:lpstr>Learning trajectory within a conceptual corridor</vt:lpstr>
      <vt:lpstr>Landscape of learning</vt:lpstr>
      <vt:lpstr>Activiteiten rondom wiskundige attitude </vt:lpstr>
      <vt:lpstr>Aan de slag </vt:lpstr>
      <vt:lpstr>PowerPoint-presentatie</vt:lpstr>
      <vt:lpstr>PowerPoint-presentatie</vt:lpstr>
      <vt:lpstr>Wat valt op</vt:lpstr>
      <vt:lpstr>Ons proces</vt:lpstr>
      <vt:lpstr>PowerPoint-presentatie</vt:lpstr>
      <vt:lpstr>PowerPoint-presentatie</vt:lpstr>
      <vt:lpstr>PowerPoint-presentatie</vt:lpstr>
      <vt:lpstr>PowerPoint-presentatie</vt:lpstr>
      <vt:lpstr>Concretisering</vt:lpstr>
      <vt:lpstr>Onze uitdagingen</vt:lpstr>
      <vt:lpstr>De volgende stap…</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 verbindt Chat-GPT, Strava-art en sneeuwpoppen? De wiskundige attitude-lijn in de lerarenopleiding</dc:title>
  <dc:creator>Sonja Stuber</dc:creator>
  <cp:lastModifiedBy>Sonja Stuber</cp:lastModifiedBy>
  <cp:revision>34</cp:revision>
  <dcterms:created xsi:type="dcterms:W3CDTF">2023-05-30T12:02:17Z</dcterms:created>
  <dcterms:modified xsi:type="dcterms:W3CDTF">2023-06-02T07:04:32Z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0x0101006A245891B910304B88E10E75D9DC9291</vt:lpwstr>
  </property>
  <property fmtid="{D5CDD505-2E9C-101B-9397-08002B2CF9AE}" pid="3" name="MediaServiceImageTags">
    <vt:lpwstr/>
  </property>
</Properties>
</file>