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514" r:id="rId3"/>
    <p:sldId id="605" r:id="rId4"/>
    <p:sldId id="606" r:id="rId5"/>
    <p:sldId id="274" r:id="rId6"/>
    <p:sldId id="556" r:id="rId7"/>
    <p:sldId id="509" r:id="rId8"/>
    <p:sldId id="512" r:id="rId9"/>
    <p:sldId id="513" r:id="rId10"/>
    <p:sldId id="559" r:id="rId11"/>
    <p:sldId id="456" r:id="rId12"/>
    <p:sldId id="561" r:id="rId13"/>
    <p:sldId id="584" r:id="rId14"/>
    <p:sldId id="562" r:id="rId15"/>
    <p:sldId id="563" r:id="rId16"/>
    <p:sldId id="564" r:id="rId17"/>
    <p:sldId id="608" r:id="rId18"/>
    <p:sldId id="609" r:id="rId19"/>
    <p:sldId id="568" r:id="rId20"/>
    <p:sldId id="566" r:id="rId21"/>
    <p:sldId id="567" r:id="rId22"/>
    <p:sldId id="569" r:id="rId23"/>
    <p:sldId id="570" r:id="rId24"/>
    <p:sldId id="571" r:id="rId25"/>
    <p:sldId id="579" r:id="rId26"/>
    <p:sldId id="585" r:id="rId27"/>
    <p:sldId id="611" r:id="rId28"/>
    <p:sldId id="632" r:id="rId29"/>
    <p:sldId id="649" r:id="rId30"/>
    <p:sldId id="635" r:id="rId31"/>
    <p:sldId id="650" r:id="rId32"/>
    <p:sldId id="651" r:id="rId33"/>
    <p:sldId id="636" r:id="rId34"/>
    <p:sldId id="652" r:id="rId35"/>
    <p:sldId id="653" r:id="rId36"/>
    <p:sldId id="604" r:id="rId37"/>
    <p:sldId id="548"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DFF"/>
    <a:srgbClr val="B8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081" autoAdjust="0"/>
  </p:normalViewPr>
  <p:slideViewPr>
    <p:cSldViewPr snapToGrid="0">
      <p:cViewPr varScale="1">
        <p:scale>
          <a:sx n="83" d="100"/>
          <a:sy n="83" d="100"/>
        </p:scale>
        <p:origin x="1062" y="96"/>
      </p:cViewPr>
      <p:guideLst/>
    </p:cSldViewPr>
  </p:slid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C744A-F628-4CC3-A134-EF7AD03D4DF1}" type="datetimeFigureOut">
              <a:rPr lang="nl-NL" smtClean="0"/>
              <a:t>30-5-2023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B8CE0-1A89-415A-90F4-5F95FE76BACF}" type="slidenum">
              <a:rPr lang="nl-NL" smtClean="0"/>
              <a:t>‹nr.›</a:t>
            </a:fld>
            <a:endParaRPr lang="nl-NL"/>
          </a:p>
        </p:txBody>
      </p:sp>
    </p:spTree>
    <p:extLst>
      <p:ext uri="{BB962C8B-B14F-4D97-AF65-F5344CB8AC3E}">
        <p14:creationId xmlns:p14="http://schemas.microsoft.com/office/powerpoint/2010/main" val="10908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Mijn naam is Marjolein Kool. Ik ben hogeschool hoofddocent rekenen-wiskunde aan de pabo van de hogeschool Utrecht en ik ben onderzoeker in de kenniskring van de HU: Wiskundig en analytisch vermogen van professionals. Ik draai al heel wat jaartjes mee in het reken-wiskunde-onderwijs, en ik ben er nog lang niet op uitgekeken, want één vraag heb ik na al die jaren nog steeds niet beantwoord. Hoe krijgen leerkrachten alle kinderen in hun klas van sterk tot zwak, wiskundig aan het denken. Hoe kunnen we onze leerlingen ontwikkelen tot nadenkers en niet tot </a:t>
            </a:r>
            <a:r>
              <a:rPr lang="nl-NL" dirty="0" err="1"/>
              <a:t>nadoeners</a:t>
            </a:r>
            <a:r>
              <a:rPr lang="nl-NL" dirty="0"/>
              <a:t>? Om leerlingen voor te bereiden op de moderne samenleving is het belangrijk dat ze echte reken-wiskundeproblemen kunnen oplossen die niet meteen in een kale som zijn te vertalen. Dat ze een attitude ontwikkelen waardoor ze bij een nieuw probleem niet meteen zeggen: ‘Deze heb ik nog nooit gehad, dus die kan ik niet.’ Maar juist zeggen: ‘Deze heb ik nog nooit gehad, eens kijken wat ik zou kunnen proberen?’ Dat is makkelijk gezegd, maar hoe doe je dat? Hoe ontwikkel je het probleemoplossend vermogen van kinderen? Daar heb je als leerkracht andere vaardigheden voor nodig dan in een standaard oefenlesje met een beurtenbakje. Wat zijn die leerkrachtvaardigheden dan? En wat doen wij op de pabo van de Hogeschool Utrecht om onze studenten de kans te bieden deze leerkrachtvaardigheden te ontwikkelen?</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a:t>
            </a:fld>
            <a:endParaRPr lang="nl-NL"/>
          </a:p>
        </p:txBody>
      </p:sp>
    </p:spTree>
    <p:extLst>
      <p:ext uri="{BB962C8B-B14F-4D97-AF65-F5344CB8AC3E}">
        <p14:creationId xmlns:p14="http://schemas.microsoft.com/office/powerpoint/2010/main" val="18206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Curriculum.nu, de groep die zich al eerder over de kerndoelen voor rekenen-wiskunde heeft gebogen, ontwikkelde dit schema.</a:t>
            </a:r>
          </a:p>
          <a:p>
            <a:r>
              <a:rPr lang="nl-NL" dirty="0"/>
              <a:t>De felblauwe bollen beschrijven wiskundige kennisdomeinen. De lichtblauwe bollen geven wiskundige denk- en werkwijzen weer. Zo noemen zijn de hogere orde denkvaardigheden. Dat zijn hier. Algoritmisch denken, modelleren, representeren en communiceren, logisch redeneren, abstraheren, wiskundig </a:t>
            </a:r>
            <a:r>
              <a:rPr lang="nl-NL" dirty="0" err="1"/>
              <a:t>probleemoplossen</a:t>
            </a:r>
            <a:r>
              <a:rPr lang="nl-NL" dirty="0"/>
              <a:t>, gereedschap en technologie gebruiken. Ik mag natuurlijk nog niets zeggen over de nieuwe kerndoelen waar wij mee bezig zijn, maar ik kan wel verklappen dat we ons door curriculum.nu hebben laten inspireren en ook wiskundige denk- en werkwijzen onderscheiden. En net als curriculum.nu benadrukken we de samenhang met de wiskundige inhouden. Je gaat leerlingen niet een apart lesje logisch redeneren geven. Logisch redeneren ontwikkel je terwijl je met de inhoud bezig bent. Op dit moment komen de denk-werkwijzen er in ons reken-wiskundeonderwijs doorgaans nogal bekaaid vanaf.</a:t>
            </a:r>
          </a:p>
        </p:txBody>
      </p:sp>
      <p:sp>
        <p:nvSpPr>
          <p:cNvPr id="4" name="Tijdelijke aanduiding voor dianummer 3"/>
          <p:cNvSpPr>
            <a:spLocks noGrp="1"/>
          </p:cNvSpPr>
          <p:nvPr>
            <p:ph type="sldNum" sz="quarter" idx="5"/>
          </p:nvPr>
        </p:nvSpPr>
        <p:spPr/>
        <p:txBody>
          <a:bodyPr/>
          <a:lstStyle/>
          <a:p>
            <a:pPr>
              <a:defRPr/>
            </a:pPr>
            <a:fld id="{485A76E0-03D1-4720-8A5D-1B7D9FF7A7AE}" type="slidenum">
              <a:rPr lang="en-US" altLang="nl-NL" smtClean="0"/>
              <a:pPr>
                <a:defRPr/>
              </a:pPr>
              <a:t>10</a:t>
            </a:fld>
            <a:endParaRPr lang="en-US" altLang="nl-NL"/>
          </a:p>
        </p:txBody>
      </p:sp>
    </p:spTree>
    <p:extLst>
      <p:ext uri="{BB962C8B-B14F-4D97-AF65-F5344CB8AC3E}">
        <p14:creationId xmlns:p14="http://schemas.microsoft.com/office/powerpoint/2010/main" val="308939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heb een keer tijdens een workshop een brainstorm gehouden met basisschoolleerkrachten over de redenen en oorzaken die zij konden bedenken waarom wiskundige hogere orde denkvaardigheden (de denk-werkwijzen) in Nederland nog zo weinig aan bod komen. Er werden heel wat redenen genoemd: Ze komen te weinig in de methode voor. Leraren denken dat het alleen voor sterke rekenaars is. Leraren denken dat het in het VO thuis hoort. Het aanleren van basisvaardigheden kost te veel tijd. (Zodat er te weinig tijd over blijft voor hogere orde denkvaardigheden). Hogere orde denkvaardigheden zijn moeilijk te toetsen. Het vereist veel kennis en vaardigheden van de leerkracht. Het is lastig te combineren met een digitale lesmethode.</a:t>
            </a:r>
          </a:p>
          <a:p>
            <a:r>
              <a:rPr lang="nl-NL" dirty="0"/>
              <a:t>Zoals je ziet noemden ze heel wat oorzaken, en ik denk dat veel ervan inderdaad hout snijden.  De focus ligt op het automatiseren van de basisvaardigheden. Ook de rekenmethodes besteden vooral aandacht aan het automatiseren van de basisvaardigheden en hun toepassingen. Belangrijk! Maar hoe verrijken we dat? Wat kunnen we doen om ook aan hogere orde denkvaardigheden te werken? Trouwens, in de rekenmethode Wereld in getallen en Pluspunt komen wel zogenoemde denkvragen voor. Maar meestal is dat een extraatje voor de sterke rekenaars, Hoe krijg je alle rekenaars aan het denken, ook tijdens een gewoon oefenlesje? Juist ook tijdens een oefenlesje. Je wilt immers als leerkracht niet alleen weten dat leerlingen een weetje hebben gememoriseerd of een vaardigheid hebben geautomatiseerd. Je wilt ook heel graag dat kinderen begrijpen wat ze oefenen, dat ze ook inzicht verwerven, allemaal! Een voorbeeld.</a:t>
            </a:r>
          </a:p>
          <a:p>
            <a:endParaRPr lang="nl-NL" dirty="0"/>
          </a:p>
        </p:txBody>
      </p:sp>
      <p:sp>
        <p:nvSpPr>
          <p:cNvPr id="4" name="Tijdelijke aanduiding voor dianummer 3"/>
          <p:cNvSpPr>
            <a:spLocks noGrp="1"/>
          </p:cNvSpPr>
          <p:nvPr>
            <p:ph type="sldNum" sz="quarter" idx="5"/>
          </p:nvPr>
        </p:nvSpPr>
        <p:spPr/>
        <p:txBody>
          <a:bodyPr/>
          <a:lstStyle/>
          <a:p>
            <a:pPr>
              <a:defRPr/>
            </a:pPr>
            <a:fld id="{485A76E0-03D1-4720-8A5D-1B7D9FF7A7AE}" type="slidenum">
              <a:rPr lang="en-US" altLang="nl-NL" smtClean="0"/>
              <a:pPr>
                <a:defRPr/>
              </a:pPr>
              <a:t>11</a:t>
            </a:fld>
            <a:endParaRPr lang="en-US" altLang="nl-NL"/>
          </a:p>
        </p:txBody>
      </p:sp>
    </p:spTree>
    <p:extLst>
      <p:ext uri="{BB962C8B-B14F-4D97-AF65-F5344CB8AC3E}">
        <p14:creationId xmlns:p14="http://schemas.microsoft.com/office/powerpoint/2010/main" val="341387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 je een oefening van de zogenoemde tweelingsommen. De tweeling heeft een aantal knikkers en die moeten ze eerlijk verdelen. De leerlingen moeten dus een getal in tweeën delen. En dat wordt geoefend. Prima!</a:t>
            </a:r>
          </a:p>
          <a:p>
            <a:r>
              <a:rPr lang="nl-NL" dirty="0"/>
              <a:t>Wat zouden jullie ervan vinden als we de laatste vraag zouden veranderen? En leerlingen zouden vragen om 9 knikkers eerlijk in tweeën te delen. Dan kunnen ze ontdekken dat er getallen zijn die je prima in tweeën kunt delen, maar dat er ook nog getallen zijn waarbij dat niet zomaar gaat. Kunnen ze er nog meer bedenken waarvoor dat geldt? Knikkers kunnen je niet doorbreken. Je kunt natuurlijk ook vragen hoe de tweeling het zou kunnen oplossen als ze 9 koekjes moeten verdelen. Puur om het belangrijke oefenen te voorzien van denkwerk en inzicht. Het gaat er niet om dat we al een lesje breuken gaan geven in groep 3, maar we maken de bodem alvast bouwrijp hiervoor.</a:t>
            </a:r>
          </a:p>
          <a:p>
            <a:r>
              <a:rPr lang="nl-NL" dirty="0"/>
              <a:t>Of wat vinden jullie ervan als we deze opgave zouden toevoegen? Twee kinderen moeten 14 potloden verdelen en de jongen heeft er 2 meer dan het meisje. Hoeveel potloden heeft ieder? Deze is niet alleen voor de sterke rekenaars, of de kinderen die snel klaar zijn, maar voor alle leerlingen, en daarom is het belangrijk dat de kinderen daarover met elkaar onder leiding van de leerkracht in gesprek zouden gaan. Wat is hier nu anders dan bij de tweelingsommen? En hoe kunnen we dit oplossen? Een vraag die niet in het oefenrijtje past kan kinderen aan het denken zetten, mits daarop gereflecteerd wordt. </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12</a:t>
            </a:fld>
            <a:endParaRPr lang="nl-NL"/>
          </a:p>
        </p:txBody>
      </p:sp>
    </p:spTree>
    <p:extLst>
      <p:ext uri="{BB962C8B-B14F-4D97-AF65-F5344CB8AC3E}">
        <p14:creationId xmlns:p14="http://schemas.microsoft.com/office/powerpoint/2010/main" val="5989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Hier nog een voorbeeld van hoe je aan het oefenen van basisvaardigheden, een extra denkvraag kunt toevoegen. Als de methode het niet biedt zul je het zelf moeten doen. Denkvragen als een soort rode draad in je rekenlessen.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leerkracht die het werken aan hogere orde denkvaardigheden af en toe wat grootser wil aanpakken, kan putten uit bronnen buiten de rekenmethode.</a:t>
            </a:r>
          </a:p>
        </p:txBody>
      </p:sp>
      <p:sp>
        <p:nvSpPr>
          <p:cNvPr id="4" name="Tijdelijke aanduiding voor dianummer 3"/>
          <p:cNvSpPr>
            <a:spLocks noGrp="1"/>
          </p:cNvSpPr>
          <p:nvPr>
            <p:ph type="sldNum" sz="quarter" idx="5"/>
          </p:nvPr>
        </p:nvSpPr>
        <p:spPr/>
        <p:txBody>
          <a:bodyPr/>
          <a:lstStyle/>
          <a:p>
            <a:pPr>
              <a:defRPr/>
            </a:pPr>
            <a:fld id="{485A76E0-03D1-4720-8A5D-1B7D9FF7A7AE}" type="slidenum">
              <a:rPr lang="en-US" altLang="nl-NL" smtClean="0"/>
              <a:pPr>
                <a:defRPr/>
              </a:pPr>
              <a:t>13</a:t>
            </a:fld>
            <a:endParaRPr lang="en-US" altLang="nl-NL"/>
          </a:p>
        </p:txBody>
      </p:sp>
    </p:spTree>
    <p:extLst>
      <p:ext uri="{BB962C8B-B14F-4D97-AF65-F5344CB8AC3E}">
        <p14:creationId xmlns:p14="http://schemas.microsoft.com/office/powerpoint/2010/main" val="244867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Jaarlijks kunnen scholen meedoen aan de grote rekendag. Of met de Kangoeroewedstrijd. In het tijdschrift Volgens Bartjens staat de puzzelrubriek </a:t>
            </a:r>
            <a:r>
              <a:rPr lang="nl-NL" dirty="0" err="1"/>
              <a:t>‘De</a:t>
            </a:r>
            <a:r>
              <a:rPr lang="nl-NL" dirty="0"/>
              <a:t> draad van Ariadne’. Voorheen was dit het Ei van Columbus en mooie denkvragen uit dat Ei zijn verzameld in twee boekjes.</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14</a:t>
            </a:fld>
            <a:endParaRPr lang="nl-NL"/>
          </a:p>
        </p:txBody>
      </p:sp>
    </p:spTree>
    <p:extLst>
      <p:ext uri="{BB962C8B-B14F-4D97-AF65-F5344CB8AC3E}">
        <p14:creationId xmlns:p14="http://schemas.microsoft.com/office/powerpoint/2010/main" val="117943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Belangrijke hogere orde denkvaardigheden hebben vaak te maken met rekenen in het dagelijks leven. Bij vragen uit de realiteit moeten leerlingen schatten, afronden, referentiematen gebruiken. Vroeger noemde we dat rekenen op het randje van de krant, maar nu zou het meer rekenen op het randje van de laptop of smartphone kunnen heten. Er zijn lesmaterialen, boeken en websites, waar leerlingen hun rekenvaardigheid leren inzetten in het alledaags rekenen. Leerlingen kunnen zichzelf en elkaar ook rekenvragen uit hun belevingswereld stellen. Lees maar het boek Rekenen voor je leven van Edward van de Vendel en Ionica Smeets. Daar werken leerlingen van groep 7 samen met hun leerkrachten aan vragen die de kinderen zelf bedenken. Maar ook dat vraagt nog wel wat voorbereiding. Ik heb zelf ook een poging gedaan om kinderen te laten puzzelen en tegelijk te laten ervaren waar je rekenen-wiskunde nodig hebt in het dagelijks leven. Dat was tijdens het Bartjens Rekendictee voor groep 7 en 8 en de brugklas, op 11-11-22 waarbij het ook gaat om rekenen in de actualiteit. De filmpjes en opdrachten zijn nog steeds te vinden op de website gecijferdheid.</a:t>
            </a:r>
          </a:p>
          <a:p>
            <a:r>
              <a:rPr lang="nl-NL" dirty="0"/>
              <a:t>Het vraagt veel van een leerkracht om dit allemaal op te zoeken en uit te zoeken. Misschien kan de rekencoördinator hier nog iets in betekenen? Er is best wat te vinden, maar dat vraagt wel veel van de leerkracht. Ik heb nog een waarschuwing: Wees voorzichtig met plusmaterialen. Het gaat erom dat alle leerlingen mee kunnen doen en zich uitgedaagd voelen. De plusmaterialen zijn vaak te moeilijk voor veel leerlingen. Je kunt hooguit eens kijken of er iets te vinden is in de plusmaterialen uit een lagere groep.</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15</a:t>
            </a:fld>
            <a:endParaRPr lang="nl-NL"/>
          </a:p>
        </p:txBody>
      </p:sp>
    </p:spTree>
    <p:extLst>
      <p:ext uri="{BB962C8B-B14F-4D97-AF65-F5344CB8AC3E}">
        <p14:creationId xmlns:p14="http://schemas.microsoft.com/office/powerpoint/2010/main" val="302011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uitdagende materialen en vraagstukken die kinderen aan het denken kunnen zetten vormen een goede start, maar kinderen zullen alleen maar hogere orde denkvaardigheden ontwikkelen als die materialen reflectief en interactief worden ingezet. Niet de leerling met een puzzel in een hoekje, maar een leerkracht die de denkvaardigheden van alle leerlingen kan ontwikkelen. Kinderen die leren van elkaars denken. Dat stelt hoge eisen aan de leerkracht.</a:t>
            </a:r>
          </a:p>
          <a:p>
            <a:r>
              <a:rPr lang="nl-NL" dirty="0"/>
              <a:t>Ik wil jullie graag vertellen hoe ik samen met collega Sabine Lit, met mijn pabostudenten gewerkt heb aan de leerkrachtvaardigheden die nodig zijn om bij kinderen hogere orde denkvaardigheden te ontwikkelen. </a:t>
            </a:r>
          </a:p>
          <a:p>
            <a:r>
              <a:rPr lang="nl-NL" dirty="0"/>
              <a:t>We kozen voor ‘probleem oplossen’ omdat daarbij veel hogere orde denkvaardigheden samenkomen. Denk aan logisch redeneren, communiceren over oplossingsmanieren, modelleren van de probleemsituatie, enzovoort.</a:t>
            </a:r>
          </a:p>
          <a:p>
            <a:r>
              <a:rPr lang="nl-NL" dirty="0"/>
              <a:t>Om te beginnen hebben we onze studenten een theoretische basis gegeven. Hoe kun je volgens de literatuur probleemoplossend vermogen bij leerlingen te ontwikkelen? Even een kleine selectie uit de theorie.</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16</a:t>
            </a:fld>
            <a:endParaRPr lang="nl-NL"/>
          </a:p>
        </p:txBody>
      </p:sp>
    </p:spTree>
    <p:extLst>
      <p:ext uri="{BB962C8B-B14F-4D97-AF65-F5344CB8AC3E}">
        <p14:creationId xmlns:p14="http://schemas.microsoft.com/office/powerpoint/2010/main" val="292519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probleem oplossen gaat het uiteraard om het oplossen van problemen. Dat zijn niet zomaar verhaaltjessommen. De meeste verhaaltjessommen, zeker die in de rekenmethodes zijn standaardopgaven: De leerling moet de ‘kale’ som uit het verhaaltje halen en hem uitrekenen.  Zie dit voorbeeld:  1 broodje kaas kost 4 euro. Joris koopt er 3. Hoeveel moet hij betalen? In een groep 4 zou dit misschien nog een echt probleem kunnen zijn, maar in de bovenbouw is dit voor alle leerlingen een routine rekenopgave die ze kunnen omzetten in 3 x 4 en kunnen uitrekenen. Dit valt niet onder </a:t>
            </a:r>
            <a:r>
              <a:rPr lang="nl-NL" dirty="0" err="1"/>
              <a:t>probleemoplossen</a:t>
            </a:r>
            <a:r>
              <a:rPr lang="nl-NL"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17</a:t>
            </a:fld>
            <a:endParaRPr lang="nl-NL"/>
          </a:p>
        </p:txBody>
      </p:sp>
    </p:spTree>
    <p:extLst>
      <p:ext uri="{BB962C8B-B14F-4D97-AF65-F5344CB8AC3E}">
        <p14:creationId xmlns:p14="http://schemas.microsoft.com/office/powerpoint/2010/main" val="406037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schemeClr val="tx1"/>
                </a:solidFill>
                <a:latin typeface="+mn-lt"/>
              </a:rPr>
              <a:t>Bij </a:t>
            </a:r>
            <a:r>
              <a:rPr lang="nl-NL" sz="1100" dirty="0" err="1">
                <a:solidFill>
                  <a:schemeClr val="tx1"/>
                </a:solidFill>
                <a:latin typeface="+mn-lt"/>
              </a:rPr>
              <a:t>probleemoplossen</a:t>
            </a:r>
            <a:r>
              <a:rPr lang="nl-NL" sz="1100" dirty="0">
                <a:solidFill>
                  <a:schemeClr val="tx1"/>
                </a:solidFill>
                <a:latin typeface="+mn-lt"/>
              </a:rPr>
              <a:t> gaat het om het oplossen van opgaven die leerlingen nog niet eerder hebben opgelost, die ze niet zullen herkennen, die ze meestal ook niet in een kale som kunnen vertalen. Ze hebben geen standaardoplossingsmanier paraat, maar moeten zelf een oplossingsmanier construeren. We noemen dat non-routine rekenproblemen. Hier zie je een voorbeeld. </a:t>
            </a:r>
            <a:r>
              <a:rPr lang="nl-NL" sz="1100" i="1" kern="1200" dirty="0">
                <a:solidFill>
                  <a:schemeClr val="tx1"/>
                </a:solidFill>
                <a:effectLst/>
                <a:latin typeface="+mn-lt"/>
                <a:ea typeface="Calibri" panose="020F0502020204030204" pitchFamily="34" charset="0"/>
                <a:cs typeface="Times New Roman" panose="02020603050405020304" pitchFamily="18" charset="0"/>
              </a:rPr>
              <a:t>Pim gebruikt 8 magneten om 3 foto’s op te hangen. </a:t>
            </a:r>
            <a:r>
              <a:rPr lang="nl-NL" sz="1100" i="0" kern="1200" dirty="0">
                <a:solidFill>
                  <a:schemeClr val="tx1"/>
                </a:solidFill>
                <a:effectLst/>
                <a:latin typeface="+mn-lt"/>
                <a:ea typeface="Calibri" panose="020F0502020204030204" pitchFamily="34" charset="0"/>
                <a:cs typeface="Times New Roman" panose="02020603050405020304" pitchFamily="18" charset="0"/>
              </a:rPr>
              <a:t>Hoeveel magneten gebruikt hij voor 30 foto’s?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i="0" kern="1200" dirty="0">
                <a:solidFill>
                  <a:schemeClr val="tx1"/>
                </a:solidFill>
                <a:effectLst/>
                <a:latin typeface="+mn-lt"/>
                <a:ea typeface="Calibri" panose="020F0502020204030204" pitchFamily="34" charset="0"/>
                <a:cs typeface="Times New Roman" panose="02020603050405020304" pitchFamily="18" charset="0"/>
              </a:rPr>
              <a:t>Er zullen leerlingen zijn die dit letterlijk gaan uitbeelden bijvoorbeeld met blaadjes en blokjes. Anderen zullen het misschien gaan tekenen. Wellicht zijn er kinderen die al iets meer wiskundige structuur aanbrengen of die het formeel kunnen uitrekenen. Vrijwel alle kinderen kunnen op hun eigen niveau en eigen manier met deze opgave uit de voeten. Dat maakt deze opgave heel geschikt. Non-routine rekenopgaven die op veel verschillende niveaus van informeel tot formeel, uitgerekend kunnen worden, noemt Jo </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Boaler</a:t>
            </a:r>
            <a:r>
              <a:rPr lang="nl-NL" sz="1100" i="0" kern="1200" dirty="0">
                <a:solidFill>
                  <a:schemeClr val="tx1"/>
                </a:solidFill>
                <a:effectLst/>
                <a:latin typeface="+mn-lt"/>
                <a:ea typeface="Calibri" panose="020F0502020204030204" pitchFamily="34" charset="0"/>
                <a:cs typeface="Times New Roman" panose="02020603050405020304" pitchFamily="18" charset="0"/>
              </a:rPr>
              <a:t>: ‘low-floor-high-</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ceiling</a:t>
            </a:r>
            <a:r>
              <a:rPr lang="nl-NL" sz="1100" i="0" kern="1200" dirty="0">
                <a:solidFill>
                  <a:schemeClr val="tx1"/>
                </a:solidFill>
                <a:effectLst/>
                <a:latin typeface="+mn-lt"/>
                <a:ea typeface="Calibri" panose="020F0502020204030204" pitchFamily="34" charset="0"/>
                <a:cs typeface="Times New Roman" panose="02020603050405020304" pitchFamily="18" charset="0"/>
              </a:rPr>
              <a:t>’ opgave. Elke leerling wordt op zijn eigen niveau uitgedaagd. Dat is heel belangrijk. Iedere leerling kan op zijn minst een begin maken met dit magnetenprobleem. Misschien dat niet elke leerling een antwoord vindt, laat staan het goede antwoord. Maar elke leerling wordt wel geprikkeld om na te denken en iets te proberen, en dat maakt low-floor-high-</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ceiling</a:t>
            </a:r>
            <a:r>
              <a:rPr lang="nl-NL" sz="1100" i="0" kern="1200" dirty="0">
                <a:solidFill>
                  <a:schemeClr val="tx1"/>
                </a:solidFill>
                <a:effectLst/>
                <a:latin typeface="+mn-lt"/>
                <a:ea typeface="Calibri" panose="020F0502020204030204" pitchFamily="34" charset="0"/>
                <a:cs typeface="Times New Roman" panose="02020603050405020304" pitchFamily="18" charset="0"/>
              </a:rPr>
              <a:t>-opgaven zo waardevol. Kinderen gaan hopelijk ontdekken dat het niet om het goede antwoord gaat. Het denkwerk is minstens zo belangrijk. Ze komen van een </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answer</a:t>
            </a:r>
            <a:r>
              <a:rPr lang="nl-NL" sz="1100" i="0" kern="1200" dirty="0">
                <a:solidFill>
                  <a:schemeClr val="tx1"/>
                </a:solidFill>
                <a:effectLst/>
                <a:latin typeface="+mn-lt"/>
                <a:ea typeface="Calibri" panose="020F0502020204030204" pitchFamily="34" charset="0"/>
                <a:cs typeface="Times New Roman" panose="02020603050405020304" pitchFamily="18" charset="0"/>
              </a:rPr>
              <a:t> </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getting</a:t>
            </a:r>
            <a:r>
              <a:rPr lang="nl-NL" sz="1100" i="0" kern="1200" dirty="0">
                <a:solidFill>
                  <a:schemeClr val="tx1"/>
                </a:solidFill>
                <a:effectLst/>
                <a:latin typeface="+mn-lt"/>
                <a:ea typeface="Calibri" panose="020F0502020204030204" pitchFamily="34" charset="0"/>
                <a:cs typeface="Times New Roman" panose="02020603050405020304" pitchFamily="18" charset="0"/>
              </a:rPr>
              <a:t> </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mindset</a:t>
            </a:r>
            <a:r>
              <a:rPr lang="nl-NL" sz="1100" i="0" kern="1200" dirty="0">
                <a:solidFill>
                  <a:schemeClr val="tx1"/>
                </a:solidFill>
                <a:effectLst/>
                <a:latin typeface="+mn-lt"/>
                <a:ea typeface="Calibri" panose="020F0502020204030204" pitchFamily="34" charset="0"/>
                <a:cs typeface="Times New Roman" panose="02020603050405020304" pitchFamily="18" charset="0"/>
              </a:rPr>
              <a:t> op een </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problemsolving</a:t>
            </a:r>
            <a:r>
              <a:rPr lang="nl-NL" sz="1100" i="0" kern="1200" dirty="0">
                <a:solidFill>
                  <a:schemeClr val="tx1"/>
                </a:solidFill>
                <a:effectLst/>
                <a:latin typeface="+mn-lt"/>
                <a:ea typeface="Calibri" panose="020F0502020204030204" pitchFamily="34" charset="0"/>
                <a:cs typeface="Times New Roman" panose="02020603050405020304" pitchFamily="18" charset="0"/>
              </a:rPr>
              <a:t> </a:t>
            </a:r>
            <a:r>
              <a:rPr lang="nl-NL" sz="1100" i="0" kern="1200" dirty="0" err="1">
                <a:solidFill>
                  <a:schemeClr val="tx1"/>
                </a:solidFill>
                <a:effectLst/>
                <a:latin typeface="+mn-lt"/>
                <a:ea typeface="Calibri" panose="020F0502020204030204" pitchFamily="34" charset="0"/>
                <a:cs typeface="Times New Roman" panose="02020603050405020304" pitchFamily="18" charset="0"/>
              </a:rPr>
              <a:t>mindset</a:t>
            </a:r>
            <a:r>
              <a:rPr lang="nl-NL" sz="1100" i="0" kern="1200" dirty="0">
                <a:solidFill>
                  <a:schemeClr val="tx1"/>
                </a:solidFill>
                <a:effectLst/>
                <a:latin typeface="+mn-lt"/>
                <a:ea typeface="Calibri" panose="020F0502020204030204" pitchFamily="34" charset="0"/>
                <a:cs typeface="Times New Roman" panose="02020603050405020304" pitchFamily="18" charset="0"/>
              </a:rPr>
              <a:t>.</a:t>
            </a:r>
            <a:endParaRPr lang="nl-NL" sz="1100" i="0" dirty="0">
              <a:solidFill>
                <a:schemeClr val="tx1"/>
              </a:solidFill>
              <a:effectLst/>
              <a:latin typeface="+mn-lt"/>
              <a:ea typeface="Calibri" panose="020F0502020204030204" pitchFamily="34" charset="0"/>
              <a:cs typeface="Times New Roman" panose="02020603050405020304" pitchFamily="18" charset="0"/>
            </a:endParaRPr>
          </a:p>
          <a:p>
            <a:r>
              <a:rPr lang="nl-NL" sz="1100" i="0" dirty="0">
                <a:solidFill>
                  <a:schemeClr val="tx1"/>
                </a:solidFill>
                <a:latin typeface="+mn-lt"/>
              </a:rPr>
              <a:t>Een mooie low-floor-high-</a:t>
            </a:r>
            <a:r>
              <a:rPr lang="nl-NL" sz="1100" i="0" dirty="0" err="1">
                <a:solidFill>
                  <a:schemeClr val="tx1"/>
                </a:solidFill>
                <a:latin typeface="+mn-lt"/>
              </a:rPr>
              <a:t>ceiling</a:t>
            </a:r>
            <a:r>
              <a:rPr lang="nl-NL" sz="1100" i="0" dirty="0">
                <a:solidFill>
                  <a:schemeClr val="tx1"/>
                </a:solidFill>
                <a:latin typeface="+mn-lt"/>
              </a:rPr>
              <a:t>-opdracht is een voorwaarde om gezamenlijk te kunnen werken aan de ontwikkeling van probleem oplossend vermogen. Maar om dat laatste voor </a:t>
            </a:r>
            <a:r>
              <a:rPr lang="nl-NL" sz="1100" dirty="0">
                <a:solidFill>
                  <a:schemeClr val="tx1"/>
                </a:solidFill>
                <a:latin typeface="+mn-lt"/>
              </a:rPr>
              <a:t>elkaar te krijgen moet er nog wel iets meer gebeuren dan leerlingen een geschikt probleem voor te leggen. Hoe zorg je dat een les over zo’n geschikt probleem echt iets oplevert? Hoe zorg je als leerkracht dat je leerlingen echt probleemoplossend vermogen ontwikkelen?</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18</a:t>
            </a:fld>
            <a:endParaRPr lang="nl-NL"/>
          </a:p>
        </p:txBody>
      </p:sp>
    </p:spTree>
    <p:extLst>
      <p:ext uri="{BB962C8B-B14F-4D97-AF65-F5344CB8AC3E}">
        <p14:creationId xmlns:p14="http://schemas.microsoft.com/office/powerpoint/2010/main" val="98377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dirty="0"/>
              <a:t>Mary Stein et al adviseren om een les over probleem oplossen in 3 fasen in te delen.</a:t>
            </a:r>
          </a:p>
          <a:p>
            <a:r>
              <a:rPr lang="nl-NL" sz="1100" dirty="0"/>
              <a:t>1. Geef om te beginnen het probleem betekenis in een gezamenlijk gesprek. Zorg dat alle leerlingen het probleem begrijpen. Je gaat hierbij nog niet in op mogelijke oplossingsmanieren, want dat kan het denkwerk bij sommige leerlingen al wegnemen, maar je zorgt ervoor dat elke leerling snapt waar we naar op zoek zijn, wat het probleem is.</a:t>
            </a:r>
          </a:p>
          <a:p>
            <a:r>
              <a:rPr lang="nl-NL" sz="1100" dirty="0"/>
              <a:t>2. Zet de leerlingen vervolgens aan het werk met het probleem, alleen of in tweetallen of eerst alleen en na een paar minuten in tweetallen, en maak werkafspraken. Bijvoorbeeld dat allebei de leerlingen straks de oplossingsmanier moeten kunnen presenteren. Dat leerlingen niet alleen het antwoord, maar ook hun denkstappen moeten laten zien, bijvoorbeeld op een poster. De leerkracht loopt rond, niet alleen om kinderen op gang te helpen, maar ook om goed te kijken wat leerlingen doen, welke oplossingsmanieren ze construeren, op welk handelingsniveau, en welke daarvan hij goed kan gebruiken in de klassikale nabespreking. Tijdens het rondlopen bereidt hij de klassikale nabespreking alvast voor.  Hij bedenkt welke kinderen hij straks aan het woord wil laten, in welke volgorde, en hij kan hen dat eventueel al vertellen.</a:t>
            </a:r>
          </a:p>
          <a:p>
            <a:r>
              <a:rPr lang="nl-NL" sz="1100" dirty="0"/>
              <a:t>3. Tenslotte volgt de klassikale nabespreking. Hierin reflecteren de leerlingen onder leiding van de leerkracht op enkele oplossingsmanieren. De leerkracht behandelt een doordachte selectie van de oplossingsmanieren die hij gezien heeft. Onnavolgbare en heel omslachtige aanpakken laat hij buiten beschouwing. Hij behandelt de aanpakken in een doordachte volgorde. De vraag: Wie wil eens vertellen hoe hij het heeft aangepakt? Is niet handig. Je weet dan niet waar een kind mee komt en of de rest van de klas daar iets aan heeft. Hij kan er ook voor kiezen om soms bewust een andere aanpak, of zelfs een foute aanpak naar voren te brengen. Als het leerlingen aan het denken zet kan dat waardevol zijn. </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19</a:t>
            </a:fld>
            <a:endParaRPr lang="nl-NL"/>
          </a:p>
        </p:txBody>
      </p:sp>
    </p:spTree>
    <p:extLst>
      <p:ext uri="{BB962C8B-B14F-4D97-AF65-F5344CB8AC3E}">
        <p14:creationId xmlns:p14="http://schemas.microsoft.com/office/powerpoint/2010/main" val="382074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dirty="0"/>
              <a:t>Ik begin eerst even met de Staat van het Onderwijs. Hoe staat het reken-wiskundeonderwijs in Nederland ervoor?</a:t>
            </a:r>
          </a:p>
          <a:p>
            <a:r>
              <a:rPr lang="nl-NL" sz="1200" i="0" dirty="0"/>
              <a:t>Op 10 mei 2023 heeft de hoofdinspecteur van het onderwijs, Alida Oppers, het jaarlijkse rapport van de inspectie met de titel </a:t>
            </a:r>
            <a:r>
              <a:rPr lang="nl-NL" sz="1200" i="0" dirty="0" err="1"/>
              <a:t>‘De</a:t>
            </a:r>
            <a:r>
              <a:rPr lang="nl-NL" sz="1200" i="0" dirty="0"/>
              <a:t> staat van het onderwijs’ aangeboden aan minister Wiersma en minister Dijkgraaf. Dat kan u niet ontgaan zijn, want er verschenen voor de zoveelste keer grote koppen in de krant. ‘Het gaat slecht met ons onderwijs!’ </a:t>
            </a:r>
            <a:r>
              <a:rPr lang="nl-NL" sz="1200" i="0" dirty="0" err="1"/>
              <a:t>‘De</a:t>
            </a:r>
            <a:r>
              <a:rPr lang="nl-NL" sz="1200" i="0" dirty="0"/>
              <a:t> basisvaardigheden hollen achteruit.’ Het is om moedeloos van te worden.</a:t>
            </a:r>
          </a:p>
          <a:p>
            <a:endParaRPr lang="nl-NL" sz="1200" i="0"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a:t>
            </a:fld>
            <a:endParaRPr lang="nl-NL"/>
          </a:p>
        </p:txBody>
      </p:sp>
    </p:spTree>
    <p:extLst>
      <p:ext uri="{BB962C8B-B14F-4D97-AF65-F5344CB8AC3E}">
        <p14:creationId xmlns:p14="http://schemas.microsoft.com/office/powerpoint/2010/main" val="32349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de laatste fase van de les gaan leerlingen met elkaar in gesprek, leren van en met elkaar, maar dat kan uiteraard alleen als de leerkracht de regie voert. De rol van de leerkracht is hierbij van cruciaal belang. Hij weet waar hij heen wil. En het is van belang dat hij toen de leerlingen aan het werk waren, goed gekeken heeft wat ze deden en welke aanpakken ze kozen. Hij laat om te beginnen enkele leerlingen hun oplossingsmanier op een voor iedereen te volgen manier presenteren. Hier controleert de leerkracht voortdurend of het verwoorden of representeren op correcte en volledige wijze wordt gedaan en of iedereen het kan volgen. Pietje kan jij uitleggen wat Marietje heeft gedaan? Keesje, kan jij voorspellen wat Truusje hierna gedaan zal hebben? Leerlingen kunnen ook elkaar vragen stellen. Leerlingen controleren met elkaar de oplossingsmanier. Mag het zo? Waarom mag het zo? Is de oplossingsmanier correct uitgevoerd? Leerlingen bepalen of het probleem daadwerkelijk opgelost is. Hebben we nu gevonden waar we naar op zoek waren?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Vervolgens gaan we op zoek naar verbanden: Leerlingen vergelijken 2 oplossingsmanieren en zoeken overeenkomsten en verschillen. Het kan zijn dat de oplossingsmanieren eigenlijk hetzelfde zijn, maar dat Pietje het getekend heeft en Marietje alleen maar gerekend heeft. Leerlingen evalueren oplossingsmanieren. Wat zijn voor- en nadelen? Wat gaat handig en snel, maar heeft weer een groter risico op fouten? Welke aanpak kunnen we heel goed begrijpen, maar kost meer tijd?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leerlingen blikken ook terug op hun oplossings</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proces</a:t>
            </a:r>
            <a:r>
              <a:rPr lang="nl-NL" sz="1800" dirty="0">
                <a:effectLst/>
                <a:latin typeface="Calibri" panose="020F0502020204030204" pitchFamily="34" charset="0"/>
                <a:ea typeface="Calibri" panose="020F0502020204030204" pitchFamily="34" charset="0"/>
                <a:cs typeface="Times New Roman" panose="02020603050405020304" pitchFamily="18" charset="0"/>
              </a:rPr>
              <a:t>. Dat is meer op meta-niveau. Hoe ben je begonnen? Wat heeft je op weg geholpen? Een lijstje van heuristieken kan hierbij helpend zijn. Heuristieken zijn algemene aanpakken. Ze werken niet altijd bij elke opgave, maar er zijn er altijd wel een paar die je kunt proberen als je niet weet hoe je moet beginnen met een probleem. Kijk maar naar dit lijstje. Er zijn ook andere lijstjes met heuristieken. Gebruik zo’n lijstje bij de nabespreking, om ook in algemene zin van probleem oplossen te leren.  Wat kun je doen als je niet weet hoe je moet beginnen? Het is belangrijk om samen vast te stellen wat we van het oplossen van het probleem hebben geleerd. Dat is zelden de oplossingsmanier zelf. Het gaat meestal om een metadoel. Zo’n nabespreking vraagt veel expertise van de leerkracht. Maar dat geldt ook van de tweede fase waarbij de leerkracht rondloopt leerlingen op weg moet helpen en moet interpreteren op welke wijze de kinderen de opgave al dan niet correct oplossen. Zeker als je bedenkt dat leerlingen hun denkstappen niet altijd en niet altijd duidelijk opschrijven. Als leerkracht werken aan het probleemoplossend vermogen van je leerlingen is niet eenvoudig.</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20</a:t>
            </a:fld>
            <a:endParaRPr lang="nl-NL"/>
          </a:p>
        </p:txBody>
      </p:sp>
    </p:spTree>
    <p:extLst>
      <p:ext uri="{BB962C8B-B14F-4D97-AF65-F5344CB8AC3E}">
        <p14:creationId xmlns:p14="http://schemas.microsoft.com/office/powerpoint/2010/main" val="3634940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Larsson &amp; </a:t>
            </a:r>
            <a:r>
              <a:rPr lang="nl-NL" dirty="0" err="1"/>
              <a:t>Ryve</a:t>
            </a:r>
            <a:r>
              <a:rPr lang="nl-NL" dirty="0"/>
              <a:t> schrijven over de klassikale nabespreking van een non-routine rekenprobleem: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teacher must be able to handle a wide spectrum of student solutions in a way that makes the whole class advance.</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 must anticipate student responses, monitor student responses during the explore phase, select student responses for whole class discussion, sequence student responses and connect student responses to each other and to powerful mathematical ideas. </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hard to effectively orchestrate mathematical whole class discussions.</a:t>
            </a:r>
            <a:endParaRPr lang="nl-NL" sz="1200"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21</a:t>
            </a:fld>
            <a:endParaRPr lang="nl-NL"/>
          </a:p>
        </p:txBody>
      </p:sp>
    </p:spTree>
    <p:extLst>
      <p:ext uri="{BB962C8B-B14F-4D97-AF65-F5344CB8AC3E}">
        <p14:creationId xmlns:p14="http://schemas.microsoft.com/office/powerpoint/2010/main" val="2573154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Tx/>
              <a:buChar char="-"/>
            </a:pPr>
            <a:r>
              <a:rPr lang="nl-NL" sz="1200" dirty="0"/>
              <a:t>Als werken aan probleemoplossend vermogen zo moeilijk is, hoe kunnen tweedejaars voltijd studenten daar dan verder in komen? Mary Stein bood een handreiking. Zij schreef: </a:t>
            </a:r>
            <a:r>
              <a:rPr lang="nl-NL" i="1" dirty="0"/>
              <a:t>De klassikale nabespreking verloopt beter en is productiever als de leerkracht vooraf bedenkt hoe het gesprek kan verlopen. </a:t>
            </a:r>
            <a:r>
              <a:rPr lang="nl-NL" dirty="0"/>
              <a:t>(Stein, et al., 2008). </a:t>
            </a:r>
            <a:r>
              <a:rPr lang="nl-NL" sz="1200" dirty="0"/>
              <a:t>Ik gaf studenten geschikte non-routine rekenproblemen. Dat wil zeggen: Ik had een lijst met een low-floor-high-</a:t>
            </a:r>
            <a:r>
              <a:rPr lang="nl-NL" sz="1200" dirty="0" err="1"/>
              <a:t>ceiling</a:t>
            </a:r>
            <a:r>
              <a:rPr lang="nl-NL" sz="1200" dirty="0"/>
              <a:t>-problemen en zij kozen er drie uit op het niveau van hun groep. Ik liet ze daarmee drie lesjes geven in hun stageklas, volgens de drie fasen van Stein et al. (2008): Geef het probleem betekenis, laat leerlingen eraan werken, houd een klassikale nabespreking. (We hebben daarmee geoefend op de opleiding). Elk lesje duurde zo’n 15 tot 20 minuten.</a:t>
            </a:r>
          </a:p>
          <a:p>
            <a:pPr marL="285750" indent="-285750">
              <a:buFontTx/>
              <a:buChar char="-"/>
            </a:pPr>
            <a:r>
              <a:rPr lang="nl-NL" sz="1200" dirty="0"/>
              <a:t>En ik liet ze hun les van tevoren heel uitvoerig voorbereiden. Sterker nog: bij hun eerste lesje over hun eerste rekenprobleem, kregen ze al een zeer uitvoerig ingevulde lesvoorbereiding cadeau, die ze mochten gebruiken. Bij de andere twee moesten ze er zelf eentje maken. Ik gebruikte daarvoor het zogenoemde reken-tekenplan voor de leraar. (Wat ik zelf ontworpen heb)</a:t>
            </a:r>
          </a:p>
          <a:p>
            <a:pPr marL="285750" indent="-285750">
              <a:buFontTx/>
              <a:buChar cha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22</a:t>
            </a:fld>
            <a:endParaRPr lang="nl-NL"/>
          </a:p>
        </p:txBody>
      </p:sp>
    </p:spTree>
    <p:extLst>
      <p:ext uri="{BB962C8B-B14F-4D97-AF65-F5344CB8AC3E}">
        <p14:creationId xmlns:p14="http://schemas.microsoft.com/office/powerpoint/2010/main" val="1777397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leeg reken-tekenplan voor de leraar. In het kader komt het non-routine low-floor-high- </a:t>
            </a:r>
            <a:r>
              <a:rPr lang="nl-NL" dirty="0" err="1"/>
              <a:t>ceiling</a:t>
            </a:r>
            <a:r>
              <a:rPr lang="nl-NL" dirty="0"/>
              <a:t> probleem te staan. </a:t>
            </a:r>
          </a:p>
          <a:p>
            <a:r>
              <a:rPr lang="nl-NL" dirty="0"/>
              <a:t>Bij ‘de opgave op een rijtje’ wordt het probleem zo weergegeven dat leerlingen begrijpen waar het om gaat. Dit vormt de voorbereiding van de eerste </a:t>
            </a:r>
            <a:r>
              <a:rPr lang="nl-NL" dirty="0" err="1"/>
              <a:t>lesfase</a:t>
            </a:r>
            <a:r>
              <a:rPr lang="nl-NL" dirty="0"/>
              <a:t> ‘gezamenlijk het probleem betekenis geven’.  Daarna bedenkt de leerkracht zoveel mogelijk verschillende oplossingsmanieren op zoveel mogelijk verschillende handelingsniveaus en noteert deze op een voor kinderen begrijpelijke manier. Hij kan zich hierbij laten inspireren door het lijstje heuristieken, dat hier rechts staat. Hij bedenkt hints om de leerling die vastloopt op gang te helpen. Hij bedenkt mogelijke fouten die leerlingen kunnen maken en hoe hij daarmee om zal gaan. En tot slot bedenkt hij een verdiepingsvraag. Die hij achter de hand houdt voor leerlingen die heel snel klaar zijn.</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23</a:t>
            </a:fld>
            <a:endParaRPr lang="nl-NL"/>
          </a:p>
        </p:txBody>
      </p:sp>
    </p:spTree>
    <p:extLst>
      <p:ext uri="{BB962C8B-B14F-4D97-AF65-F5344CB8AC3E}">
        <p14:creationId xmlns:p14="http://schemas.microsoft.com/office/powerpoint/2010/main" val="3744361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dirty="0">
                <a:effectLst/>
                <a:latin typeface="Calibri" panose="020F0502020204030204" pitchFamily="34" charset="0"/>
                <a:ea typeface="Calibri" panose="020F0502020204030204" pitchFamily="34" charset="0"/>
                <a:cs typeface="Times New Roman" panose="02020603050405020304" pitchFamily="18" charset="0"/>
              </a:rPr>
              <a:t>Oma roept al haar kippen en haar kat. Er komen 20 poten aangelopen. Hoeveel kippen heeft oma?</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Laten we dit formulier even oefenen met een probleem dat ik ook aan mijn studenten heb voorgelegd. Het is een non-routine rekenprobleem voor pakweg groep 4/5. Zou u het reken-tekenplan op basis van dit vraagstuk willen invullen? Probeer bij het bedenken van verschillende oplossingsmanieren, oplossingsmanieren op verschillende handelingsniveaus te bedenken, dus van informeel tot formeel, en dan ook nog op een voor kinderen begrijpelijke wijze genoteerd. U mag uiteraard samenwerken. Twee weten meer dan één. Ik heb ook mijn studenten aangemoedigd om hun lesvoorbereidingen gezamenlijk te maken.</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24</a:t>
            </a:fld>
            <a:endParaRPr lang="nl-NL"/>
          </a:p>
        </p:txBody>
      </p:sp>
    </p:spTree>
    <p:extLst>
      <p:ext uri="{BB962C8B-B14F-4D97-AF65-F5344CB8AC3E}">
        <p14:creationId xmlns:p14="http://schemas.microsoft.com/office/powerpoint/2010/main" val="1748483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ziet u oplossingsmanieren van leerlingen uit groep 4/5.</a:t>
            </a:r>
          </a:p>
          <a:p>
            <a:r>
              <a:rPr lang="nl-NL" dirty="0"/>
              <a:t>- Had u deze voorspeld?</a:t>
            </a:r>
          </a:p>
          <a:p>
            <a:r>
              <a:rPr lang="nl-NL" dirty="0"/>
              <a:t>- Kunt u ze betekenis geven?</a:t>
            </a:r>
          </a:p>
          <a:p>
            <a:r>
              <a:rPr lang="nl-NL" dirty="0"/>
              <a:t>- Welke twee zou u uitkiezen voor een gezamenlijke nabespreking en waarom die?</a:t>
            </a:r>
          </a:p>
          <a:p>
            <a:r>
              <a:rPr lang="nl-NL" dirty="0"/>
              <a:t>- Welke fouten had u voorspeld?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FF0000"/>
                </a:solidFill>
              </a:rPr>
              <a:t>Wat is de meerwaarde van een goed doordacht ingevuld reken-tekenplan?</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25</a:t>
            </a:fld>
            <a:endParaRPr lang="nl-NL"/>
          </a:p>
        </p:txBody>
      </p:sp>
    </p:spTree>
    <p:extLst>
      <p:ext uri="{BB962C8B-B14F-4D97-AF65-F5344CB8AC3E}">
        <p14:creationId xmlns:p14="http://schemas.microsoft.com/office/powerpoint/2010/main" val="50169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600"/>
              </a:spcAft>
            </a:pPr>
            <a:r>
              <a:rPr lang="nl-NL" sz="1200" dirty="0"/>
              <a:t>Even een soort tussentijdse samenvatting.</a:t>
            </a:r>
          </a:p>
          <a:p>
            <a:pPr>
              <a:spcAft>
                <a:spcPts val="600"/>
              </a:spcAft>
            </a:pPr>
            <a:r>
              <a:rPr lang="nl-NL" sz="1200" dirty="0"/>
              <a:t>Ik heb dus tweedejaarsstudenten, drie keer les laten geven met</a:t>
            </a:r>
          </a:p>
          <a:p>
            <a:pPr marL="285750" indent="-285750">
              <a:spcAft>
                <a:spcPts val="600"/>
              </a:spcAft>
              <a:buFontTx/>
              <a:buChar char="-"/>
            </a:pPr>
            <a:r>
              <a:rPr lang="nl-NL" sz="1200" dirty="0"/>
              <a:t>een non-routine rekenprobleem (low floor high </a:t>
            </a:r>
            <a:r>
              <a:rPr lang="nl-NL" sz="1200" dirty="0" err="1"/>
              <a:t>ceiling</a:t>
            </a:r>
            <a:r>
              <a:rPr lang="nl-NL" sz="1200" dirty="0"/>
              <a:t>)</a:t>
            </a:r>
          </a:p>
          <a:p>
            <a:pPr marL="285750" indent="-285750">
              <a:spcAft>
                <a:spcPts val="600"/>
              </a:spcAft>
              <a:buFontTx/>
              <a:buChar char="-"/>
            </a:pPr>
            <a:r>
              <a:rPr lang="nl-NL" sz="1200" dirty="0"/>
              <a:t>volgens de drie lesfasen van Stein</a:t>
            </a:r>
          </a:p>
          <a:p>
            <a:pPr marL="285750" indent="-285750">
              <a:spcAft>
                <a:spcPts val="600"/>
              </a:spcAft>
              <a:buFontTx/>
              <a:buChar char="-"/>
            </a:pPr>
            <a:r>
              <a:rPr lang="nl-NL" sz="1200" dirty="0"/>
              <a:t>met drie uitgebreid ingevulde rekentekenplannen</a:t>
            </a:r>
          </a:p>
          <a:p>
            <a:pPr marL="0" indent="0">
              <a:spcAft>
                <a:spcPts val="600"/>
              </a:spcAft>
              <a:buFontTx/>
              <a:buNone/>
            </a:pPr>
            <a:r>
              <a:rPr lang="nl-NL" sz="1200" dirty="0"/>
              <a:t>Maar wat met je als leerkracht nu doen om die drie lesfasen zo goed mogelijk te laten verlopen? Welke leerkrachtvaardigheden heb je daarvoor nodig? En hoe kun je die ontwikkelen?</a:t>
            </a:r>
          </a:p>
          <a:p>
            <a:pPr marL="0" indent="0">
              <a:spcAft>
                <a:spcPts val="600"/>
              </a:spcAft>
              <a:buFontTx/>
              <a:buNone/>
            </a:pPr>
            <a:r>
              <a:rPr lang="nl-NL" sz="1200" dirty="0"/>
              <a:t>Feedback en reflecteren vormen beproefde middelen om </a:t>
            </a:r>
            <a:r>
              <a:rPr lang="nl-NL" sz="1200" dirty="0" err="1"/>
              <a:t>leerkrachthandelen</a:t>
            </a:r>
            <a:r>
              <a:rPr lang="nl-NL" sz="1200" dirty="0"/>
              <a:t> bewust te worden en te verbeteren. </a:t>
            </a:r>
          </a:p>
          <a:p>
            <a:r>
              <a:rPr lang="nl-NL" dirty="0"/>
              <a:t>Sabine Lit en ik hebben een feedbackinstrument ontwikkeld, waarmee de praktijkopleider feedback kon geven en de student zelf ook na afloop kon reflecteren op zijn lesje.</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26</a:t>
            </a:fld>
            <a:endParaRPr lang="nl-NL"/>
          </a:p>
        </p:txBody>
      </p:sp>
    </p:spTree>
    <p:extLst>
      <p:ext uri="{BB962C8B-B14F-4D97-AF65-F5344CB8AC3E}">
        <p14:creationId xmlns:p14="http://schemas.microsoft.com/office/powerpoint/2010/main" val="3555847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600"/>
              </a:spcAft>
            </a:pPr>
            <a:r>
              <a:rPr lang="nl-NL" sz="1200" dirty="0"/>
              <a:t>Het feedback-instrument is nog in ontwikkeling. Ik werk nu even met een verkorte, voorlopige versie om jullie een eerste indruk te kunnen geven. </a:t>
            </a:r>
          </a:p>
          <a:p>
            <a:pPr>
              <a:spcAft>
                <a:spcPts val="600"/>
              </a:spcAft>
            </a:pPr>
            <a:r>
              <a:rPr lang="nl-NL" sz="1200" dirty="0"/>
              <a:t>Hier valt op dat stap 2 niet beoordelen, omdat een observant niet goed kan waarnemen wat er zich precies afspeelt als de student rondloopt en een gesprekje heeft met een individuele leerling.</a:t>
            </a:r>
          </a:p>
          <a:p>
            <a:pPr>
              <a:spcAft>
                <a:spcPts val="600"/>
              </a:spcAft>
            </a:pPr>
            <a:endParaRPr lang="nl-NL" sz="1200" dirty="0"/>
          </a:p>
          <a:p>
            <a:pPr>
              <a:spcAft>
                <a:spcPts val="600"/>
              </a:spcAft>
            </a:pPr>
            <a:r>
              <a:rPr lang="nl-NL" sz="1200" dirty="0"/>
              <a:t>We gaan het instrument nu gebruiken om de les van een student te bekijken. Dit is een gewone gemiddelde student uit mijn groepen op de HU. Hij geeft voor de derde keer een lesje volgens de stappen van Stein</a:t>
            </a:r>
            <a:endParaRPr lang="nl-NL"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27</a:t>
            </a:fld>
            <a:endParaRPr lang="nl-NL"/>
          </a:p>
        </p:txBody>
      </p:sp>
    </p:spTree>
    <p:extLst>
      <p:ext uri="{BB962C8B-B14F-4D97-AF65-F5344CB8AC3E}">
        <p14:creationId xmlns:p14="http://schemas.microsoft.com/office/powerpoint/2010/main" val="1706015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het probleem dat in de les aan bod komt. </a:t>
            </a:r>
          </a:p>
          <a:p>
            <a:r>
              <a:rPr lang="nl-NL" sz="1200" b="1" dirty="0"/>
              <a:t>Getal knippen</a:t>
            </a:r>
          </a:p>
          <a:p>
            <a:r>
              <a:rPr lang="nl-NL" sz="1200" dirty="0"/>
              <a:t>James schrijft het getal 5021972970 op een blaadje.</a:t>
            </a:r>
          </a:p>
          <a:p>
            <a:r>
              <a:rPr lang="nl-NL" sz="1200" dirty="0"/>
              <a:t>Vervolgens knipt hij het blaadje op 2 plekken door. </a:t>
            </a:r>
          </a:p>
          <a:p>
            <a:r>
              <a:rPr lang="nl-NL" sz="1200" dirty="0"/>
              <a:t>Nu heeft hij 3 getallen. </a:t>
            </a:r>
          </a:p>
          <a:p>
            <a:r>
              <a:rPr lang="nl-NL" sz="1200" dirty="0"/>
              <a:t>James telt deze 3 getallen bij elkaar op.</a:t>
            </a:r>
          </a:p>
          <a:p>
            <a:r>
              <a:rPr lang="nl-NL" sz="1200" dirty="0"/>
              <a:t>Wat is de kleinste uitkomst die James kan krijgen?</a:t>
            </a:r>
          </a:p>
          <a:p>
            <a:pPr marL="285750" indent="-285750">
              <a:buFontTx/>
              <a:buChar char="-"/>
            </a:pPr>
            <a:r>
              <a:rPr lang="nl-NL" dirty="0"/>
              <a:t>Los het probleem op.</a:t>
            </a:r>
          </a:p>
          <a:p>
            <a:pPr marL="285750" indent="-285750">
              <a:buFontTx/>
              <a:buChar char="-"/>
            </a:pPr>
            <a:r>
              <a:rPr lang="nl-NL" dirty="0"/>
              <a:t>Welke oplossingsmanieren zullen kinderen gebruiken?</a:t>
            </a:r>
          </a:p>
          <a:p>
            <a:pPr marL="285750" indent="-285750">
              <a:buFontTx/>
              <a:buChar char="-"/>
            </a:pPr>
            <a:r>
              <a:rPr lang="nl-NL" dirty="0"/>
              <a:t>Welke zou je in een klassikale uitwisseling aan de orde stellen?</a:t>
            </a:r>
          </a:p>
          <a:p>
            <a:r>
              <a:rPr lang="nl-NL" dirty="0"/>
              <a:t>De student staat in een lokaal met een vreemde ruit naast het bord waardoor het andere lokaal zichtbaar is, maar blijkbaar zijn de leerlingen dat gewend.</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28</a:t>
            </a:fld>
            <a:endParaRPr lang="nl-NL"/>
          </a:p>
        </p:txBody>
      </p:sp>
    </p:spTree>
    <p:extLst>
      <p:ext uri="{BB962C8B-B14F-4D97-AF65-F5344CB8AC3E}">
        <p14:creationId xmlns:p14="http://schemas.microsoft.com/office/powerpoint/2010/main" val="3603341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600"/>
              </a:spcAft>
            </a:pPr>
            <a:r>
              <a:rPr lang="nl-NL" sz="1200" dirty="0"/>
              <a:t>We gaan om te beginnen de eerste stap bekijken.</a:t>
            </a:r>
          </a:p>
          <a:p>
            <a:pPr>
              <a:spcAft>
                <a:spcPts val="600"/>
              </a:spcAft>
            </a:pPr>
            <a:r>
              <a:rPr lang="nl-NL" sz="1200" dirty="0"/>
              <a:t>De student verheldert het probleem.</a:t>
            </a:r>
          </a:p>
          <a:p>
            <a:pPr>
              <a:spcAft>
                <a:spcPts val="600"/>
              </a:spcAft>
            </a:pPr>
            <a:r>
              <a:rPr lang="nl-NL" dirty="0"/>
              <a:t>Wat vind je van het </a:t>
            </a:r>
            <a:r>
              <a:rPr lang="nl-NL" dirty="0" err="1"/>
              <a:t>leerkrachthandelen</a:t>
            </a:r>
            <a:r>
              <a:rPr lang="nl-NL" dirty="0"/>
              <a:t>? Noteer tips en tops.</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29</a:t>
            </a:fld>
            <a:endParaRPr lang="nl-NL"/>
          </a:p>
        </p:txBody>
      </p:sp>
    </p:spTree>
    <p:extLst>
      <p:ext uri="{BB962C8B-B14F-4D97-AF65-F5344CB8AC3E}">
        <p14:creationId xmlns:p14="http://schemas.microsoft.com/office/powerpoint/2010/main" val="416898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dirty="0"/>
              <a:t>Maar Minister Wiersma laat de moed niet zakken. Hij zegt juist dat we de goede kant op gaan. De Corona-achterstanden worden ingelopen. De lerarentekorten zijn inderdaad zorgelijk, maar er komen glasheldere kerndoelen en dan komt het helemaal goed met de basisvaardigheden, zegt de minister.</a:t>
            </a:r>
          </a:p>
          <a:p>
            <a:endParaRPr lang="nl-NL" sz="1200" i="0"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a:t>
            </a:fld>
            <a:endParaRPr lang="nl-NL"/>
          </a:p>
        </p:txBody>
      </p:sp>
    </p:spTree>
    <p:extLst>
      <p:ext uri="{BB962C8B-B14F-4D97-AF65-F5344CB8AC3E}">
        <p14:creationId xmlns:p14="http://schemas.microsoft.com/office/powerpoint/2010/main" val="1756803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Lesstap 1: Probleem verhelderen: 0 – 4.28 minuten</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30</a:t>
            </a:fld>
            <a:endParaRPr lang="nl-NL"/>
          </a:p>
        </p:txBody>
      </p:sp>
    </p:spTree>
    <p:extLst>
      <p:ext uri="{BB962C8B-B14F-4D97-AF65-F5344CB8AC3E}">
        <p14:creationId xmlns:p14="http://schemas.microsoft.com/office/powerpoint/2010/main" val="2575074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600"/>
              </a:spcAft>
            </a:pPr>
            <a:r>
              <a:rPr lang="nl-NL" sz="1200" dirty="0"/>
              <a:t>Wat vonden jullie van stap 1. Tips en tops voor Fier?</a:t>
            </a:r>
            <a:endParaRPr lang="nl-NL"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31</a:t>
            </a:fld>
            <a:endParaRPr lang="nl-NL"/>
          </a:p>
        </p:txBody>
      </p:sp>
    </p:spTree>
    <p:extLst>
      <p:ext uri="{BB962C8B-B14F-4D97-AF65-F5344CB8AC3E}">
        <p14:creationId xmlns:p14="http://schemas.microsoft.com/office/powerpoint/2010/main" val="21821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600"/>
              </a:spcAft>
            </a:pPr>
            <a:r>
              <a:rPr lang="nl-NL" dirty="0"/>
              <a:t>Lesstap 2 slaan we over.</a:t>
            </a:r>
          </a:p>
          <a:p>
            <a:pPr>
              <a:spcAft>
                <a:spcPts val="600"/>
              </a:spcAft>
            </a:pPr>
            <a:r>
              <a:rPr lang="nl-NL" dirty="0"/>
              <a:t>We bekijken </a:t>
            </a:r>
            <a:r>
              <a:rPr lang="nl-NL" dirty="0" err="1"/>
              <a:t>lesstap</a:t>
            </a:r>
            <a:r>
              <a:rPr lang="nl-NL" dirty="0"/>
              <a:t> 3: de leerlingen presenteren en begrijpen oplossingsmanieren. </a:t>
            </a:r>
          </a:p>
          <a:p>
            <a:pPr marL="0" marR="0" lvl="0" indent="0" algn="l" defTabSz="914400" rtl="0" eaLnBrk="1" fontAlgn="auto" latinLnBrk="0" hangingPunct="1">
              <a:lnSpc>
                <a:spcPct val="100000"/>
              </a:lnSpc>
              <a:spcBef>
                <a:spcPts val="0"/>
              </a:spcBef>
              <a:spcAft>
                <a:spcPts val="600"/>
              </a:spcAft>
              <a:buClrTx/>
              <a:buSzTx/>
              <a:buFontTx/>
              <a:buNone/>
              <a:tabLst/>
              <a:defRPr/>
            </a:pPr>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 Wat hebben we geleerd?</a:t>
            </a:r>
          </a:p>
          <a:p>
            <a:pPr>
              <a:spcAft>
                <a:spcPts val="600"/>
              </a:spcAft>
            </a:pPr>
            <a:r>
              <a:rPr lang="nl-NL" dirty="0"/>
              <a:t>Wat vind je van het </a:t>
            </a:r>
            <a:r>
              <a:rPr lang="nl-NL" dirty="0" err="1"/>
              <a:t>leerkrachthandelen</a:t>
            </a:r>
            <a:r>
              <a:rPr lang="nl-NL" dirty="0"/>
              <a:t>? Noteer tips en tops.</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32</a:t>
            </a:fld>
            <a:endParaRPr lang="nl-NL"/>
          </a:p>
        </p:txBody>
      </p:sp>
    </p:spTree>
    <p:extLst>
      <p:ext uri="{BB962C8B-B14F-4D97-AF65-F5344CB8AC3E}">
        <p14:creationId xmlns:p14="http://schemas.microsoft.com/office/powerpoint/2010/main" val="4000081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33</a:t>
            </a:fld>
            <a:endParaRPr lang="nl-NL"/>
          </a:p>
        </p:txBody>
      </p:sp>
    </p:spTree>
    <p:extLst>
      <p:ext uri="{BB962C8B-B14F-4D97-AF65-F5344CB8AC3E}">
        <p14:creationId xmlns:p14="http://schemas.microsoft.com/office/powerpoint/2010/main" val="68974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vonden jullie van stap 3? Tips en tops voor Fier?</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34</a:t>
            </a:fld>
            <a:endParaRPr lang="nl-NL"/>
          </a:p>
        </p:txBody>
      </p:sp>
    </p:spTree>
    <p:extLst>
      <p:ext uri="{BB962C8B-B14F-4D97-AF65-F5344CB8AC3E}">
        <p14:creationId xmlns:p14="http://schemas.microsoft.com/office/powerpoint/2010/main" val="3882383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600"/>
              </a:spcAft>
            </a:pPr>
            <a:r>
              <a:rPr lang="nl-NL" sz="1200" dirty="0"/>
              <a:t>Hebben jullie tips en tops om het feedbackformulier aan te passen?</a:t>
            </a:r>
            <a:endParaRPr lang="nl-NL" dirty="0"/>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35</a:t>
            </a:fld>
            <a:endParaRPr lang="nl-NL"/>
          </a:p>
        </p:txBody>
      </p:sp>
    </p:spTree>
    <p:extLst>
      <p:ext uri="{BB962C8B-B14F-4D97-AF65-F5344CB8AC3E}">
        <p14:creationId xmlns:p14="http://schemas.microsoft.com/office/powerpoint/2010/main" val="3228151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het eind van de cursus heb ik de studenten een cursusevaluatie laten invullen. Over het algemeen waren de reacties positief. De studenten vonden het nieuw, leerzaam, moesten hun grenzen verleggen om dit goed voor elkaar te krijgen, ontdekten dat ze als leerkracht nieuwe dingen moeten leren. Ze zijn over het algemeen overtuigd geraakt dat werken aan probleem oplossen belangrijk is. </a:t>
            </a:r>
          </a:p>
          <a:p>
            <a:endParaRPr lang="nl-NL" dirty="0"/>
          </a:p>
          <a:p>
            <a:r>
              <a:rPr lang="nl-NL" dirty="0"/>
              <a:t>En ze hebben ontdekt dat het op de meeste scholen nog maar weinig gebeurt.</a:t>
            </a:r>
          </a:p>
          <a:p>
            <a:r>
              <a:rPr lang="nl-NL" dirty="0"/>
              <a:t>Ik heb er enkele reacties uit gepikt. </a:t>
            </a:r>
          </a:p>
          <a:p>
            <a:endParaRPr lang="nl-NL" dirty="0"/>
          </a:p>
          <a:p>
            <a:r>
              <a:rPr lang="nl-NL" dirty="0"/>
              <a:t>Wat vinden jullie van deze reacties?</a:t>
            </a:r>
          </a:p>
          <a:p>
            <a:endParaRPr lang="nl-NL" dirty="0"/>
          </a:p>
        </p:txBody>
      </p:sp>
      <p:sp>
        <p:nvSpPr>
          <p:cNvPr id="4" name="Tijdelijke aanduiding voor dianummer 3"/>
          <p:cNvSpPr>
            <a:spLocks noGrp="1"/>
          </p:cNvSpPr>
          <p:nvPr>
            <p:ph type="sldNum" sz="quarter" idx="5"/>
          </p:nvPr>
        </p:nvSpPr>
        <p:spPr/>
        <p:txBody>
          <a:bodyPr/>
          <a:lstStyle/>
          <a:p>
            <a:pPr>
              <a:defRPr/>
            </a:pPr>
            <a:fld id="{485A76E0-03D1-4720-8A5D-1B7D9FF7A7AE}" type="slidenum">
              <a:rPr lang="en-US" altLang="nl-NL" smtClean="0"/>
              <a:pPr>
                <a:defRPr/>
              </a:pPr>
              <a:t>36</a:t>
            </a:fld>
            <a:endParaRPr lang="en-US" altLang="nl-NL"/>
          </a:p>
        </p:txBody>
      </p:sp>
    </p:spTree>
    <p:extLst>
      <p:ext uri="{BB962C8B-B14F-4D97-AF65-F5344CB8AC3E}">
        <p14:creationId xmlns:p14="http://schemas.microsoft.com/office/powerpoint/2010/main" val="808953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onze eerste stappen op weg naar het ontwikkelen van leerkrachtvaardigheden die bij kunnen dragen aan de ontwikkeling van hogere orde denkvaardigheden bij kinderen. Sabine is in februari begonnen met een promotieonderzoek dat hierover gaat. </a:t>
            </a:r>
          </a:p>
          <a:p>
            <a:endParaRPr lang="nl-NL" dirty="0"/>
          </a:p>
          <a:p>
            <a:r>
              <a:rPr lang="nl-NL" dirty="0"/>
              <a:t>We horen heel graag of jullie nog tips en tops voor ons hebben.</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37</a:t>
            </a:fld>
            <a:endParaRPr lang="nl-NL"/>
          </a:p>
        </p:txBody>
      </p:sp>
    </p:spTree>
    <p:extLst>
      <p:ext uri="{BB962C8B-B14F-4D97-AF65-F5344CB8AC3E}">
        <p14:creationId xmlns:p14="http://schemas.microsoft.com/office/powerpoint/2010/main" val="23205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dirty="0"/>
              <a:t>Inderdaad wordt er gewerkt aan nieuwe kerndoelen, voor aan het eind van groep 8, en aan het eind van de onderbouw VO. Ik zit in het kerndoelenteam voor rekenen-wiskunde. </a:t>
            </a:r>
          </a:p>
          <a:p>
            <a:r>
              <a:rPr lang="nl-NL" sz="1200" i="0" dirty="0"/>
              <a:t>We werken erg hard, want we krijgen maar een jaar de tijd. In juli moeten we ze opleveren, dat is krap. Daarna worden de doelen beproefd, dan moeten ze nog in de wet verankerd worden en in de rekenmethodes verwerkt worden. Dus het zal nog wel een paar jaar duren voor de nieuwe doelen er echt zijn.</a:t>
            </a:r>
          </a:p>
          <a:p>
            <a:r>
              <a:rPr lang="nl-NL" sz="1200" i="0" dirty="0"/>
              <a:t>Ondertussen roept de pers dat het slecht gaat met het rekenonderwijs. Waar is dat op gebaseerd? Niet op de staat van het onderwijs, want in dat rapport staat geen nieuw rekenonderzoek.</a:t>
            </a:r>
          </a:p>
          <a:p>
            <a:r>
              <a:rPr lang="nl-NL" sz="1200" i="0" dirty="0"/>
              <a:t>Hoe staat het rekenonderwijs in Nederland er op dit moment nou echt voor?</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4</a:t>
            </a:fld>
            <a:endParaRPr lang="nl-NL"/>
          </a:p>
        </p:txBody>
      </p:sp>
    </p:spTree>
    <p:extLst>
      <p:ext uri="{BB962C8B-B14F-4D97-AF65-F5344CB8AC3E}">
        <p14:creationId xmlns:p14="http://schemas.microsoft.com/office/powerpoint/2010/main" val="92557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hebben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iedere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vier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jaar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international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onderzoek</a:t>
            </a:r>
            <a:r>
              <a:rPr lang="en-US" sz="1200" dirty="0">
                <a:effectLst/>
                <a:latin typeface="Calibri" panose="020F0502020204030204" pitchFamily="34" charset="0"/>
                <a:ea typeface="Calibri" panose="020F0502020204030204" pitchFamily="34" charset="0"/>
                <a:cs typeface="Times New Roman" panose="02020603050405020304" pitchFamily="18" charset="0"/>
              </a:rPr>
              <a:t> voor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kinderen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groep</a:t>
            </a:r>
            <a:r>
              <a:rPr lang="en-US" sz="1200" dirty="0">
                <a:effectLst/>
                <a:latin typeface="Calibri" panose="020F0502020204030204" pitchFamily="34" charset="0"/>
                <a:ea typeface="Calibri" panose="020F0502020204030204" pitchFamily="34" charset="0"/>
                <a:cs typeface="Times New Roman" panose="02020603050405020304" pitchFamily="18" charset="0"/>
              </a:rPr>
              <a:t> 6. Het TIMSS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onderzoek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werd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2019 voor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afgelopen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Hoewel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werd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2023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afgenomen</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zijn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bekend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onderzoek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wordt</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50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gedaan</a:t>
            </a:r>
            <a:r>
              <a:rPr lang="en-US" sz="1200" dirty="0">
                <a:effectLst/>
                <a:latin typeface="Calibri" panose="020F0502020204030204" pitchFamily="34" charset="0"/>
                <a:ea typeface="Calibri" panose="020F0502020204030204" pitchFamily="34" charset="0"/>
                <a:cs typeface="Times New Roman" panose="02020603050405020304" pitchFamily="18" charset="0"/>
              </a:rPr>
              <a:t>. TIMSS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betekent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Trends in international mathematics and science study.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Hier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zie</a:t>
            </a:r>
            <a:r>
              <a:rPr lang="en-US" sz="1200" dirty="0">
                <a:effectLst/>
                <a:latin typeface="Calibri" panose="020F0502020204030204" pitchFamily="34" charset="0"/>
                <a:ea typeface="Calibri" panose="020F0502020204030204" pitchFamily="34" charset="0"/>
                <a:cs typeface="Times New Roman" panose="02020603050405020304" pitchFamily="18" charset="0"/>
              </a:rPr>
              <a:t> je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van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Nederlandse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kinderen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zo’n</a:t>
            </a:r>
            <a:r>
              <a:rPr lang="en-US" sz="1200" dirty="0">
                <a:effectLst/>
                <a:latin typeface="Calibri" panose="020F0502020204030204" pitchFamily="34" charset="0"/>
                <a:ea typeface="Calibri" panose="020F0502020204030204" pitchFamily="34" charset="0"/>
                <a:cs typeface="Times New Roman" panose="02020603050405020304" pitchFamily="18" charset="0"/>
              </a:rPr>
              <a:t> 20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jaar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rond</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535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punten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schommelen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1995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hoger</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daling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2003 is 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veel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veranderd</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in 2019 was 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zelfs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weer</a:t>
            </a:r>
            <a:r>
              <a:rPr lang="en-US" sz="1200" dirty="0">
                <a:effectLst/>
                <a:latin typeface="Calibri" panose="020F0502020204030204" pitchFamily="34" charset="0"/>
                <a:ea typeface="Calibri" panose="020F0502020204030204" pitchFamily="34" charset="0"/>
                <a:cs typeface="Times New Roman" panose="02020603050405020304" pitchFamily="18" charset="0"/>
              </a:rPr>
              <a:t> even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stijging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Als je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kun</a:t>
            </a:r>
            <a:r>
              <a:rPr lang="en-US" sz="1200" dirty="0">
                <a:effectLst/>
                <a:latin typeface="Calibri" panose="020F0502020204030204" pitchFamily="34" charset="0"/>
                <a:ea typeface="Calibri" panose="020F0502020204030204" pitchFamily="34" charset="0"/>
                <a:cs typeface="Times New Roman" panose="02020603050405020304" pitchFamily="18" charset="0"/>
              </a:rPr>
              <a:t> je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zeggen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rekenresultaten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Nederland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achteruit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hollen</a:t>
            </a:r>
            <a:r>
              <a:rPr lang="en-US" sz="1200" dirty="0">
                <a:effectLst/>
                <a:latin typeface="Calibri" panose="020F0502020204030204" pitchFamily="34" charset="0"/>
                <a:ea typeface="Calibri" panose="020F0502020204030204" pitchFamily="34" charset="0"/>
                <a:cs typeface="Times New Roman" panose="02020603050405020304" pitchFamily="18" charset="0"/>
              </a:rPr>
              <a:t>. Ze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blijven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beetje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gelijk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vraag</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natuurlijk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hoe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goed</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hoe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slecht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dan 535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punten</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CD54C00-1E29-4E87-9D6C-1C504FBBDE3B}" type="slidenum">
              <a:rPr lang="nl-NL" smtClean="0"/>
              <a:t>5</a:t>
            </a:fld>
            <a:endParaRPr lang="nl-NL"/>
          </a:p>
        </p:txBody>
      </p:sp>
    </p:spTree>
    <p:extLst>
      <p:ext uri="{BB962C8B-B14F-4D97-AF65-F5344CB8AC3E}">
        <p14:creationId xmlns:p14="http://schemas.microsoft.com/office/powerpoint/2010/main" val="50940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Op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ranglijst</a:t>
            </a:r>
            <a:r>
              <a:rPr lang="en-US" sz="1200" dirty="0">
                <a:effectLst/>
                <a:latin typeface="Calibri" panose="020F0502020204030204" pitchFamily="34" charset="0"/>
                <a:ea typeface="Calibri" panose="020F0502020204030204" pitchFamily="34" charset="0"/>
                <a:cs typeface="Times New Roman" panose="02020603050405020304" pitchFamily="18" charset="0"/>
              </a:rPr>
              <a:t> van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namen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in 2019 de 14de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plaats</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zitten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ieder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geval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boven</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gemiddelde</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we laten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nog</a:t>
            </a:r>
            <a:r>
              <a:rPr lang="en-US" sz="1200" dirty="0">
                <a:effectLst/>
                <a:latin typeface="Calibri" panose="020F0502020204030204" pitchFamily="34" charset="0"/>
                <a:ea typeface="Calibri" panose="020F0502020204030204" pitchFamily="34" charset="0"/>
                <a:cs typeface="Times New Roman" panose="02020603050405020304" pitchFamily="18" charset="0"/>
              </a:rPr>
              <a:t> heel wat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achter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bijv</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Duitsland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Denemarken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Frankrijk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enz</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Geen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voor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paniek</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natuurlijk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om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kijken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beter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kan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reken-wiskundeonderwijs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levert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deze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ranglijst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ideeën</a:t>
            </a:r>
            <a:r>
              <a:rPr lang="en-US" sz="1200" dirty="0">
                <a:effectLst/>
                <a:latin typeface="Calibri" panose="020F0502020204030204" pitchFamily="34" charset="0"/>
                <a:ea typeface="Calibri" panose="020F0502020204030204" pitchFamily="34" charset="0"/>
                <a:cs typeface="Times New Roman" panose="02020603050405020304" pitchFamily="18" charset="0"/>
              </a:rPr>
              <a:t> voor. En die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hebben</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kerndoelenteam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geinspireerd</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opvalt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bij</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van Nederland is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opvallend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kort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balkje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hebben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vergeleken</a:t>
            </a:r>
            <a:r>
              <a:rPr lang="en-US" sz="1200" dirty="0">
                <a:effectLst/>
                <a:latin typeface="Calibri" panose="020F0502020204030204" pitchFamily="34" charset="0"/>
                <a:ea typeface="Calibri" panose="020F0502020204030204" pitchFamily="34" charset="0"/>
                <a:cs typeface="Times New Roman" panose="02020603050405020304" pitchFamily="18" charset="0"/>
              </a:rPr>
              <a:t> met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andere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landen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betekent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twee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dingen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Aan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kant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lukt</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heel erg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goed</a:t>
            </a:r>
            <a:r>
              <a:rPr lang="en-US" sz="1200" dirty="0">
                <a:effectLst/>
                <a:latin typeface="Calibri" panose="020F0502020204030204" pitchFamily="34" charset="0"/>
                <a:ea typeface="Calibri" panose="020F0502020204030204" pitchFamily="34" charset="0"/>
                <a:cs typeface="Times New Roman" panose="02020603050405020304" pitchFamily="18" charset="0"/>
              </a:rPr>
              <a:t> om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zwakke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rekenaars</a:t>
            </a:r>
            <a:r>
              <a:rPr lang="en-US" sz="1200" dirty="0">
                <a:effectLst/>
                <a:latin typeface="Calibri" panose="020F0502020204030204" pitchFamily="34" charset="0"/>
                <a:ea typeface="Calibri" panose="020F0502020204030204" pitchFamily="34" charset="0"/>
                <a:cs typeface="Times New Roman" panose="02020603050405020304" pitchFamily="18" charset="0"/>
              </a:rPr>
              <a:t> op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basisniveau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brengen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lijkt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alsof</a:t>
            </a:r>
            <a:r>
              <a:rPr lang="en-US" sz="1200" dirty="0">
                <a:effectLst/>
                <a:latin typeface="Calibri" panose="020F0502020204030204" pitchFamily="34" charset="0"/>
                <a:ea typeface="Calibri" panose="020F0502020204030204" pitchFamily="34" charset="0"/>
                <a:cs typeface="Times New Roman" panose="02020603050405020304" pitchFamily="18" charset="0"/>
              </a:rPr>
              <a:t> Nederland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nauwelijks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zwakke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rekenaars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heeft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Wij</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die 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zijn</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rekenonderwijs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erop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gericht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om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deze</a:t>
            </a:r>
            <a:r>
              <a:rPr lang="en-US" sz="1200" dirty="0">
                <a:effectLst/>
                <a:latin typeface="Calibri" panose="020F0502020204030204" pitchFamily="34" charset="0"/>
                <a:ea typeface="Calibri" panose="020F0502020204030204" pitchFamily="34" charset="0"/>
                <a:cs typeface="Times New Roman" panose="02020603050405020304" pitchFamily="18" charset="0"/>
              </a:rPr>
              <a:t> zo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goed</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mogelijk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ondersteunen</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mee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nemen</a:t>
            </a:r>
            <a:r>
              <a:rPr lang="en-US" sz="1200" dirty="0">
                <a:effectLst/>
                <a:latin typeface="Calibri" panose="020F0502020204030204" pitchFamily="34" charset="0"/>
                <a:ea typeface="Calibri" panose="020F0502020204030204" pitchFamily="34" charset="0"/>
                <a:cs typeface="Times New Roman" panose="02020603050405020304" pitchFamily="18" charset="0"/>
              </a:rPr>
              <a:t> met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groep</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lukt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Petje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af</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aan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rechterkant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balkje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helaas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ook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kort</a:t>
            </a:r>
            <a:r>
              <a:rPr lang="en-US" sz="1200" dirty="0">
                <a:effectLst/>
                <a:latin typeface="Calibri" panose="020F0502020204030204" pitchFamily="34" charset="0"/>
                <a:ea typeface="Calibri" panose="020F0502020204030204" pitchFamily="34" charset="0"/>
                <a:cs typeface="Times New Roman" panose="02020603050405020304" pitchFamily="18" charset="0"/>
              </a:rPr>
              <a:t>. 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zijn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weinig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Nederlandse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kinderen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 die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hoogste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niveau</a:t>
            </a:r>
            <a:r>
              <a:rPr lang="en-US" sz="1200" dirty="0">
                <a:effectLst/>
                <a:latin typeface="Calibri" panose="020F0502020204030204" pitchFamily="34" charset="0"/>
                <a:ea typeface="Calibri" panose="020F0502020204030204" pitchFamily="34" charset="0"/>
                <a:cs typeface="Times New Roman" panose="02020603050405020304" pitchFamily="18" charset="0"/>
              </a:rPr>
              <a:t> van de test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bereiken</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lijkt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Nederland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sterke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rekenaars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heeft</a:t>
            </a:r>
            <a:r>
              <a:rPr lang="en-US" sz="1200" dirty="0">
                <a:effectLst/>
                <a:latin typeface="Calibri" panose="020F0502020204030204" pitchFamily="34" charset="0"/>
                <a:ea typeface="Calibri" panose="020F0502020204030204" pitchFamily="34" charset="0"/>
                <a:cs typeface="Times New Roman" panose="02020603050405020304" pitchFamily="18" charset="0"/>
              </a:rPr>
              <a:t>.  Die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zijn</a:t>
            </a:r>
            <a:r>
              <a:rPr lang="en-US" sz="1200" dirty="0">
                <a:effectLst/>
                <a:latin typeface="Calibri" panose="020F0502020204030204" pitchFamily="34" charset="0"/>
                <a:ea typeface="Calibri" panose="020F0502020204030204" pitchFamily="34" charset="0"/>
                <a:cs typeface="Times New Roman" panose="02020603050405020304" pitchFamily="18" charset="0"/>
              </a:rPr>
              <a:t> 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natuurlijk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wel</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lukt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blijkbaar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om die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voldoende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stimuleren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 Hoe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kunnen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veranderen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 Hoe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kunnen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onderwijs</a:t>
            </a:r>
            <a:r>
              <a:rPr lang="en-US" sz="1200" dirty="0">
                <a:effectLst/>
                <a:latin typeface="Calibri" panose="020F0502020204030204" pitchFamily="34" charset="0"/>
                <a:ea typeface="Calibri" panose="020F0502020204030204" pitchFamily="34" charset="0"/>
                <a:cs typeface="Times New Roman" panose="02020603050405020304" pitchFamily="18" charset="0"/>
              </a:rPr>
              <a:t> zo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inrichten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leerlingen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op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hoger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niveau</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krijgen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reken-wiskundeles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Zonder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natuurlijk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daarbij</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zwakke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rekenaars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uit</a:t>
            </a:r>
            <a:r>
              <a:rPr lang="en-US" sz="1200" dirty="0">
                <a:effectLst/>
                <a:latin typeface="Calibri" panose="020F0502020204030204" pitchFamily="34" charset="0"/>
                <a:ea typeface="Calibri" panose="020F0502020204030204" pitchFamily="34" charset="0"/>
                <a:cs typeface="Times New Roman" panose="02020603050405020304" pitchFamily="18" charset="0"/>
              </a:rPr>
              <a:t> het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oog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verliezen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bedoel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vraag</a:t>
            </a:r>
            <a:r>
              <a:rPr lang="en-US" sz="1200" dirty="0">
                <a:effectLst/>
                <a:latin typeface="Calibri" panose="020F0502020204030204" pitchFamily="34" charset="0"/>
                <a:ea typeface="Calibri" panose="020F0502020204030204" pitchFamily="34" charset="0"/>
                <a:cs typeface="Times New Roman" panose="02020603050405020304" pitchFamily="18" charset="0"/>
              </a:rPr>
              <a:t>: Hoe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ontwikkelen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sterke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rekenaars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belangrijke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vraag</a:t>
            </a:r>
            <a:r>
              <a:rPr lang="en-US" sz="1200" dirty="0">
                <a:effectLst/>
                <a:latin typeface="Calibri" panose="020F0502020204030204" pitchFamily="34" charset="0"/>
                <a:ea typeface="Calibri" panose="020F0502020204030204" pitchFamily="34" charset="0"/>
                <a:cs typeface="Times New Roman" panose="02020603050405020304" pitchFamily="18" charset="0"/>
              </a:rPr>
              <a:t>, maar die ga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vandaag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niet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beantwoorden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stel</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vraag</a:t>
            </a:r>
            <a:r>
              <a:rPr lang="en-US" sz="1200" dirty="0">
                <a:effectLst/>
                <a:latin typeface="Calibri" panose="020F0502020204030204" pitchFamily="34" charset="0"/>
                <a:ea typeface="Calibri" panose="020F0502020204030204" pitchFamily="34" charset="0"/>
                <a:cs typeface="Times New Roman" panose="02020603050405020304" pitchFamily="18" charset="0"/>
              </a:rPr>
              <a:t>: Hoe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krijgen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leerlingen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op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hoger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wiskundig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denkniveau</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zijn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goed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ondersteunen</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zijn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iets</a:t>
            </a:r>
            <a:r>
              <a:rPr lang="en-US" sz="1200" dirty="0">
                <a:effectLst/>
                <a:latin typeface="Calibri" panose="020F0502020204030204" pitchFamily="34" charset="0"/>
                <a:ea typeface="Calibri" panose="020F0502020204030204" pitchFamily="34" charset="0"/>
                <a:cs typeface="Times New Roman" panose="02020603050405020304" pitchFamily="18" charset="0"/>
              </a:rPr>
              <a:t> minder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goed</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uitdagen</a:t>
            </a:r>
            <a:r>
              <a:rPr lang="en-US" sz="1200" dirty="0">
                <a:effectLst/>
                <a:latin typeface="Calibri" panose="020F0502020204030204" pitchFamily="34" charset="0"/>
                <a:ea typeface="Calibri" panose="020F0502020204030204" pitchFamily="34" charset="0"/>
                <a:cs typeface="Times New Roman" panose="02020603050405020304" pitchFamily="18" charset="0"/>
              </a:rPr>
              <a:t> en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stimuleren</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ijdelijke aanduiding voor dianummer 3"/>
          <p:cNvSpPr>
            <a:spLocks noGrp="1"/>
          </p:cNvSpPr>
          <p:nvPr>
            <p:ph type="sldNum" sz="quarter" idx="5"/>
          </p:nvPr>
        </p:nvSpPr>
        <p:spPr/>
        <p:txBody>
          <a:bodyPr/>
          <a:lstStyle/>
          <a:p>
            <a:fld id="{154B34DC-CA9D-4A06-BD29-AB2894EF8DB8}" type="slidenum">
              <a:rPr lang="nl-NL" smtClean="0"/>
              <a:t>6</a:t>
            </a:fld>
            <a:endParaRPr lang="nl-NL"/>
          </a:p>
        </p:txBody>
      </p:sp>
    </p:spTree>
    <p:extLst>
      <p:ext uri="{BB962C8B-B14F-4D97-AF65-F5344CB8AC3E}">
        <p14:creationId xmlns:p14="http://schemas.microsoft.com/office/powerpoint/2010/main" val="322016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nog een ander onderzoek dat laat zien dat we moeten proberen meer leerlingen op een hoger wiskundig denkniveau te krijgen.</a:t>
            </a:r>
          </a:p>
          <a:p>
            <a:r>
              <a:rPr lang="nl-NL" dirty="0"/>
              <a:t>Dat is het peilpuntonderzoek rekenen-wiskunde dat de Inspectie van Onderwijs in 2018-2019, dus vóór Corona, in groep 8 heeft gedaan. </a:t>
            </a:r>
          </a:p>
          <a:p>
            <a:r>
              <a:rPr lang="nl-NL" dirty="0"/>
              <a:t>In dit onderzoek werd onderzocht in hoeverre de referentieniveaus voor rekenen-wiskunde aan het eind van de basisschool worden bereikt. De referentieniveaus aan het eind van de basisschool zijn het fundamentele niveau, het 1F-niveau, waarin het gaat om paraat hebben en functioneel gebruiken, weten wat en weten hoe, automatiseren en memoriseren, procedurele kennis. En het 1S-niveau, het streefniveau. Waarbij het gaat om denkvaardigheden, om conceptuele kennis, begrip en inzicht, weten waarom.</a:t>
            </a:r>
          </a:p>
          <a:p>
            <a:r>
              <a:rPr lang="nl-NL" dirty="0"/>
              <a:t>De commissie Meijerink die in 2009 deze niveaus heeft vastgesteld, heeft bepaald dat 85% van de leerlingen aan het eind van de basisschool het fundamentele niveau bereikt moet hebben en 65% het streefniveau. De inspectie wilde weten in hoeverre dat lukt.</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7</a:t>
            </a:fld>
            <a:endParaRPr lang="nl-NL"/>
          </a:p>
        </p:txBody>
      </p:sp>
    </p:spTree>
    <p:extLst>
      <p:ext uri="{BB962C8B-B14F-4D97-AF65-F5344CB8AC3E}">
        <p14:creationId xmlns:p14="http://schemas.microsoft.com/office/powerpoint/2010/main" val="137953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inspectierapport beschrijft de volgende resultaten. 82% van onze leerlingen bereikt het fundamentele niveau. Dat komt dus dicht in de buurt van de ambitie van 85%. Maar slechts 32,7% bereikt het 1S-niveau en dat is lang niet de beoogde 65%</a:t>
            </a:r>
          </a:p>
          <a:p>
            <a:r>
              <a:rPr lang="nl-NL" dirty="0"/>
              <a:t>Vervolgens is ook nog gekeken naar de reken-wiskunderesultaten op de eindtoets die alle kinderen aan het eind van de basisschool afleggen. Omdat daar veel vanaf hangt, doen leerlingen daar vaak beter hun best voor. Deze highstaketoets laat de volgende resultaten zien: 93,4% van onze leerlingen bereikt het 1F-niveau. Dat is prachtig en echt een compliment waard aan alle leerkrachten die hier dagelijks zo hard aan werken. Maar nog steeds bereikt slechts 48,4% van de leerlingen in groep 8 het 1S-niveau. Dat is nog lang niet de geambieerde 65%.  Verbaast dit resultaat ons? Als ik heel eerlijk ben, niet.</a:t>
            </a:r>
          </a:p>
          <a:p>
            <a:endParaRPr lang="nl-NL" dirty="0"/>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8</a:t>
            </a:fld>
            <a:endParaRPr lang="nl-NL"/>
          </a:p>
        </p:txBody>
      </p:sp>
    </p:spTree>
    <p:extLst>
      <p:ext uri="{BB962C8B-B14F-4D97-AF65-F5344CB8AC3E}">
        <p14:creationId xmlns:p14="http://schemas.microsoft.com/office/powerpoint/2010/main" val="213964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in het Nederlandse reken-wiskundeonderwijs veel aandacht voor oefenen: heldere instructie, één oplossingsmanier, voordoen-nadoen, automatiseren van basisvaardigheden. Weten wat en weten hoe. Het EDI-model sluit hier goed op aan. Maar er is over het algemeen te weinig aandacht voor de ontwikkeling van wiskundige hogere orde denkvaardigheden, en let op: door </a:t>
            </a:r>
            <a:r>
              <a:rPr lang="nl-NL" u="sng" dirty="0"/>
              <a:t>alle</a:t>
            </a:r>
            <a:r>
              <a:rPr lang="nl-NL" dirty="0"/>
              <a:t>, of zoveel mogelijk leerlingen, niet alleen de sterke rekenaars. Hoe kunnen we dat veranderen? </a:t>
            </a:r>
          </a:p>
        </p:txBody>
      </p:sp>
      <p:sp>
        <p:nvSpPr>
          <p:cNvPr id="4" name="Tijdelijke aanduiding voor dianummer 3"/>
          <p:cNvSpPr>
            <a:spLocks noGrp="1"/>
          </p:cNvSpPr>
          <p:nvPr>
            <p:ph type="sldNum" sz="quarter" idx="5"/>
          </p:nvPr>
        </p:nvSpPr>
        <p:spPr/>
        <p:txBody>
          <a:bodyPr/>
          <a:lstStyle/>
          <a:p>
            <a:fld id="{DC7B8CE0-1A89-415A-90F4-5F95FE76BACF}" type="slidenum">
              <a:rPr lang="nl-NL" smtClean="0"/>
              <a:t>9</a:t>
            </a:fld>
            <a:endParaRPr lang="nl-NL"/>
          </a:p>
        </p:txBody>
      </p:sp>
    </p:spTree>
    <p:extLst>
      <p:ext uri="{BB962C8B-B14F-4D97-AF65-F5344CB8AC3E}">
        <p14:creationId xmlns:p14="http://schemas.microsoft.com/office/powerpoint/2010/main" val="182729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02A4-852F-4482-B9C4-E8576724F8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FFBB35E-E158-4FE7-AA22-397CD9822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2E46114-B16B-42C2-8194-77F16516B53C}"/>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0759CA29-FF31-4545-A852-DBC33F898C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CB9EFE-6A11-4D29-BF14-DA02CAD9712D}"/>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82250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672AE-E0C3-488D-88C0-A1DE6D4490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7F275BE-D0E5-496E-A4AC-F2BD5AE55B3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C0DD49-3B16-4C9E-AC80-64130BAFB96E}"/>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D519A677-65CF-4F00-B3BB-5001A038B3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F52D5C-8106-4D81-BDCA-B9A0577F780E}"/>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201713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41C93B2-CFBE-4F35-B1AC-9C9FC3C7EB7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56C19AE-E37C-48C7-8452-4E8A0EC98E8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321C43-F2FD-47B5-A6FD-A99E6B1E1AEC}"/>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ADC1B7F2-C626-4F3A-B5CE-793F1F133F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1D3280-26F4-4BC2-A63D-710CEC64D28B}"/>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2125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74035-C075-4282-9EC5-43A8037370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BBCB0A-B698-47C3-9737-F194FF734E4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4C1327-D60E-4BCD-8263-621A3EF265EF}"/>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64C99463-549D-412C-8876-2448307BC2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7F0C6-E08B-485E-95FC-789C13F5A418}"/>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371024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0C60F-5647-4AA1-A900-B4EE9160E6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C51CF12-D0D3-4BF2-9A15-3B9F706CD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28B2E3-6C2A-41CE-AEC5-B0B481896FA2}"/>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99242EC3-1677-424E-A669-7F44C5D012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2C564E-DC35-4358-913E-F47F9FBAFCF7}"/>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177135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9D9C3-C861-4BD8-8FD0-48373A7AD89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7E59B66-A87C-407E-8612-A3F0AAF9570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CE72533-A71A-4F31-A866-7A7F3DD159C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EE9549A-CEEC-4B32-AA4F-B67362E08357}"/>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6" name="Tijdelijke aanduiding voor voettekst 5">
            <a:extLst>
              <a:ext uri="{FF2B5EF4-FFF2-40B4-BE49-F238E27FC236}">
                <a16:creationId xmlns:a16="http://schemas.microsoft.com/office/drawing/2014/main" id="{663D78DA-DD06-4B72-A19B-C574E3CEEF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505D3EC-30AD-4F34-AC96-96DDA6836E44}"/>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48300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73536-7E25-460A-8D78-C5BF1CC7EFC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7F10DD-EEF3-4D7E-A93F-37BB4E588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3470B3-192D-4FF3-8B90-207B0D17D3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F86F7A3-12DE-4087-A42E-BCE01D8B04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066EB01-9512-4A1F-AE91-9759FBDC74C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C76380-0CD5-4584-A58D-EF0B241974DE}"/>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8" name="Tijdelijke aanduiding voor voettekst 7">
            <a:extLst>
              <a:ext uri="{FF2B5EF4-FFF2-40B4-BE49-F238E27FC236}">
                <a16:creationId xmlns:a16="http://schemas.microsoft.com/office/drawing/2014/main" id="{4913701F-F172-4051-A282-C1A9C67E3AD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864C076-83FE-46CF-B908-8887A721D677}"/>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350258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E083B-2B69-4444-A44E-2745509FA8D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D6DA1DF-FD39-4EC6-82DD-CAAAFC98D165}"/>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4" name="Tijdelijke aanduiding voor voettekst 3">
            <a:extLst>
              <a:ext uri="{FF2B5EF4-FFF2-40B4-BE49-F238E27FC236}">
                <a16:creationId xmlns:a16="http://schemas.microsoft.com/office/drawing/2014/main" id="{4DF4C1C5-B101-4A2F-8D0A-B507498EFFD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306E877-21FE-4D08-A8D8-68835EB41EA7}"/>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32724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E348C60-F8F0-4C3D-8DDF-FA1B067AE42C}"/>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3" name="Tijdelijke aanduiding voor voettekst 2">
            <a:extLst>
              <a:ext uri="{FF2B5EF4-FFF2-40B4-BE49-F238E27FC236}">
                <a16:creationId xmlns:a16="http://schemas.microsoft.com/office/drawing/2014/main" id="{A4AB2F14-C8AB-477F-B0B3-1F76441C6DC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CC73004-0F0C-4852-B63F-6D244CAF3196}"/>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35274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AA23F-9BAA-4EA3-8DAD-06634C58BE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335F522-BA30-4070-89E5-5BF1F3378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E60E1A1-4E7E-454E-B38D-88EC8387E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60D22F-BB14-4600-93E7-005B3C62FA71}"/>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6" name="Tijdelijke aanduiding voor voettekst 5">
            <a:extLst>
              <a:ext uri="{FF2B5EF4-FFF2-40B4-BE49-F238E27FC236}">
                <a16:creationId xmlns:a16="http://schemas.microsoft.com/office/drawing/2014/main" id="{849A4A5A-A6D4-410A-85C2-916C313B79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C78ECA-40D7-484D-9B18-11D469C81118}"/>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16703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08FA8-845C-488A-9DC0-74CE91E41B1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B378166-F619-448B-8CB3-5B5B0E925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F4DB88-E7DB-4483-8C97-BAA00EDB6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68297B-85DE-446F-A6BB-DDE0F16BC4F2}"/>
              </a:ext>
            </a:extLst>
          </p:cNvPr>
          <p:cNvSpPr>
            <a:spLocks noGrp="1"/>
          </p:cNvSpPr>
          <p:nvPr>
            <p:ph type="dt" sz="half" idx="10"/>
          </p:nvPr>
        </p:nvSpPr>
        <p:spPr/>
        <p:txBody>
          <a:bodyPr/>
          <a:lstStyle/>
          <a:p>
            <a:fld id="{42A02857-0715-4D34-9B70-DCF068ED19C9}" type="datetimeFigureOut">
              <a:rPr lang="nl-NL" smtClean="0"/>
              <a:t>30-5-2023</a:t>
            </a:fld>
            <a:endParaRPr lang="nl-NL"/>
          </a:p>
        </p:txBody>
      </p:sp>
      <p:sp>
        <p:nvSpPr>
          <p:cNvPr id="6" name="Tijdelijke aanduiding voor voettekst 5">
            <a:extLst>
              <a:ext uri="{FF2B5EF4-FFF2-40B4-BE49-F238E27FC236}">
                <a16:creationId xmlns:a16="http://schemas.microsoft.com/office/drawing/2014/main" id="{5C58F96A-0249-4590-9862-CFCCB2E136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E635B2-9A7A-4729-9C1E-609F2739CFBE}"/>
              </a:ext>
            </a:extLst>
          </p:cNvPr>
          <p:cNvSpPr>
            <a:spLocks noGrp="1"/>
          </p:cNvSpPr>
          <p:nvPr>
            <p:ph type="sldNum" sz="quarter" idx="12"/>
          </p:nvPr>
        </p:nvSpPr>
        <p:spPr/>
        <p:txBody>
          <a:bodyPr/>
          <a:lstStyle/>
          <a:p>
            <a:fld id="{D6E0DDC9-BC60-4A0A-A859-A519AC46ECAF}" type="slidenum">
              <a:rPr lang="nl-NL" smtClean="0"/>
              <a:t>‹nr.›</a:t>
            </a:fld>
            <a:endParaRPr lang="nl-NL"/>
          </a:p>
        </p:txBody>
      </p:sp>
    </p:spTree>
    <p:extLst>
      <p:ext uri="{BB962C8B-B14F-4D97-AF65-F5344CB8AC3E}">
        <p14:creationId xmlns:p14="http://schemas.microsoft.com/office/powerpoint/2010/main" val="318125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933E59-2ECC-4138-94F0-11E0C1609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3B40AE-8CE4-432F-947E-BE731DDD1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BB4B7D-DAD2-4104-A1AC-5714AE30F4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02857-0715-4D34-9B70-DCF068ED19C9}" type="datetimeFigureOut">
              <a:rPr lang="nl-NL" smtClean="0"/>
              <a:t>30-5-2023</a:t>
            </a:fld>
            <a:endParaRPr lang="nl-NL"/>
          </a:p>
        </p:txBody>
      </p:sp>
      <p:sp>
        <p:nvSpPr>
          <p:cNvPr id="5" name="Tijdelijke aanduiding voor voettekst 4">
            <a:extLst>
              <a:ext uri="{FF2B5EF4-FFF2-40B4-BE49-F238E27FC236}">
                <a16:creationId xmlns:a16="http://schemas.microsoft.com/office/drawing/2014/main" id="{10C5B79B-617B-4D0B-8B69-A24CBF09E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00149E-7099-40E9-9DE4-D7412F482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DDC9-BC60-4A0A-A859-A519AC46ECAF}" type="slidenum">
              <a:rPr lang="nl-NL" smtClean="0"/>
              <a:t>‹nr.›</a:t>
            </a:fld>
            <a:endParaRPr lang="nl-NL"/>
          </a:p>
        </p:txBody>
      </p:sp>
    </p:spTree>
    <p:extLst>
      <p:ext uri="{BB962C8B-B14F-4D97-AF65-F5344CB8AC3E}">
        <p14:creationId xmlns:p14="http://schemas.microsoft.com/office/powerpoint/2010/main" val="389413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jolein.kool@hu.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hyperlink" Target="https://rekendictee2022.gecijferdheid.nl/rekendicteeki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hyperlink" Target="http://www.math.chalmers.se/Math/Grundutb/GU/L930MA/H13/Mathematical%20Thinking%20and%20Learning.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diva-portal.org/smash/get/diva2:562445/FULLTEXT01.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3e%20les%20non-routine%20reken%20les%20Fier%20Batenburg.mp4"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3e%20les%20non-routine%20reken%20les%20Fier%20Batenburg.mp4"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5C3C5-8521-4171-A5BC-B2E9ACBFB082}"/>
              </a:ext>
            </a:extLst>
          </p:cNvPr>
          <p:cNvSpPr>
            <a:spLocks noGrp="1"/>
          </p:cNvSpPr>
          <p:nvPr>
            <p:ph type="ctrTitle"/>
          </p:nvPr>
        </p:nvSpPr>
        <p:spPr>
          <a:xfrm>
            <a:off x="1502159" y="1958287"/>
            <a:ext cx="9144000" cy="2387600"/>
          </a:xfrm>
        </p:spPr>
        <p:txBody>
          <a:bodyPr>
            <a:normAutofit fontScale="90000"/>
          </a:bodyPr>
          <a:lstStyle/>
          <a:p>
            <a:r>
              <a:rPr lang="nl-NL" dirty="0"/>
              <a:t>Leerlingen leren puzzelen, </a:t>
            </a:r>
            <a:br>
              <a:rPr lang="nl-NL" dirty="0"/>
            </a:br>
            <a:r>
              <a:rPr lang="nl-NL" dirty="0"/>
              <a:t>dat is een puzzel voor de leerkracht</a:t>
            </a:r>
            <a:br>
              <a:rPr lang="nl-NL" dirty="0"/>
            </a:br>
            <a:endParaRPr lang="nl-NL" dirty="0"/>
          </a:p>
        </p:txBody>
      </p:sp>
      <p:sp>
        <p:nvSpPr>
          <p:cNvPr id="4" name="Tekstvak 3">
            <a:extLst>
              <a:ext uri="{FF2B5EF4-FFF2-40B4-BE49-F238E27FC236}">
                <a16:creationId xmlns:a16="http://schemas.microsoft.com/office/drawing/2014/main" id="{0A3D475B-E46E-1370-5446-D29A746E07E7}"/>
              </a:ext>
            </a:extLst>
          </p:cNvPr>
          <p:cNvSpPr txBox="1"/>
          <p:nvPr/>
        </p:nvSpPr>
        <p:spPr>
          <a:xfrm>
            <a:off x="540325" y="5465618"/>
            <a:ext cx="2564356" cy="1200329"/>
          </a:xfrm>
          <a:prstGeom prst="rect">
            <a:avLst/>
          </a:prstGeom>
          <a:noFill/>
        </p:spPr>
        <p:txBody>
          <a:bodyPr wrap="none" rtlCol="0">
            <a:spAutoFit/>
          </a:bodyPr>
          <a:lstStyle/>
          <a:p>
            <a:r>
              <a:rPr lang="nl-NL" dirty="0"/>
              <a:t>Marjolein Kool</a:t>
            </a:r>
          </a:p>
          <a:p>
            <a:r>
              <a:rPr lang="nl-NL" dirty="0"/>
              <a:t>Pabo Hogeschool Utrecht</a:t>
            </a:r>
          </a:p>
          <a:p>
            <a:r>
              <a:rPr lang="nl-NL" dirty="0">
                <a:hlinkClick r:id="rId3"/>
              </a:rPr>
              <a:t>Marjolein.kool@hu.nl</a:t>
            </a:r>
            <a:endParaRPr lang="nl-NL" dirty="0"/>
          </a:p>
          <a:p>
            <a:endParaRPr lang="nl-NL" dirty="0"/>
          </a:p>
        </p:txBody>
      </p:sp>
      <p:pic>
        <p:nvPicPr>
          <p:cNvPr id="5" name="Picture 2" descr="http://mathwire.com/images/animatedthinkingcap.gif">
            <a:extLst>
              <a:ext uri="{FF2B5EF4-FFF2-40B4-BE49-F238E27FC236}">
                <a16:creationId xmlns:a16="http://schemas.microsoft.com/office/drawing/2014/main" id="{3EC90C48-FDB8-82F2-C7A5-AB8D75EFFF05}"/>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7775" y="4048068"/>
            <a:ext cx="1600449" cy="23450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tting Your Club to Page One: The Power of Keyword Research | SportsEngine">
            <a:extLst>
              <a:ext uri="{FF2B5EF4-FFF2-40B4-BE49-F238E27FC236}">
                <a16:creationId xmlns:a16="http://schemas.microsoft.com/office/drawing/2014/main" id="{2345E5F3-ECB1-B9F9-0EB5-BD465A7BF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768" y="4710101"/>
            <a:ext cx="2711391" cy="180620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9D7FD741-C974-D9D8-7D83-9D8DD8C839E8}"/>
              </a:ext>
            </a:extLst>
          </p:cNvPr>
          <p:cNvSpPr txBox="1"/>
          <p:nvPr/>
        </p:nvSpPr>
        <p:spPr>
          <a:xfrm>
            <a:off x="6332247" y="4643706"/>
            <a:ext cx="6096000" cy="1554272"/>
          </a:xfrm>
          <a:prstGeom prst="rect">
            <a:avLst/>
          </a:prstGeom>
          <a:noFill/>
        </p:spPr>
        <p:txBody>
          <a:bodyPr wrap="square">
            <a:spAutoFit/>
          </a:bodyPr>
          <a:lstStyle/>
          <a:p>
            <a:pPr>
              <a:spcAft>
                <a:spcPts val="600"/>
              </a:spcAft>
            </a:pPr>
            <a:r>
              <a:rPr lang="nl-NL"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Sleutelwoorden:</a:t>
            </a:r>
            <a:endParaRPr lang="nl-NL"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nl-NL" sz="2000" dirty="0">
                <a:latin typeface="Calibri" panose="020F0502020204030204" pitchFamily="34" charset="0"/>
                <a:ea typeface="Calibri" panose="020F0502020204030204" pitchFamily="34" charset="0"/>
                <a:cs typeface="Times New Roman" panose="02020603050405020304" pitchFamily="18" charset="0"/>
              </a:rPr>
              <a:t>Probleem oplossen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2000" dirty="0" err="1">
                <a:latin typeface="Calibri" panose="020F0502020204030204" pitchFamily="34" charset="0"/>
                <a:ea typeface="Calibri" panose="020F0502020204030204" pitchFamily="34" charset="0"/>
                <a:cs typeface="Times New Roman" panose="02020603050405020304" pitchFamily="18" charset="0"/>
              </a:rPr>
              <a:t>Leerkrachtvaardigheden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2000" dirty="0">
                <a:latin typeface="Calibri" panose="020F0502020204030204" pitchFamily="34" charset="0"/>
                <a:ea typeface="Calibri" panose="020F0502020204030204" pitchFamily="34" charset="0"/>
                <a:cs typeface="Times New Roman" panose="02020603050405020304" pitchFamily="18" charset="0"/>
              </a:rPr>
              <a:t>Pabo</a:t>
            </a:r>
          </a:p>
        </p:txBody>
      </p:sp>
    </p:spTree>
    <p:extLst>
      <p:ext uri="{BB962C8B-B14F-4D97-AF65-F5344CB8AC3E}">
        <p14:creationId xmlns:p14="http://schemas.microsoft.com/office/powerpoint/2010/main" val="153184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ogeschool Utrecht (@HU_Utrecht) / Twitter">
            <a:extLst>
              <a:ext uri="{FF2B5EF4-FFF2-40B4-BE49-F238E27FC236}">
                <a16:creationId xmlns:a16="http://schemas.microsoft.com/office/drawing/2014/main" id="{22EC4FF5-314C-C442-3E3E-997374BDA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D1332A07-5F99-674A-8708-459C0669D152}"/>
              </a:ext>
            </a:extLst>
          </p:cNvPr>
          <p:cNvSpPr txBox="1"/>
          <p:nvPr/>
        </p:nvSpPr>
        <p:spPr>
          <a:xfrm>
            <a:off x="2411916" y="5523011"/>
            <a:ext cx="6094268" cy="677108"/>
          </a:xfrm>
          <a:prstGeom prst="rect">
            <a:avLst/>
          </a:prstGeom>
          <a:noFill/>
        </p:spPr>
        <p:txBody>
          <a:bodyPr wrap="square">
            <a:spAutoFit/>
          </a:bodyPr>
          <a:lstStyle/>
          <a:p>
            <a:r>
              <a:rPr lang="nl-NL" sz="1800" dirty="0"/>
              <a:t>Drijvers, P. (2015). </a:t>
            </a:r>
            <a:r>
              <a:rPr lang="nl-NL" sz="1800" i="1" dirty="0"/>
              <a:t>Denken over wiskunde, onderwijs en ICT: Inaugurale rede. </a:t>
            </a:r>
            <a:r>
              <a:rPr lang="nl-NL" sz="1800" dirty="0"/>
              <a:t>Utrecht University</a:t>
            </a:r>
            <a:r>
              <a:rPr lang="nl-NL" sz="2000" dirty="0"/>
              <a:t>.</a:t>
            </a:r>
          </a:p>
        </p:txBody>
      </p:sp>
      <p:pic>
        <p:nvPicPr>
          <p:cNvPr id="37" name="Picture 2" descr="Uitwerking Rekenen &amp; Wiskunde – Curriculum.nu">
            <a:extLst>
              <a:ext uri="{FF2B5EF4-FFF2-40B4-BE49-F238E27FC236}">
                <a16:creationId xmlns:a16="http://schemas.microsoft.com/office/drawing/2014/main" id="{228610FB-ED3F-CDF8-136F-87EE53E7D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7" y="905184"/>
            <a:ext cx="9706502" cy="5952816"/>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8A06F067-557C-FED0-6AD2-DC09E9856CB9}"/>
              </a:ext>
            </a:extLst>
          </p:cNvPr>
          <p:cNvSpPr txBox="1"/>
          <p:nvPr/>
        </p:nvSpPr>
        <p:spPr>
          <a:xfrm>
            <a:off x="9672927" y="5545851"/>
            <a:ext cx="2519073" cy="1200329"/>
          </a:xfrm>
          <a:prstGeom prst="rect">
            <a:avLst/>
          </a:prstGeom>
          <a:solidFill>
            <a:schemeClr val="bg1"/>
          </a:solidFill>
        </p:spPr>
        <p:txBody>
          <a:bodyPr wrap="square">
            <a:spAutoFit/>
          </a:bodyPr>
          <a:lstStyle/>
          <a:p>
            <a:r>
              <a:rPr lang="nl-NL" sz="1200" dirty="0"/>
              <a:t>Curriculum.nu (2019). </a:t>
            </a:r>
            <a:r>
              <a:rPr lang="nl-NL" sz="1200" i="1" dirty="0"/>
              <a:t>Voorstel voor de basis van de herziening van de kerndoelen en eindtermen van de leraren en schoolleiders uit het ontwikkelteam Rekenen &amp; Wiskunde. </a:t>
            </a:r>
            <a:r>
              <a:rPr lang="nl-NL" sz="1200" dirty="0"/>
              <a:t>Den Haag: Curriculum.nu.</a:t>
            </a:r>
          </a:p>
        </p:txBody>
      </p:sp>
      <p:sp>
        <p:nvSpPr>
          <p:cNvPr id="20" name="Titel 1">
            <a:extLst>
              <a:ext uri="{FF2B5EF4-FFF2-40B4-BE49-F238E27FC236}">
                <a16:creationId xmlns:a16="http://schemas.microsoft.com/office/drawing/2014/main" id="{E79A1D6A-8420-AD8A-3A6B-4B0F24051D6E}"/>
              </a:ext>
            </a:extLst>
          </p:cNvPr>
          <p:cNvSpPr>
            <a:spLocks noGrp="1"/>
          </p:cNvSpPr>
          <p:nvPr>
            <p:ph type="title"/>
          </p:nvPr>
        </p:nvSpPr>
        <p:spPr>
          <a:xfrm>
            <a:off x="114302" y="111820"/>
            <a:ext cx="11627426" cy="1077218"/>
          </a:xfrm>
        </p:spPr>
        <p:txBody>
          <a:bodyPr>
            <a:normAutofit fontScale="90000"/>
          </a:bodyPr>
          <a:lstStyle/>
          <a:p>
            <a:r>
              <a:rPr lang="nl-NL" dirty="0"/>
              <a:t>Wat zijn wiskundige hogere orde denkvaardigheden?</a:t>
            </a:r>
          </a:p>
        </p:txBody>
      </p:sp>
    </p:spTree>
    <p:extLst>
      <p:ext uri="{BB962C8B-B14F-4D97-AF65-F5344CB8AC3E}">
        <p14:creationId xmlns:p14="http://schemas.microsoft.com/office/powerpoint/2010/main" val="260424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D4C7F154-D135-4E5F-900F-7CDEA7266262}"/>
              </a:ext>
            </a:extLst>
          </p:cNvPr>
          <p:cNvSpPr>
            <a:spLocks noGrp="1"/>
          </p:cNvSpPr>
          <p:nvPr>
            <p:ph type="title"/>
          </p:nvPr>
        </p:nvSpPr>
        <p:spPr>
          <a:xfrm>
            <a:off x="259774" y="111820"/>
            <a:ext cx="10629900" cy="1077218"/>
          </a:xfrm>
        </p:spPr>
        <p:txBody>
          <a:bodyPr>
            <a:normAutofit/>
          </a:bodyPr>
          <a:lstStyle/>
          <a:p>
            <a:r>
              <a:rPr lang="nl-NL" dirty="0"/>
              <a:t>Wiskundige hogere orde denkvaardigheden</a:t>
            </a:r>
          </a:p>
        </p:txBody>
      </p:sp>
      <p:sp>
        <p:nvSpPr>
          <p:cNvPr id="20" name="Tekstvak 19">
            <a:extLst>
              <a:ext uri="{FF2B5EF4-FFF2-40B4-BE49-F238E27FC236}">
                <a16:creationId xmlns:a16="http://schemas.microsoft.com/office/drawing/2014/main" id="{4D0F6383-F30C-4AB9-8F9E-8468056BCAD0}"/>
              </a:ext>
            </a:extLst>
          </p:cNvPr>
          <p:cNvSpPr txBox="1"/>
          <p:nvPr/>
        </p:nvSpPr>
        <p:spPr>
          <a:xfrm>
            <a:off x="1497666" y="5881416"/>
            <a:ext cx="6337450" cy="646331"/>
          </a:xfrm>
          <a:prstGeom prst="rect">
            <a:avLst/>
          </a:prstGeom>
          <a:noFill/>
        </p:spPr>
        <p:txBody>
          <a:bodyPr wrap="square" rtlCol="0">
            <a:spAutoFit/>
          </a:bodyPr>
          <a:lstStyle/>
          <a:p>
            <a:r>
              <a:rPr lang="nl-NL" dirty="0"/>
              <a:t>Waarom komen wiskundige hogere orde denkvaardigheden over het algemeen te weinig aan bod op de basisschool?</a:t>
            </a:r>
          </a:p>
        </p:txBody>
      </p:sp>
      <p:sp>
        <p:nvSpPr>
          <p:cNvPr id="21" name="Tekstvak 20">
            <a:extLst>
              <a:ext uri="{FF2B5EF4-FFF2-40B4-BE49-F238E27FC236}">
                <a16:creationId xmlns:a16="http://schemas.microsoft.com/office/drawing/2014/main" id="{217BCFDF-FD3B-4842-89CE-AF15BACBDD01}"/>
              </a:ext>
            </a:extLst>
          </p:cNvPr>
          <p:cNvSpPr txBox="1"/>
          <p:nvPr/>
        </p:nvSpPr>
        <p:spPr>
          <a:xfrm>
            <a:off x="8010857" y="1189038"/>
            <a:ext cx="2897435" cy="4801314"/>
          </a:xfrm>
          <a:prstGeom prst="rect">
            <a:avLst/>
          </a:prstGeom>
          <a:noFill/>
        </p:spPr>
        <p:txBody>
          <a:bodyPr wrap="square" rtlCol="0">
            <a:spAutoFit/>
          </a:bodyPr>
          <a:lstStyle/>
          <a:p>
            <a:pPr marL="285750" indent="-285750">
              <a:buFontTx/>
              <a:buChar char="-"/>
            </a:pPr>
            <a:r>
              <a:rPr lang="nl-NL" dirty="0"/>
              <a:t>Ze komen te weinig in de methode voor</a:t>
            </a:r>
          </a:p>
          <a:p>
            <a:pPr marL="285750" indent="-285750">
              <a:buFontTx/>
              <a:buChar char="-"/>
            </a:pPr>
            <a:r>
              <a:rPr lang="nl-NL" dirty="0"/>
              <a:t>Leraren denken dat het alleen voor sterke rekenaars is.</a:t>
            </a:r>
          </a:p>
          <a:p>
            <a:pPr marL="285750" indent="-285750">
              <a:buFontTx/>
              <a:buChar char="-"/>
            </a:pPr>
            <a:r>
              <a:rPr lang="nl-NL" dirty="0"/>
              <a:t>Leraren denken dat het in het VO hoort.</a:t>
            </a:r>
          </a:p>
          <a:p>
            <a:pPr marL="285750" indent="-285750">
              <a:buFontTx/>
              <a:buChar char="-"/>
            </a:pPr>
            <a:r>
              <a:rPr lang="nl-NL" dirty="0"/>
              <a:t>Het aanleren van de basisvaardigheden kost te veel tijd.</a:t>
            </a:r>
          </a:p>
          <a:p>
            <a:pPr marL="285750" indent="-285750">
              <a:buFontTx/>
              <a:buChar char="-"/>
            </a:pPr>
            <a:r>
              <a:rPr lang="nl-NL" dirty="0"/>
              <a:t>Het is moeilijk te toetsen</a:t>
            </a:r>
          </a:p>
          <a:p>
            <a:pPr marL="285750" indent="-285750">
              <a:buFontTx/>
              <a:buChar char="-"/>
            </a:pPr>
            <a:r>
              <a:rPr lang="nl-NL" dirty="0"/>
              <a:t>Het vereist veel kennis en vaardigheden van de leerkracht.</a:t>
            </a:r>
          </a:p>
          <a:p>
            <a:pPr marL="285750" indent="-285750">
              <a:buFontTx/>
              <a:buChar char="-"/>
            </a:pPr>
            <a:r>
              <a:rPr lang="nl-NL" dirty="0"/>
              <a:t>Het is lastig te combineren met een digitale lesmethode.</a:t>
            </a:r>
          </a:p>
        </p:txBody>
      </p:sp>
      <p:grpSp>
        <p:nvGrpSpPr>
          <p:cNvPr id="22" name="Groep 21">
            <a:extLst>
              <a:ext uri="{FF2B5EF4-FFF2-40B4-BE49-F238E27FC236}">
                <a16:creationId xmlns:a16="http://schemas.microsoft.com/office/drawing/2014/main" id="{6B9BFCC5-6FD0-4DB4-B64D-82D3DE729E9A}"/>
              </a:ext>
            </a:extLst>
          </p:cNvPr>
          <p:cNvGrpSpPr/>
          <p:nvPr/>
        </p:nvGrpSpPr>
        <p:grpSpPr>
          <a:xfrm>
            <a:off x="1458191" y="1274933"/>
            <a:ext cx="6110810" cy="4308134"/>
            <a:chOff x="5989111" y="2115479"/>
            <a:chExt cx="6110810" cy="4308134"/>
          </a:xfrm>
        </p:grpSpPr>
        <p:pic>
          <p:nvPicPr>
            <p:cNvPr id="23" name="Picture 2" descr="woordspin mindmap">
              <a:extLst>
                <a:ext uri="{FF2B5EF4-FFF2-40B4-BE49-F238E27FC236}">
                  <a16:creationId xmlns:a16="http://schemas.microsoft.com/office/drawing/2014/main" id="{BDF6B53B-ECDB-4256-816B-FD9F49989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21" t="7625" r="19411" b="5276"/>
            <a:stretch/>
          </p:blipFill>
          <p:spPr bwMode="auto">
            <a:xfrm>
              <a:off x="5989111" y="2115479"/>
              <a:ext cx="6110810" cy="4308134"/>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a:extLst>
                <a:ext uri="{FF2B5EF4-FFF2-40B4-BE49-F238E27FC236}">
                  <a16:creationId xmlns:a16="http://schemas.microsoft.com/office/drawing/2014/main" id="{0F250854-5CB3-4824-944E-E9BD1B2B3615}"/>
                </a:ext>
              </a:extLst>
            </p:cNvPr>
            <p:cNvSpPr txBox="1"/>
            <p:nvPr/>
          </p:nvSpPr>
          <p:spPr>
            <a:xfrm>
              <a:off x="8162924" y="3592438"/>
              <a:ext cx="1971675" cy="923330"/>
            </a:xfrm>
            <a:prstGeom prst="rect">
              <a:avLst/>
            </a:prstGeom>
            <a:solidFill>
              <a:srgbClr val="F9C973"/>
            </a:solidFill>
            <a:ln>
              <a:solidFill>
                <a:schemeClr val="tx1"/>
              </a:solidFill>
            </a:ln>
          </p:spPr>
          <p:txBody>
            <a:bodyPr wrap="square" rtlCol="0">
              <a:spAutoFit/>
            </a:bodyPr>
            <a:lstStyle/>
            <a:p>
              <a:pPr algn="ctr"/>
              <a:r>
                <a:rPr lang="nl-NL" dirty="0"/>
                <a:t>Wiskundige </a:t>
              </a:r>
            </a:p>
            <a:p>
              <a:pPr algn="ctr"/>
              <a:r>
                <a:rPr lang="nl-NL" dirty="0"/>
                <a:t>hogere orde denkvaardigheden</a:t>
              </a:r>
            </a:p>
          </p:txBody>
        </p:sp>
        <p:sp>
          <p:nvSpPr>
            <p:cNvPr id="25" name="Tekstvak 24">
              <a:extLst>
                <a:ext uri="{FF2B5EF4-FFF2-40B4-BE49-F238E27FC236}">
                  <a16:creationId xmlns:a16="http://schemas.microsoft.com/office/drawing/2014/main" id="{30F0CA91-065B-4F71-8AC8-F1E7C29ABE61}"/>
                </a:ext>
              </a:extLst>
            </p:cNvPr>
            <p:cNvSpPr txBox="1"/>
            <p:nvPr/>
          </p:nvSpPr>
          <p:spPr>
            <a:xfrm>
              <a:off x="7124856" y="2975316"/>
              <a:ext cx="1307973" cy="307777"/>
            </a:xfrm>
            <a:prstGeom prst="rect">
              <a:avLst/>
            </a:prstGeom>
            <a:noFill/>
          </p:spPr>
          <p:txBody>
            <a:bodyPr wrap="square" rtlCol="0">
              <a:spAutoFit/>
            </a:bodyPr>
            <a:lstStyle/>
            <a:p>
              <a:r>
                <a:rPr lang="nl-NL" sz="1400" dirty="0"/>
                <a:t>Abstraheren</a:t>
              </a:r>
            </a:p>
          </p:txBody>
        </p:sp>
        <p:sp>
          <p:nvSpPr>
            <p:cNvPr id="26" name="Tekstvak 25">
              <a:extLst>
                <a:ext uri="{FF2B5EF4-FFF2-40B4-BE49-F238E27FC236}">
                  <a16:creationId xmlns:a16="http://schemas.microsoft.com/office/drawing/2014/main" id="{C411EAA1-8212-4C1F-8EFE-8B832F97DA0D}"/>
                </a:ext>
              </a:extLst>
            </p:cNvPr>
            <p:cNvSpPr txBox="1"/>
            <p:nvPr/>
          </p:nvSpPr>
          <p:spPr>
            <a:xfrm>
              <a:off x="6294703" y="4858923"/>
              <a:ext cx="1114425" cy="307777"/>
            </a:xfrm>
            <a:prstGeom prst="rect">
              <a:avLst/>
            </a:prstGeom>
            <a:noFill/>
          </p:spPr>
          <p:txBody>
            <a:bodyPr wrap="square" rtlCol="0">
              <a:spAutoFit/>
            </a:bodyPr>
            <a:lstStyle/>
            <a:p>
              <a:r>
                <a:rPr lang="nl-NL" sz="1400" dirty="0"/>
                <a:t>Modelleren</a:t>
              </a:r>
            </a:p>
          </p:txBody>
        </p:sp>
        <p:sp>
          <p:nvSpPr>
            <p:cNvPr id="27" name="Tekstvak 26">
              <a:extLst>
                <a:ext uri="{FF2B5EF4-FFF2-40B4-BE49-F238E27FC236}">
                  <a16:creationId xmlns:a16="http://schemas.microsoft.com/office/drawing/2014/main" id="{86004572-8C65-4C80-AB6C-9078C9934631}"/>
                </a:ext>
              </a:extLst>
            </p:cNvPr>
            <p:cNvSpPr txBox="1"/>
            <p:nvPr/>
          </p:nvSpPr>
          <p:spPr>
            <a:xfrm>
              <a:off x="7879685" y="2328717"/>
              <a:ext cx="1375834" cy="307777"/>
            </a:xfrm>
            <a:prstGeom prst="rect">
              <a:avLst/>
            </a:prstGeom>
            <a:noFill/>
          </p:spPr>
          <p:txBody>
            <a:bodyPr wrap="square" rtlCol="0">
              <a:spAutoFit/>
            </a:bodyPr>
            <a:lstStyle/>
            <a:p>
              <a:r>
                <a:rPr lang="nl-NL" sz="1400" dirty="0"/>
                <a:t>Representeren</a:t>
              </a:r>
            </a:p>
          </p:txBody>
        </p:sp>
        <p:sp>
          <p:nvSpPr>
            <p:cNvPr id="28" name="Tekstvak 27">
              <a:extLst>
                <a:ext uri="{FF2B5EF4-FFF2-40B4-BE49-F238E27FC236}">
                  <a16:creationId xmlns:a16="http://schemas.microsoft.com/office/drawing/2014/main" id="{66696583-E72F-44AE-B136-222E56E4C7A3}"/>
                </a:ext>
              </a:extLst>
            </p:cNvPr>
            <p:cNvSpPr txBox="1"/>
            <p:nvPr/>
          </p:nvSpPr>
          <p:spPr>
            <a:xfrm>
              <a:off x="8640099" y="4833119"/>
              <a:ext cx="1114425" cy="307777"/>
            </a:xfrm>
            <a:prstGeom prst="rect">
              <a:avLst/>
            </a:prstGeom>
            <a:noFill/>
          </p:spPr>
          <p:txBody>
            <a:bodyPr wrap="square" rtlCol="0">
              <a:spAutoFit/>
            </a:bodyPr>
            <a:lstStyle/>
            <a:p>
              <a:r>
                <a:rPr lang="nl-NL" sz="1400" dirty="0"/>
                <a:t>Bewijzen</a:t>
              </a:r>
            </a:p>
          </p:txBody>
        </p:sp>
        <p:sp>
          <p:nvSpPr>
            <p:cNvPr id="29" name="Tekstvak 28">
              <a:extLst>
                <a:ext uri="{FF2B5EF4-FFF2-40B4-BE49-F238E27FC236}">
                  <a16:creationId xmlns:a16="http://schemas.microsoft.com/office/drawing/2014/main" id="{6EF25848-BC40-4AC0-9AD5-355F3E59C7CD}"/>
                </a:ext>
              </a:extLst>
            </p:cNvPr>
            <p:cNvSpPr txBox="1"/>
            <p:nvPr/>
          </p:nvSpPr>
          <p:spPr>
            <a:xfrm>
              <a:off x="10876547" y="2751867"/>
              <a:ext cx="1114425" cy="523220"/>
            </a:xfrm>
            <a:prstGeom prst="rect">
              <a:avLst/>
            </a:prstGeom>
            <a:noFill/>
          </p:spPr>
          <p:txBody>
            <a:bodyPr wrap="square" rtlCol="0">
              <a:spAutoFit/>
            </a:bodyPr>
            <a:lstStyle/>
            <a:p>
              <a:r>
                <a:rPr lang="nl-NL" sz="1400" dirty="0"/>
                <a:t>Kritisch denken</a:t>
              </a:r>
            </a:p>
          </p:txBody>
        </p:sp>
        <p:sp>
          <p:nvSpPr>
            <p:cNvPr id="30" name="Tekstvak 29">
              <a:extLst>
                <a:ext uri="{FF2B5EF4-FFF2-40B4-BE49-F238E27FC236}">
                  <a16:creationId xmlns:a16="http://schemas.microsoft.com/office/drawing/2014/main" id="{39397DAF-6C85-4ABA-9BC7-DCFA6B0A9CAA}"/>
                </a:ext>
              </a:extLst>
            </p:cNvPr>
            <p:cNvSpPr txBox="1"/>
            <p:nvPr/>
          </p:nvSpPr>
          <p:spPr>
            <a:xfrm>
              <a:off x="9048259" y="2835559"/>
              <a:ext cx="1539121" cy="307777"/>
            </a:xfrm>
            <a:prstGeom prst="rect">
              <a:avLst/>
            </a:prstGeom>
            <a:noFill/>
          </p:spPr>
          <p:txBody>
            <a:bodyPr wrap="square" rtlCol="0">
              <a:spAutoFit/>
            </a:bodyPr>
            <a:lstStyle/>
            <a:p>
              <a:r>
                <a:rPr lang="nl-NL" sz="1400" dirty="0"/>
                <a:t>Communiceren</a:t>
              </a:r>
            </a:p>
          </p:txBody>
        </p:sp>
        <p:sp>
          <p:nvSpPr>
            <p:cNvPr id="31" name="Tekstvak 30">
              <a:extLst>
                <a:ext uri="{FF2B5EF4-FFF2-40B4-BE49-F238E27FC236}">
                  <a16:creationId xmlns:a16="http://schemas.microsoft.com/office/drawing/2014/main" id="{16D1EC54-7F12-4C85-9B02-15D760862D94}"/>
                </a:ext>
              </a:extLst>
            </p:cNvPr>
            <p:cNvSpPr txBox="1"/>
            <p:nvPr/>
          </p:nvSpPr>
          <p:spPr>
            <a:xfrm>
              <a:off x="6197602" y="3602010"/>
              <a:ext cx="1114425" cy="523220"/>
            </a:xfrm>
            <a:prstGeom prst="rect">
              <a:avLst/>
            </a:prstGeom>
            <a:noFill/>
          </p:spPr>
          <p:txBody>
            <a:bodyPr wrap="square" rtlCol="0">
              <a:spAutoFit/>
            </a:bodyPr>
            <a:lstStyle/>
            <a:p>
              <a:r>
                <a:rPr lang="nl-NL" sz="1400" dirty="0"/>
                <a:t>Probleem oplossen</a:t>
              </a:r>
            </a:p>
          </p:txBody>
        </p:sp>
        <p:sp>
          <p:nvSpPr>
            <p:cNvPr id="32" name="Tekstvak 31">
              <a:extLst>
                <a:ext uri="{FF2B5EF4-FFF2-40B4-BE49-F238E27FC236}">
                  <a16:creationId xmlns:a16="http://schemas.microsoft.com/office/drawing/2014/main" id="{7855703D-F592-4CAE-B8E1-77FBC118C919}"/>
                </a:ext>
              </a:extLst>
            </p:cNvPr>
            <p:cNvSpPr txBox="1"/>
            <p:nvPr/>
          </p:nvSpPr>
          <p:spPr>
            <a:xfrm>
              <a:off x="7605711" y="5417506"/>
              <a:ext cx="1114425" cy="523220"/>
            </a:xfrm>
            <a:prstGeom prst="rect">
              <a:avLst/>
            </a:prstGeom>
            <a:noFill/>
          </p:spPr>
          <p:txBody>
            <a:bodyPr wrap="square" rtlCol="0">
              <a:spAutoFit/>
            </a:bodyPr>
            <a:lstStyle/>
            <a:p>
              <a:r>
                <a:rPr lang="nl-NL" sz="1400" dirty="0"/>
                <a:t>Logisch redeneren</a:t>
              </a:r>
            </a:p>
          </p:txBody>
        </p:sp>
        <p:sp>
          <p:nvSpPr>
            <p:cNvPr id="33" name="Tekstvak 32">
              <a:extLst>
                <a:ext uri="{FF2B5EF4-FFF2-40B4-BE49-F238E27FC236}">
                  <a16:creationId xmlns:a16="http://schemas.microsoft.com/office/drawing/2014/main" id="{800CEA3A-3D38-4846-9313-6A4FF275F52A}"/>
                </a:ext>
              </a:extLst>
            </p:cNvPr>
            <p:cNvSpPr txBox="1"/>
            <p:nvPr/>
          </p:nvSpPr>
          <p:spPr>
            <a:xfrm>
              <a:off x="10676203" y="3978816"/>
              <a:ext cx="1279329" cy="523220"/>
            </a:xfrm>
            <a:prstGeom prst="rect">
              <a:avLst/>
            </a:prstGeom>
            <a:noFill/>
          </p:spPr>
          <p:txBody>
            <a:bodyPr wrap="square" rtlCol="0">
              <a:spAutoFit/>
            </a:bodyPr>
            <a:lstStyle/>
            <a:p>
              <a:r>
                <a:rPr lang="nl-NL" sz="1400" dirty="0"/>
                <a:t>Algoritmisch denken</a:t>
              </a:r>
            </a:p>
          </p:txBody>
        </p:sp>
        <p:sp>
          <p:nvSpPr>
            <p:cNvPr id="34" name="Tekstvak 33">
              <a:extLst>
                <a:ext uri="{FF2B5EF4-FFF2-40B4-BE49-F238E27FC236}">
                  <a16:creationId xmlns:a16="http://schemas.microsoft.com/office/drawing/2014/main" id="{5F7A5C18-AB25-433B-B7FD-A942A8497FD3}"/>
                </a:ext>
              </a:extLst>
            </p:cNvPr>
            <p:cNvSpPr txBox="1"/>
            <p:nvPr/>
          </p:nvSpPr>
          <p:spPr>
            <a:xfrm>
              <a:off x="10286237" y="4840959"/>
              <a:ext cx="1355790" cy="523220"/>
            </a:xfrm>
            <a:prstGeom prst="rect">
              <a:avLst/>
            </a:prstGeom>
            <a:noFill/>
          </p:spPr>
          <p:txBody>
            <a:bodyPr wrap="square" rtlCol="0">
              <a:spAutoFit/>
            </a:bodyPr>
            <a:lstStyle/>
            <a:p>
              <a:r>
                <a:rPr lang="nl-NL" sz="1400" dirty="0" err="1"/>
                <a:t>Computational</a:t>
              </a:r>
              <a:r>
                <a:rPr lang="nl-NL" sz="1400" dirty="0"/>
                <a:t> thinking</a:t>
              </a:r>
            </a:p>
          </p:txBody>
        </p:sp>
        <p:sp>
          <p:nvSpPr>
            <p:cNvPr id="35" name="Tekstvak 34">
              <a:extLst>
                <a:ext uri="{FF2B5EF4-FFF2-40B4-BE49-F238E27FC236}">
                  <a16:creationId xmlns:a16="http://schemas.microsoft.com/office/drawing/2014/main" id="{7D25C33B-FFC8-4832-85E7-922604D746A7}"/>
                </a:ext>
              </a:extLst>
            </p:cNvPr>
            <p:cNvSpPr txBox="1"/>
            <p:nvPr/>
          </p:nvSpPr>
          <p:spPr>
            <a:xfrm>
              <a:off x="9947479" y="5686428"/>
              <a:ext cx="1215965" cy="523220"/>
            </a:xfrm>
            <a:prstGeom prst="rect">
              <a:avLst/>
            </a:prstGeom>
            <a:noFill/>
          </p:spPr>
          <p:txBody>
            <a:bodyPr wrap="square" rtlCol="0">
              <a:spAutoFit/>
            </a:bodyPr>
            <a:lstStyle/>
            <a:p>
              <a:r>
                <a:rPr lang="nl-NL" sz="1400" dirty="0"/>
                <a:t>Technologie gebruiken</a:t>
              </a:r>
            </a:p>
          </p:txBody>
        </p:sp>
      </p:grpSp>
      <p:pic>
        <p:nvPicPr>
          <p:cNvPr id="36" name="Picture 2" descr="Hogeschool Utrecht (@HU_Utrecht) / Twitter">
            <a:extLst>
              <a:ext uri="{FF2B5EF4-FFF2-40B4-BE49-F238E27FC236}">
                <a16:creationId xmlns:a16="http://schemas.microsoft.com/office/drawing/2014/main" id="{4115B03C-6008-AF40-9512-7A77353FB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1">
            <a:extLst>
              <a:ext uri="{FF2B5EF4-FFF2-40B4-BE49-F238E27FC236}">
                <a16:creationId xmlns:a16="http://schemas.microsoft.com/office/drawing/2014/main" id="{02A0418C-351B-4978-9DE9-9F830BA9E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889" y="2171700"/>
            <a:ext cx="4983706" cy="402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Pin op Rekenen in groep 3">
            <a:extLst>
              <a:ext uri="{FF2B5EF4-FFF2-40B4-BE49-F238E27FC236}">
                <a16:creationId xmlns:a16="http://schemas.microsoft.com/office/drawing/2014/main" id="{AFA9E518-C64B-FC00-34EF-0A0720C4C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88" y="1318661"/>
            <a:ext cx="4102573" cy="55393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808DEF23-E290-E858-5017-4D18692CEE93}"/>
              </a:ext>
            </a:extLst>
          </p:cNvPr>
          <p:cNvSpPr txBox="1">
            <a:spLocks/>
          </p:cNvSpPr>
          <p:nvPr/>
        </p:nvSpPr>
        <p:spPr>
          <a:xfrm>
            <a:off x="259774" y="111820"/>
            <a:ext cx="10629900" cy="1077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Wiskundige hogere orde denkvaardigheden</a:t>
            </a:r>
          </a:p>
        </p:txBody>
      </p:sp>
      <p:sp>
        <p:nvSpPr>
          <p:cNvPr id="4" name="Ovaal 3">
            <a:extLst>
              <a:ext uri="{FF2B5EF4-FFF2-40B4-BE49-F238E27FC236}">
                <a16:creationId xmlns:a16="http://schemas.microsoft.com/office/drawing/2014/main" id="{CAA7F4E3-54B2-C55F-F61D-F49C8001E967}"/>
              </a:ext>
            </a:extLst>
          </p:cNvPr>
          <p:cNvSpPr/>
          <p:nvPr/>
        </p:nvSpPr>
        <p:spPr>
          <a:xfrm>
            <a:off x="3366654" y="6089073"/>
            <a:ext cx="363682" cy="3844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0000"/>
                </a:solidFill>
              </a:rPr>
              <a:t>9</a:t>
            </a:r>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AAEB0CFB-A4EC-4A2C-8C72-2B7A38270473}"/>
              </a:ext>
            </a:extLst>
          </p:cNvPr>
          <p:cNvGrpSpPr/>
          <p:nvPr/>
        </p:nvGrpSpPr>
        <p:grpSpPr>
          <a:xfrm>
            <a:off x="1711320" y="1755878"/>
            <a:ext cx="8777168" cy="2891032"/>
            <a:chOff x="187320" y="1755878"/>
            <a:chExt cx="8777168" cy="2891032"/>
          </a:xfrm>
        </p:grpSpPr>
        <p:pic>
          <p:nvPicPr>
            <p:cNvPr id="13314" name="Picture 2" descr="Afbeeldingsresultaat voor p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0" y="1827886"/>
              <a:ext cx="2160240" cy="216024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Gerelateerde afbeel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6322" y="2529388"/>
              <a:ext cx="1433978" cy="144628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fbeeldingsresultaat voor rugzakj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7584" y="1755878"/>
              <a:ext cx="217382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Afbeeldingsresultaat voor waterfles ki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9872" y="2278847"/>
              <a:ext cx="704766" cy="154974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Afbeeldingsresultaat voor cadeau kind 9 ja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8023" y="2477657"/>
              <a:ext cx="916465" cy="115212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p:cNvGrpSpPr/>
            <p:nvPr/>
          </p:nvGrpSpPr>
          <p:grpSpPr>
            <a:xfrm>
              <a:off x="385517" y="3914520"/>
              <a:ext cx="1023595" cy="732390"/>
              <a:chOff x="296706" y="3421247"/>
              <a:chExt cx="1023595" cy="732390"/>
            </a:xfrm>
          </p:grpSpPr>
          <p:sp>
            <p:nvSpPr>
              <p:cNvPr id="3" name="Vijfhoek 2"/>
              <p:cNvSpPr/>
              <p:nvPr/>
            </p:nvSpPr>
            <p:spPr>
              <a:xfrm rot="19310933">
                <a:off x="296706" y="3669005"/>
                <a:ext cx="978408" cy="484632"/>
              </a:xfrm>
              <a:prstGeom prst="homePlat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a:t>7</a:t>
                </a:r>
              </a:p>
            </p:txBody>
          </p:sp>
          <p:cxnSp>
            <p:nvCxnSpPr>
              <p:cNvPr id="5" name="Rechte verbindingslijn 4"/>
              <p:cNvCxnSpPr>
                <a:stCxn id="3" idx="3"/>
              </p:cNvCxnSpPr>
              <p:nvPr/>
            </p:nvCxnSpPr>
            <p:spPr>
              <a:xfrm flipV="1">
                <a:off x="1170612" y="3421247"/>
                <a:ext cx="149689" cy="1878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 name="Groep 12"/>
            <p:cNvGrpSpPr/>
            <p:nvPr/>
          </p:nvGrpSpPr>
          <p:grpSpPr>
            <a:xfrm>
              <a:off x="2249716" y="3828595"/>
              <a:ext cx="1023595" cy="732390"/>
              <a:chOff x="296706" y="3421247"/>
              <a:chExt cx="1023595" cy="732390"/>
            </a:xfrm>
          </p:grpSpPr>
          <p:sp>
            <p:nvSpPr>
              <p:cNvPr id="14" name="Vijfhoek 13"/>
              <p:cNvSpPr/>
              <p:nvPr/>
            </p:nvSpPr>
            <p:spPr>
              <a:xfrm rot="19310933">
                <a:off x="296706" y="3669005"/>
                <a:ext cx="978408" cy="484632"/>
              </a:xfrm>
              <a:prstGeom prst="homePlat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a:t>5</a:t>
                </a:r>
              </a:p>
            </p:txBody>
          </p:sp>
          <p:cxnSp>
            <p:nvCxnSpPr>
              <p:cNvPr id="15" name="Rechte verbindingslijn 14"/>
              <p:cNvCxnSpPr>
                <a:stCxn id="14" idx="3"/>
              </p:cNvCxnSpPr>
              <p:nvPr/>
            </p:nvCxnSpPr>
            <p:spPr>
              <a:xfrm flipV="1">
                <a:off x="1170612" y="3421247"/>
                <a:ext cx="149689" cy="1878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Groep 15"/>
            <p:cNvGrpSpPr/>
            <p:nvPr/>
          </p:nvGrpSpPr>
          <p:grpSpPr>
            <a:xfrm>
              <a:off x="4375616" y="3914520"/>
              <a:ext cx="1023595" cy="732390"/>
              <a:chOff x="296706" y="3421247"/>
              <a:chExt cx="1023595" cy="732390"/>
            </a:xfrm>
          </p:grpSpPr>
          <p:sp>
            <p:nvSpPr>
              <p:cNvPr id="17" name="Vijfhoek 16"/>
              <p:cNvSpPr/>
              <p:nvPr/>
            </p:nvSpPr>
            <p:spPr>
              <a:xfrm rot="19310933">
                <a:off x="296706" y="3669005"/>
                <a:ext cx="978408" cy="484632"/>
              </a:xfrm>
              <a:prstGeom prst="homePlat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a:t>11</a:t>
                </a:r>
              </a:p>
            </p:txBody>
          </p:sp>
          <p:cxnSp>
            <p:nvCxnSpPr>
              <p:cNvPr id="18" name="Rechte verbindingslijn 17"/>
              <p:cNvCxnSpPr>
                <a:stCxn id="17" idx="3"/>
              </p:cNvCxnSpPr>
              <p:nvPr/>
            </p:nvCxnSpPr>
            <p:spPr>
              <a:xfrm flipV="1">
                <a:off x="1170612" y="3421247"/>
                <a:ext cx="149689" cy="1878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Groep 18"/>
            <p:cNvGrpSpPr/>
            <p:nvPr/>
          </p:nvGrpSpPr>
          <p:grpSpPr>
            <a:xfrm>
              <a:off x="6008660" y="3794662"/>
              <a:ext cx="1023595" cy="732390"/>
              <a:chOff x="296706" y="3421247"/>
              <a:chExt cx="1023595" cy="732390"/>
            </a:xfrm>
          </p:grpSpPr>
          <p:sp>
            <p:nvSpPr>
              <p:cNvPr id="20" name="Vijfhoek 19"/>
              <p:cNvSpPr/>
              <p:nvPr/>
            </p:nvSpPr>
            <p:spPr>
              <a:xfrm rot="19310933">
                <a:off x="296706" y="3669005"/>
                <a:ext cx="978408" cy="484632"/>
              </a:xfrm>
              <a:prstGeom prst="homePlat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a:t>4</a:t>
                </a:r>
              </a:p>
            </p:txBody>
          </p:sp>
          <p:cxnSp>
            <p:nvCxnSpPr>
              <p:cNvPr id="21" name="Rechte verbindingslijn 20"/>
              <p:cNvCxnSpPr>
                <a:stCxn id="20" idx="3"/>
              </p:cNvCxnSpPr>
              <p:nvPr/>
            </p:nvCxnSpPr>
            <p:spPr>
              <a:xfrm flipV="1">
                <a:off x="1170612" y="3421247"/>
                <a:ext cx="149689" cy="1878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 name="Groep 21"/>
            <p:cNvGrpSpPr/>
            <p:nvPr/>
          </p:nvGrpSpPr>
          <p:grpSpPr>
            <a:xfrm>
              <a:off x="7536225" y="3621932"/>
              <a:ext cx="1023595" cy="732390"/>
              <a:chOff x="296706" y="3421247"/>
              <a:chExt cx="1023595" cy="732390"/>
            </a:xfrm>
          </p:grpSpPr>
          <p:sp>
            <p:nvSpPr>
              <p:cNvPr id="23" name="Vijfhoek 22"/>
              <p:cNvSpPr/>
              <p:nvPr/>
            </p:nvSpPr>
            <p:spPr>
              <a:xfrm rot="19310933">
                <a:off x="296706" y="3669005"/>
                <a:ext cx="978408" cy="484632"/>
              </a:xfrm>
              <a:prstGeom prst="homePlat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a:t>14</a:t>
                </a:r>
              </a:p>
            </p:txBody>
          </p:sp>
          <p:cxnSp>
            <p:nvCxnSpPr>
              <p:cNvPr id="24" name="Rechte verbindingslijn 23"/>
              <p:cNvCxnSpPr>
                <a:stCxn id="23" idx="3"/>
              </p:cNvCxnSpPr>
              <p:nvPr/>
            </p:nvCxnSpPr>
            <p:spPr>
              <a:xfrm flipV="1">
                <a:off x="1170612" y="3421247"/>
                <a:ext cx="149689" cy="1878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0" name="Tekstvak 9">
            <a:extLst>
              <a:ext uri="{FF2B5EF4-FFF2-40B4-BE49-F238E27FC236}">
                <a16:creationId xmlns:a16="http://schemas.microsoft.com/office/drawing/2014/main" id="{7C96E594-6F71-B728-38ED-F10F73736BA8}"/>
              </a:ext>
            </a:extLst>
          </p:cNvPr>
          <p:cNvSpPr txBox="1"/>
          <p:nvPr/>
        </p:nvSpPr>
        <p:spPr>
          <a:xfrm>
            <a:off x="1626668" y="5027614"/>
            <a:ext cx="5566049" cy="1200329"/>
          </a:xfrm>
          <a:prstGeom prst="rect">
            <a:avLst/>
          </a:prstGeom>
          <a:noFill/>
        </p:spPr>
        <p:txBody>
          <a:bodyPr wrap="square" rtlCol="0">
            <a:spAutoFit/>
          </a:bodyPr>
          <a:lstStyle/>
          <a:p>
            <a:r>
              <a:rPr lang="nl-NL" dirty="0"/>
              <a:t>Hoeveel kosten…</a:t>
            </a:r>
          </a:p>
          <a:p>
            <a:pPr marL="285750" indent="-285750">
              <a:buFontTx/>
              <a:buChar char="-"/>
            </a:pPr>
            <a:r>
              <a:rPr lang="nl-NL" dirty="0"/>
              <a:t>Een bal en een beker</a:t>
            </a:r>
          </a:p>
          <a:p>
            <a:pPr marL="285750" indent="-285750">
              <a:buFontTx/>
              <a:buChar char="-"/>
            </a:pPr>
            <a:r>
              <a:rPr lang="nl-NL" dirty="0"/>
              <a:t>Een bal en een tas</a:t>
            </a:r>
          </a:p>
          <a:p>
            <a:pPr marL="285750" indent="-285750">
              <a:buFontTx/>
              <a:buChar char="-"/>
            </a:pPr>
            <a:r>
              <a:rPr lang="nl-NL" dirty="0"/>
              <a:t>Een pop en een horloge</a:t>
            </a:r>
          </a:p>
        </p:txBody>
      </p:sp>
      <p:sp>
        <p:nvSpPr>
          <p:cNvPr id="32" name="Tekstvak 31">
            <a:extLst>
              <a:ext uri="{FF2B5EF4-FFF2-40B4-BE49-F238E27FC236}">
                <a16:creationId xmlns:a16="http://schemas.microsoft.com/office/drawing/2014/main" id="{9374D8DC-F459-46E2-7098-E7D7227446AC}"/>
              </a:ext>
            </a:extLst>
          </p:cNvPr>
          <p:cNvSpPr txBox="1"/>
          <p:nvPr/>
        </p:nvSpPr>
        <p:spPr>
          <a:xfrm>
            <a:off x="1674501" y="6319382"/>
            <a:ext cx="7874166" cy="369332"/>
          </a:xfrm>
          <a:prstGeom prst="rect">
            <a:avLst/>
          </a:prstGeom>
          <a:noFill/>
        </p:spPr>
        <p:txBody>
          <a:bodyPr wrap="square" rtlCol="0">
            <a:spAutoFit/>
          </a:bodyPr>
          <a:lstStyle/>
          <a:p>
            <a:r>
              <a:rPr lang="nl-NL" dirty="0"/>
              <a:t>Ik koop drie dingen en betaal 20 euro. Welke dingen kunnen dat zijn?</a:t>
            </a:r>
          </a:p>
        </p:txBody>
      </p:sp>
      <p:sp>
        <p:nvSpPr>
          <p:cNvPr id="34" name="Tekstvak 33">
            <a:extLst>
              <a:ext uri="{FF2B5EF4-FFF2-40B4-BE49-F238E27FC236}">
                <a16:creationId xmlns:a16="http://schemas.microsoft.com/office/drawing/2014/main" id="{57147F99-B308-73FB-3FCB-24FDD7F9B5F3}"/>
              </a:ext>
            </a:extLst>
          </p:cNvPr>
          <p:cNvSpPr txBox="1"/>
          <p:nvPr/>
        </p:nvSpPr>
        <p:spPr>
          <a:xfrm>
            <a:off x="192505" y="6319382"/>
            <a:ext cx="1285160" cy="646331"/>
          </a:xfrm>
          <a:prstGeom prst="rect">
            <a:avLst/>
          </a:prstGeom>
          <a:noFill/>
        </p:spPr>
        <p:txBody>
          <a:bodyPr wrap="none" rtlCol="0">
            <a:spAutoFit/>
          </a:bodyPr>
          <a:lstStyle/>
          <a:p>
            <a:r>
              <a:rPr lang="nl-NL" dirty="0">
                <a:solidFill>
                  <a:srgbClr val="FF0000"/>
                </a:solidFill>
              </a:rPr>
              <a:t>Extra vraag:</a:t>
            </a:r>
          </a:p>
          <a:p>
            <a:endParaRPr lang="nl-NL" dirty="0"/>
          </a:p>
        </p:txBody>
      </p:sp>
      <p:pic>
        <p:nvPicPr>
          <p:cNvPr id="30" name="Picture 2" descr="Hogeschool Utrecht (@HU_Utrecht) / Twitter">
            <a:extLst>
              <a:ext uri="{FF2B5EF4-FFF2-40B4-BE49-F238E27FC236}">
                <a16:creationId xmlns:a16="http://schemas.microsoft.com/office/drawing/2014/main" id="{89816FE5-9174-8559-B3A7-7E7ABA7FBA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33" name="Titel 1">
            <a:extLst>
              <a:ext uri="{FF2B5EF4-FFF2-40B4-BE49-F238E27FC236}">
                <a16:creationId xmlns:a16="http://schemas.microsoft.com/office/drawing/2014/main" id="{DE058C3B-0C85-1DAF-CB8F-ECBD9DC23A72}"/>
              </a:ext>
            </a:extLst>
          </p:cNvPr>
          <p:cNvSpPr txBox="1">
            <a:spLocks/>
          </p:cNvSpPr>
          <p:nvPr/>
        </p:nvSpPr>
        <p:spPr>
          <a:xfrm>
            <a:off x="259774" y="111820"/>
            <a:ext cx="10629900" cy="1077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Wiskundige hogere orde denkvaardigheden</a:t>
            </a:r>
          </a:p>
        </p:txBody>
      </p:sp>
    </p:spTree>
    <p:extLst>
      <p:ext uri="{BB962C8B-B14F-4D97-AF65-F5344CB8AC3E}">
        <p14:creationId xmlns:p14="http://schemas.microsoft.com/office/powerpoint/2010/main" val="175908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245F1CF-FCFD-4A91-94E5-031B1E40BC26}"/>
              </a:ext>
            </a:extLst>
          </p:cNvPr>
          <p:cNvSpPr txBox="1"/>
          <p:nvPr/>
        </p:nvSpPr>
        <p:spPr>
          <a:xfrm>
            <a:off x="917575" y="1410528"/>
            <a:ext cx="10868025" cy="400110"/>
          </a:xfrm>
          <a:prstGeom prst="rect">
            <a:avLst/>
          </a:prstGeom>
          <a:noFill/>
        </p:spPr>
        <p:txBody>
          <a:bodyPr wrap="square" rtlCol="0">
            <a:spAutoFit/>
          </a:bodyPr>
          <a:lstStyle/>
          <a:p>
            <a:r>
              <a:rPr lang="nl-NL" sz="2000" dirty="0"/>
              <a:t>Enkele bronnen:</a:t>
            </a:r>
          </a:p>
        </p:txBody>
      </p:sp>
      <p:pic>
        <p:nvPicPr>
          <p:cNvPr id="1028" name="Picture 4" descr="Malmberg PO (@malmbergpo) / Twitter">
            <a:extLst>
              <a:ext uri="{FF2B5EF4-FFF2-40B4-BE49-F238E27FC236}">
                <a16:creationId xmlns:a16="http://schemas.microsoft.com/office/drawing/2014/main" id="{0ABC2FB5-0B3E-571E-F93A-E66F7723D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06" y="1905265"/>
            <a:ext cx="2408505" cy="201916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DCDE839D-C7D9-AC5D-F2C4-9CC6FE917C8B}"/>
              </a:ext>
            </a:extLst>
          </p:cNvPr>
          <p:cNvSpPr txBox="1"/>
          <p:nvPr/>
        </p:nvSpPr>
        <p:spPr>
          <a:xfrm>
            <a:off x="1128406" y="3924427"/>
            <a:ext cx="4008507" cy="369332"/>
          </a:xfrm>
          <a:prstGeom prst="rect">
            <a:avLst/>
          </a:prstGeom>
          <a:noFill/>
        </p:spPr>
        <p:txBody>
          <a:bodyPr wrap="square" rtlCol="0">
            <a:spAutoFit/>
          </a:bodyPr>
          <a:lstStyle/>
          <a:p>
            <a:r>
              <a:rPr lang="nl-NL" dirty="0"/>
              <a:t>Grote </a:t>
            </a:r>
            <a:r>
              <a:rPr lang="nl-NL" dirty="0" err="1"/>
              <a:t>Rekendag</a:t>
            </a:r>
            <a:r>
              <a:rPr lang="nl-NL" dirty="0"/>
              <a:t>  2022</a:t>
            </a:r>
          </a:p>
        </p:txBody>
      </p:sp>
      <p:grpSp>
        <p:nvGrpSpPr>
          <p:cNvPr id="2" name="Groep 1">
            <a:extLst>
              <a:ext uri="{FF2B5EF4-FFF2-40B4-BE49-F238E27FC236}">
                <a16:creationId xmlns:a16="http://schemas.microsoft.com/office/drawing/2014/main" id="{6FF6C581-277D-B9A0-3B87-204D73A5594A}"/>
              </a:ext>
            </a:extLst>
          </p:cNvPr>
          <p:cNvGrpSpPr/>
          <p:nvPr/>
        </p:nvGrpSpPr>
        <p:grpSpPr>
          <a:xfrm>
            <a:off x="5118673" y="1570506"/>
            <a:ext cx="6473352" cy="1731443"/>
            <a:chOff x="5118673" y="1570506"/>
            <a:chExt cx="6473352" cy="1731443"/>
          </a:xfrm>
        </p:grpSpPr>
        <p:pic>
          <p:nvPicPr>
            <p:cNvPr id="1026" name="Picture 2" descr="Home :: W4Kangoeroe">
              <a:extLst>
                <a:ext uri="{FF2B5EF4-FFF2-40B4-BE49-F238E27FC236}">
                  <a16:creationId xmlns:a16="http://schemas.microsoft.com/office/drawing/2014/main" id="{5A10D2D3-20E3-3100-FEC5-150540C24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673" y="1570506"/>
              <a:ext cx="4580085" cy="1095386"/>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8FD1BB01-F220-788A-63E9-314F0AF656EF}"/>
                </a:ext>
              </a:extLst>
            </p:cNvPr>
            <p:cNvSpPr txBox="1"/>
            <p:nvPr/>
          </p:nvSpPr>
          <p:spPr>
            <a:xfrm>
              <a:off x="5496025" y="2628966"/>
              <a:ext cx="6096000" cy="369332"/>
            </a:xfrm>
            <a:prstGeom prst="rect">
              <a:avLst/>
            </a:prstGeom>
            <a:noFill/>
          </p:spPr>
          <p:txBody>
            <a:bodyPr wrap="square">
              <a:spAutoFit/>
            </a:bodyPr>
            <a:lstStyle/>
            <a:p>
              <a:r>
                <a:rPr lang="nl-NL" dirty="0"/>
                <a:t>https://www.w4kangoeroe.nl/kangoeroe/</a:t>
              </a:r>
            </a:p>
          </p:txBody>
        </p:sp>
        <p:sp>
          <p:nvSpPr>
            <p:cNvPr id="13" name="Tekstvak 12">
              <a:extLst>
                <a:ext uri="{FF2B5EF4-FFF2-40B4-BE49-F238E27FC236}">
                  <a16:creationId xmlns:a16="http://schemas.microsoft.com/office/drawing/2014/main" id="{97C9B2E1-0264-2E69-C28B-88264112E622}"/>
                </a:ext>
              </a:extLst>
            </p:cNvPr>
            <p:cNvSpPr txBox="1"/>
            <p:nvPr/>
          </p:nvSpPr>
          <p:spPr>
            <a:xfrm>
              <a:off x="5496025" y="2963395"/>
              <a:ext cx="5167312" cy="338554"/>
            </a:xfrm>
            <a:prstGeom prst="rect">
              <a:avLst/>
            </a:prstGeom>
            <a:noFill/>
          </p:spPr>
          <p:txBody>
            <a:bodyPr wrap="square">
              <a:spAutoFit/>
            </a:bodyPr>
            <a:lstStyle/>
            <a:p>
              <a:r>
                <a:rPr lang="nl-NL" sz="1600" dirty="0"/>
                <a:t>V</a:t>
              </a:r>
              <a:r>
                <a:rPr lang="nl-NL" sz="1600" b="0" i="0" dirty="0">
                  <a:effectLst/>
                </a:rPr>
                <a:t>anaf groep 3 van de basisschool t/m 6 vwo</a:t>
              </a:r>
            </a:p>
          </p:txBody>
        </p:sp>
      </p:grpSp>
      <p:grpSp>
        <p:nvGrpSpPr>
          <p:cNvPr id="8" name="Groep 7">
            <a:extLst>
              <a:ext uri="{FF2B5EF4-FFF2-40B4-BE49-F238E27FC236}">
                <a16:creationId xmlns:a16="http://schemas.microsoft.com/office/drawing/2014/main" id="{4A56897C-C5C7-F85B-F953-5600F8172E68}"/>
              </a:ext>
            </a:extLst>
          </p:cNvPr>
          <p:cNvGrpSpPr/>
          <p:nvPr/>
        </p:nvGrpSpPr>
        <p:grpSpPr>
          <a:xfrm>
            <a:off x="6265396" y="3556051"/>
            <a:ext cx="5802557" cy="2924806"/>
            <a:chOff x="6265396" y="3556051"/>
            <a:chExt cx="5802557" cy="2924806"/>
          </a:xfrm>
        </p:grpSpPr>
        <p:pic>
          <p:nvPicPr>
            <p:cNvPr id="9" name="Picture 2" descr="Het Ei van Columbus">
              <a:extLst>
                <a:ext uri="{FF2B5EF4-FFF2-40B4-BE49-F238E27FC236}">
                  <a16:creationId xmlns:a16="http://schemas.microsoft.com/office/drawing/2014/main" id="{9C2ECFB7-3838-C99F-01C9-83F9326D6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396" y="3556051"/>
              <a:ext cx="2012612" cy="28943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4D48CF49-3D9D-F98D-A079-C298274C1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6998" y="3576196"/>
              <a:ext cx="2053159" cy="28741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145A1D4C-2718-762C-CF14-98F833137933}"/>
                </a:ext>
              </a:extLst>
            </p:cNvPr>
            <p:cNvSpPr txBox="1"/>
            <p:nvPr/>
          </p:nvSpPr>
          <p:spPr>
            <a:xfrm>
              <a:off x="10500157" y="5557527"/>
              <a:ext cx="1567796" cy="923330"/>
            </a:xfrm>
            <a:prstGeom prst="rect">
              <a:avLst/>
            </a:prstGeom>
            <a:noFill/>
          </p:spPr>
          <p:txBody>
            <a:bodyPr wrap="square" rtlCol="0">
              <a:spAutoFit/>
            </a:bodyPr>
            <a:lstStyle/>
            <a:p>
              <a:r>
                <a:rPr lang="nl-NL" dirty="0"/>
                <a:t>Rekenpuzzels van Jos van den Bergh.</a:t>
              </a:r>
            </a:p>
          </p:txBody>
        </p:sp>
      </p:grpSp>
      <p:grpSp>
        <p:nvGrpSpPr>
          <p:cNvPr id="7" name="Groep 6">
            <a:extLst>
              <a:ext uri="{FF2B5EF4-FFF2-40B4-BE49-F238E27FC236}">
                <a16:creationId xmlns:a16="http://schemas.microsoft.com/office/drawing/2014/main" id="{2C649424-FF8A-3DD1-00A3-7C57CA181525}"/>
              </a:ext>
            </a:extLst>
          </p:cNvPr>
          <p:cNvGrpSpPr/>
          <p:nvPr/>
        </p:nvGrpSpPr>
        <p:grpSpPr>
          <a:xfrm>
            <a:off x="124047" y="4425859"/>
            <a:ext cx="5090158" cy="2390181"/>
            <a:chOff x="124047" y="4425859"/>
            <a:chExt cx="5090158" cy="2390181"/>
          </a:xfrm>
        </p:grpSpPr>
        <p:pic>
          <p:nvPicPr>
            <p:cNvPr id="12" name="Picture 4" descr="Draad van Ariadne januari 2022 - Volgens Bartjens">
              <a:extLst>
                <a:ext uri="{FF2B5EF4-FFF2-40B4-BE49-F238E27FC236}">
                  <a16:creationId xmlns:a16="http://schemas.microsoft.com/office/drawing/2014/main" id="{9D30B1A0-D12C-5457-4A2E-DB05956B38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047" y="4425859"/>
              <a:ext cx="5090158" cy="169671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34FD0950-1536-E469-8B67-96360358DF58}"/>
                </a:ext>
              </a:extLst>
            </p:cNvPr>
            <p:cNvSpPr txBox="1"/>
            <p:nvPr/>
          </p:nvSpPr>
          <p:spPr>
            <a:xfrm>
              <a:off x="608312" y="6169709"/>
              <a:ext cx="4292842" cy="646331"/>
            </a:xfrm>
            <a:prstGeom prst="rect">
              <a:avLst/>
            </a:prstGeom>
            <a:noFill/>
          </p:spPr>
          <p:txBody>
            <a:bodyPr wrap="none" rtlCol="0">
              <a:spAutoFit/>
            </a:bodyPr>
            <a:lstStyle/>
            <a:p>
              <a:r>
                <a:rPr lang="nl-NL" dirty="0" err="1"/>
                <a:t>‘De</a:t>
              </a:r>
              <a:r>
                <a:rPr lang="nl-NL" dirty="0"/>
                <a:t> draad van Ariadne’ in </a:t>
              </a:r>
              <a:r>
                <a:rPr lang="nl-NL" i="1" dirty="0"/>
                <a:t>Volgens Bartjens</a:t>
              </a:r>
            </a:p>
            <a:p>
              <a:r>
                <a:rPr lang="nl-NL" dirty="0"/>
                <a:t>Puzzelrubriek voor 4 t/m 12 jaar.</a:t>
              </a:r>
            </a:p>
          </p:txBody>
        </p:sp>
      </p:grpSp>
      <p:pic>
        <p:nvPicPr>
          <p:cNvPr id="15" name="Picture 2" descr="Hogeschool Utrecht (@HU_Utrecht) / Twitter">
            <a:extLst>
              <a:ext uri="{FF2B5EF4-FFF2-40B4-BE49-F238E27FC236}">
                <a16:creationId xmlns:a16="http://schemas.microsoft.com/office/drawing/2014/main" id="{35F778B5-5EEF-1D5E-DA09-0D1963671E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18" name="Titel 1">
            <a:extLst>
              <a:ext uri="{FF2B5EF4-FFF2-40B4-BE49-F238E27FC236}">
                <a16:creationId xmlns:a16="http://schemas.microsoft.com/office/drawing/2014/main" id="{E97B73EF-DA41-C45A-2260-94806E5F99DB}"/>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Wiskundige hogere orde denkvaardigheden</a:t>
            </a:r>
          </a:p>
        </p:txBody>
      </p:sp>
    </p:spTree>
    <p:extLst>
      <p:ext uri="{BB962C8B-B14F-4D97-AF65-F5344CB8AC3E}">
        <p14:creationId xmlns:p14="http://schemas.microsoft.com/office/powerpoint/2010/main" val="24120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AEA6C37-C911-2FC1-723C-DF0B056FB52B}"/>
              </a:ext>
            </a:extLst>
          </p:cNvPr>
          <p:cNvGrpSpPr/>
          <p:nvPr/>
        </p:nvGrpSpPr>
        <p:grpSpPr>
          <a:xfrm>
            <a:off x="91596" y="3917347"/>
            <a:ext cx="4469380" cy="1648122"/>
            <a:chOff x="7169882" y="2942267"/>
            <a:chExt cx="6803901" cy="3050830"/>
          </a:xfrm>
        </p:grpSpPr>
        <p:pic>
          <p:nvPicPr>
            <p:cNvPr id="35844" name="Picture 4" descr="Wolven | Nieuwsrekenen | CED groep">
              <a:extLst>
                <a:ext uri="{FF2B5EF4-FFF2-40B4-BE49-F238E27FC236}">
                  <a16:creationId xmlns:a16="http://schemas.microsoft.com/office/drawing/2014/main" id="{B8464DAC-B35A-8222-6A11-78354BAB4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882" y="2942267"/>
              <a:ext cx="3989548" cy="305083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F2B3C5B9-6FDF-25BC-588F-1C9F31120083}"/>
                </a:ext>
              </a:extLst>
            </p:cNvPr>
            <p:cNvSpPr txBox="1"/>
            <p:nvPr/>
          </p:nvSpPr>
          <p:spPr>
            <a:xfrm>
              <a:off x="7169882" y="5037353"/>
              <a:ext cx="6803901" cy="569724"/>
            </a:xfrm>
            <a:prstGeom prst="rect">
              <a:avLst/>
            </a:prstGeom>
            <a:noFill/>
          </p:spPr>
          <p:txBody>
            <a:bodyPr wrap="square">
              <a:spAutoFit/>
            </a:bodyPr>
            <a:lstStyle/>
            <a:p>
              <a:r>
                <a:rPr lang="nl-NL" sz="1400" dirty="0"/>
                <a:t>https://www.nieuwsbegrip.nl/nieuwsrekenen</a:t>
              </a:r>
            </a:p>
          </p:txBody>
        </p:sp>
      </p:grpSp>
      <p:sp>
        <p:nvSpPr>
          <p:cNvPr id="3" name="Rechthoek 2">
            <a:extLst>
              <a:ext uri="{FF2B5EF4-FFF2-40B4-BE49-F238E27FC236}">
                <a16:creationId xmlns:a16="http://schemas.microsoft.com/office/drawing/2014/main" id="{8EB4B390-54E9-18D2-E024-093FAAFCC163}"/>
              </a:ext>
            </a:extLst>
          </p:cNvPr>
          <p:cNvSpPr/>
          <p:nvPr/>
        </p:nvSpPr>
        <p:spPr>
          <a:xfrm>
            <a:off x="7592750" y="3206760"/>
            <a:ext cx="4295166" cy="115071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Hogeschool Utrecht (@HU_Utrecht) / Twitter">
            <a:extLst>
              <a:ext uri="{FF2B5EF4-FFF2-40B4-BE49-F238E27FC236}">
                <a16:creationId xmlns:a16="http://schemas.microsoft.com/office/drawing/2014/main" id="{6EE4E9CE-55FD-E1C8-1335-DA89E2843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D72A9525-773A-57E2-D875-FB4D1693084B}"/>
              </a:ext>
            </a:extLst>
          </p:cNvPr>
          <p:cNvSpPr txBox="1">
            <a:spLocks/>
          </p:cNvSpPr>
          <p:nvPr/>
        </p:nvSpPr>
        <p:spPr>
          <a:xfrm>
            <a:off x="259774" y="111820"/>
            <a:ext cx="10629900" cy="1077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Wiskundige hogere orde denkvaardigheden</a:t>
            </a:r>
          </a:p>
        </p:txBody>
      </p:sp>
      <p:grpSp>
        <p:nvGrpSpPr>
          <p:cNvPr id="6" name="Groep 5">
            <a:extLst>
              <a:ext uri="{FF2B5EF4-FFF2-40B4-BE49-F238E27FC236}">
                <a16:creationId xmlns:a16="http://schemas.microsoft.com/office/drawing/2014/main" id="{DB1DAB02-E39B-7B5E-B9CC-276129BFDEE8}"/>
              </a:ext>
            </a:extLst>
          </p:cNvPr>
          <p:cNvGrpSpPr/>
          <p:nvPr/>
        </p:nvGrpSpPr>
        <p:grpSpPr>
          <a:xfrm>
            <a:off x="140345" y="3075880"/>
            <a:ext cx="3020984" cy="706240"/>
            <a:chOff x="4987512" y="5419573"/>
            <a:chExt cx="4906750" cy="1039366"/>
          </a:xfrm>
        </p:grpSpPr>
        <p:pic>
          <p:nvPicPr>
            <p:cNvPr id="35842" name="Picture 2" descr="Kosteloze nieuwsmedia voor het onderwijs - Nieuws in de klas">
              <a:extLst>
                <a:ext uri="{FF2B5EF4-FFF2-40B4-BE49-F238E27FC236}">
                  <a16:creationId xmlns:a16="http://schemas.microsoft.com/office/drawing/2014/main" id="{29942273-74E5-4928-6AF2-43FBFE855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512" y="5419573"/>
              <a:ext cx="4104533" cy="973634"/>
            </a:xfrm>
            <a:prstGeom prst="rect">
              <a:avLst/>
            </a:prstGeom>
            <a:noFill/>
            <a:extLst>
              <a:ext uri="{909E8E84-426E-40DD-AFC4-6F175D3DCCD1}">
                <a14:hiddenFill xmlns:a14="http://schemas.microsoft.com/office/drawing/2010/main">
                  <a:solidFill>
                    <a:srgbClr val="FFFFFF"/>
                  </a:solidFill>
                </a14:hiddenFill>
              </a:ext>
            </a:extLst>
          </p:spPr>
        </p:pic>
        <p:sp>
          <p:nvSpPr>
            <p:cNvPr id="48" name="Tekstvak 47">
              <a:extLst>
                <a:ext uri="{FF2B5EF4-FFF2-40B4-BE49-F238E27FC236}">
                  <a16:creationId xmlns:a16="http://schemas.microsoft.com/office/drawing/2014/main" id="{B4462B7D-8E1B-F109-7CF6-7FDC2CE8E8B2}"/>
                </a:ext>
              </a:extLst>
            </p:cNvPr>
            <p:cNvSpPr txBox="1"/>
            <p:nvPr/>
          </p:nvSpPr>
          <p:spPr>
            <a:xfrm>
              <a:off x="5574724" y="6005987"/>
              <a:ext cx="4319538" cy="452952"/>
            </a:xfrm>
            <a:prstGeom prst="rect">
              <a:avLst/>
            </a:prstGeom>
            <a:noFill/>
          </p:spPr>
          <p:txBody>
            <a:bodyPr wrap="square">
              <a:spAutoFit/>
            </a:bodyPr>
            <a:lstStyle/>
            <a:p>
              <a:r>
                <a:rPr lang="nl-NL" sz="1400" dirty="0"/>
                <a:t>https://www.nieuwsindeklas.nl/</a:t>
              </a:r>
            </a:p>
          </p:txBody>
        </p:sp>
      </p:grpSp>
      <p:pic>
        <p:nvPicPr>
          <p:cNvPr id="23" name="Picture 2" descr="Rekenen voor je leven, Edward van de Vendel | 9789057125188 | Boeken |  bol.com">
            <a:extLst>
              <a:ext uri="{FF2B5EF4-FFF2-40B4-BE49-F238E27FC236}">
                <a16:creationId xmlns:a16="http://schemas.microsoft.com/office/drawing/2014/main" id="{7295F6DE-3DD8-7452-A6F3-D93C9D959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1794" y="1552721"/>
            <a:ext cx="2631710" cy="35740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DD48DFE2-13BF-A757-C572-4ABF8716F39F}"/>
              </a:ext>
            </a:extLst>
          </p:cNvPr>
          <p:cNvGrpSpPr/>
          <p:nvPr/>
        </p:nvGrpSpPr>
        <p:grpSpPr>
          <a:xfrm>
            <a:off x="8043403" y="5359538"/>
            <a:ext cx="2676172" cy="1015663"/>
            <a:chOff x="76256" y="974713"/>
            <a:chExt cx="2676172" cy="1015663"/>
          </a:xfrm>
        </p:grpSpPr>
        <p:sp>
          <p:nvSpPr>
            <p:cNvPr id="24" name="Tekstvak 23">
              <a:extLst>
                <a:ext uri="{FF2B5EF4-FFF2-40B4-BE49-F238E27FC236}">
                  <a16:creationId xmlns:a16="http://schemas.microsoft.com/office/drawing/2014/main" id="{1113F963-941E-839D-5763-85898BB1908F}"/>
                </a:ext>
              </a:extLst>
            </p:cNvPr>
            <p:cNvSpPr txBox="1"/>
            <p:nvPr/>
          </p:nvSpPr>
          <p:spPr>
            <a:xfrm>
              <a:off x="792074" y="974713"/>
              <a:ext cx="1960354" cy="1015663"/>
            </a:xfrm>
            <a:prstGeom prst="rect">
              <a:avLst/>
            </a:prstGeom>
            <a:noFill/>
          </p:spPr>
          <p:txBody>
            <a:bodyPr wrap="square" rtlCol="0">
              <a:spAutoFit/>
            </a:bodyPr>
            <a:lstStyle/>
            <a:p>
              <a:r>
                <a:rPr lang="nl-NL" sz="2000" dirty="0">
                  <a:solidFill>
                    <a:srgbClr val="FF0000"/>
                  </a:solidFill>
                </a:rPr>
                <a:t>Wees voorzichtig met                plus-materialen!</a:t>
              </a:r>
            </a:p>
          </p:txBody>
        </p:sp>
        <p:pic>
          <p:nvPicPr>
            <p:cNvPr id="6146" name="Picture 2" descr="Koop uw tarifold Pictogram Algemene Waarschuwing | N&amp;N Partners">
              <a:extLst>
                <a:ext uri="{FF2B5EF4-FFF2-40B4-BE49-F238E27FC236}">
                  <a16:creationId xmlns:a16="http://schemas.microsoft.com/office/drawing/2014/main" id="{EA525EF6-191A-9768-DB7F-D4D32FF5B9C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439" t="20606" r="24053" b="21090"/>
            <a:stretch/>
          </p:blipFill>
          <p:spPr bwMode="auto">
            <a:xfrm flipH="1">
              <a:off x="76256" y="1167379"/>
              <a:ext cx="728072" cy="6303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ep 24">
            <a:extLst>
              <a:ext uri="{FF2B5EF4-FFF2-40B4-BE49-F238E27FC236}">
                <a16:creationId xmlns:a16="http://schemas.microsoft.com/office/drawing/2014/main" id="{9C11701B-945F-2DFA-659A-BDF5CB9B9DE4}"/>
              </a:ext>
            </a:extLst>
          </p:cNvPr>
          <p:cNvGrpSpPr/>
          <p:nvPr/>
        </p:nvGrpSpPr>
        <p:grpSpPr>
          <a:xfrm>
            <a:off x="7727246" y="3265535"/>
            <a:ext cx="4026174" cy="1033167"/>
            <a:chOff x="3702214" y="5017430"/>
            <a:chExt cx="4026174" cy="1033167"/>
          </a:xfrm>
        </p:grpSpPr>
        <p:pic>
          <p:nvPicPr>
            <p:cNvPr id="12" name="Afbeelding 11">
              <a:extLst>
                <a:ext uri="{FF2B5EF4-FFF2-40B4-BE49-F238E27FC236}">
                  <a16:creationId xmlns:a16="http://schemas.microsoft.com/office/drawing/2014/main" id="{A73A6040-93FA-F70C-48CE-AAF4746412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2214" y="5017430"/>
              <a:ext cx="2236033" cy="1033167"/>
            </a:xfrm>
            <a:prstGeom prst="rect">
              <a:avLst/>
            </a:prstGeom>
            <a:ln>
              <a:solidFill>
                <a:schemeClr val="tx1"/>
              </a:solidFill>
            </a:ln>
          </p:spPr>
        </p:pic>
        <p:sp>
          <p:nvSpPr>
            <p:cNvPr id="16" name="Tekstvak 15">
              <a:extLst>
                <a:ext uri="{FF2B5EF4-FFF2-40B4-BE49-F238E27FC236}">
                  <a16:creationId xmlns:a16="http://schemas.microsoft.com/office/drawing/2014/main" id="{DA9F8809-0E86-B6AA-A51A-24665E21E8AE}"/>
                </a:ext>
              </a:extLst>
            </p:cNvPr>
            <p:cNvSpPr txBox="1"/>
            <p:nvPr/>
          </p:nvSpPr>
          <p:spPr>
            <a:xfrm>
              <a:off x="6022472" y="5259874"/>
              <a:ext cx="1705916" cy="461665"/>
            </a:xfrm>
            <a:prstGeom prst="rect">
              <a:avLst/>
            </a:prstGeom>
            <a:noFill/>
          </p:spPr>
          <p:txBody>
            <a:bodyPr wrap="none" rtlCol="0">
              <a:spAutoFit/>
            </a:bodyPr>
            <a:lstStyle/>
            <a:p>
              <a:r>
                <a:rPr lang="nl-NL" sz="2400" b="1" dirty="0">
                  <a:solidFill>
                    <a:schemeClr val="bg1"/>
                  </a:solidFill>
                </a:rPr>
                <a:t>op 11-11-22</a:t>
              </a:r>
            </a:p>
          </p:txBody>
        </p:sp>
      </p:grpSp>
      <p:sp>
        <p:nvSpPr>
          <p:cNvPr id="5" name="Tekstvak 4">
            <a:extLst>
              <a:ext uri="{FF2B5EF4-FFF2-40B4-BE49-F238E27FC236}">
                <a16:creationId xmlns:a16="http://schemas.microsoft.com/office/drawing/2014/main" id="{D5185872-BE44-7010-6726-BFB3CC8CDC88}"/>
              </a:ext>
            </a:extLst>
          </p:cNvPr>
          <p:cNvSpPr txBox="1"/>
          <p:nvPr/>
        </p:nvSpPr>
        <p:spPr>
          <a:xfrm>
            <a:off x="7625205" y="4372620"/>
            <a:ext cx="4676147" cy="523220"/>
          </a:xfrm>
          <a:prstGeom prst="rect">
            <a:avLst/>
          </a:prstGeom>
          <a:noFill/>
        </p:spPr>
        <p:txBody>
          <a:bodyPr wrap="square">
            <a:spAutoFit/>
          </a:bodyPr>
          <a:lstStyle/>
          <a:p>
            <a:r>
              <a:rPr lang="nl-NL" sz="1400" dirty="0">
                <a:hlinkClick r:id="rId9"/>
              </a:rPr>
              <a:t>https://rekendictee2022.gecijferdheid.nl/rekendicteekids/</a:t>
            </a:r>
            <a:endParaRPr lang="nl-NL" sz="1400" dirty="0"/>
          </a:p>
          <a:p>
            <a:endParaRPr lang="nl-NL" sz="1400" dirty="0"/>
          </a:p>
        </p:txBody>
      </p:sp>
    </p:spTree>
    <p:extLst>
      <p:ext uri="{BB962C8B-B14F-4D97-AF65-F5344CB8AC3E}">
        <p14:creationId xmlns:p14="http://schemas.microsoft.com/office/powerpoint/2010/main" val="1932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808DEF23-E290-E858-5017-4D18692CEE93}"/>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aan wiskundige hogere orde denkvaardigheden werken?</a:t>
            </a:r>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0C123B5-C85C-F1D9-1681-7C6557E24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26" y="1618255"/>
            <a:ext cx="6621532" cy="432997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73AFADC4-A3A9-28CF-F7CC-A4DE370EBBD5}"/>
              </a:ext>
            </a:extLst>
          </p:cNvPr>
          <p:cNvSpPr txBox="1"/>
          <p:nvPr/>
        </p:nvSpPr>
        <p:spPr>
          <a:xfrm>
            <a:off x="8463696" y="4217386"/>
            <a:ext cx="2211572" cy="1569660"/>
          </a:xfrm>
          <a:prstGeom prst="rect">
            <a:avLst/>
          </a:prstGeom>
          <a:noFill/>
        </p:spPr>
        <p:txBody>
          <a:bodyPr wrap="square" rtlCol="0">
            <a:spAutoFit/>
          </a:bodyPr>
          <a:lstStyle/>
          <a:p>
            <a:r>
              <a:rPr lang="nl-NL" sz="2400" dirty="0"/>
              <a:t>Probleem oplossen,</a:t>
            </a:r>
          </a:p>
          <a:p>
            <a:r>
              <a:rPr lang="nl-NL" sz="2400" dirty="0"/>
              <a:t>redeneren en communiceren</a:t>
            </a:r>
          </a:p>
        </p:txBody>
      </p:sp>
      <p:pic>
        <p:nvPicPr>
          <p:cNvPr id="12" name="Picture 2" descr="24 game | Meesterrien.nl">
            <a:extLst>
              <a:ext uri="{FF2B5EF4-FFF2-40B4-BE49-F238E27FC236}">
                <a16:creationId xmlns:a16="http://schemas.microsoft.com/office/drawing/2014/main" id="{5ACEF746-B0DD-68D8-05D5-FE0AD0CA8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9366" y="1618255"/>
            <a:ext cx="2307239" cy="230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7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808DEF23-E290-E858-5017-4D18692CEE93}"/>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B11497E-BE9A-798F-6CDE-53DB0393A61B}"/>
              </a:ext>
            </a:extLst>
          </p:cNvPr>
          <p:cNvSpPr txBox="1"/>
          <p:nvPr/>
        </p:nvSpPr>
        <p:spPr>
          <a:xfrm>
            <a:off x="630524" y="1299819"/>
            <a:ext cx="3261086" cy="523220"/>
          </a:xfrm>
          <a:prstGeom prst="rect">
            <a:avLst/>
          </a:prstGeom>
          <a:noFill/>
        </p:spPr>
        <p:txBody>
          <a:bodyPr wrap="none" rtlCol="0">
            <a:spAutoFit/>
          </a:bodyPr>
          <a:lstStyle/>
          <a:p>
            <a:r>
              <a:rPr lang="nl-NL" sz="2800" dirty="0"/>
              <a:t>Routine rekenopgave</a:t>
            </a:r>
          </a:p>
        </p:txBody>
      </p:sp>
      <p:pic>
        <p:nvPicPr>
          <p:cNvPr id="1026" name="Picture 2" descr="Redactiesommen">
            <a:extLst>
              <a:ext uri="{FF2B5EF4-FFF2-40B4-BE49-F238E27FC236}">
                <a16:creationId xmlns:a16="http://schemas.microsoft.com/office/drawing/2014/main" id="{310A9B56-D900-EB64-9D37-E355B4604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662" y="2662238"/>
            <a:ext cx="5630001" cy="2895943"/>
          </a:xfrm>
          <a:prstGeom prst="rect">
            <a:avLst/>
          </a:prstGeom>
          <a:noFill/>
          <a:extLst>
            <a:ext uri="{909E8E84-426E-40DD-AFC4-6F175D3DCCD1}">
              <a14:hiddenFill xmlns:a14="http://schemas.microsoft.com/office/drawing/2010/main">
                <a:solidFill>
                  <a:srgbClr val="FFFFFF"/>
                </a:solidFill>
              </a14:hiddenFill>
            </a:ext>
          </a:extLst>
        </p:spPr>
      </p:pic>
      <p:sp>
        <p:nvSpPr>
          <p:cNvPr id="51" name="Tekstvak 50">
            <a:extLst>
              <a:ext uri="{FF2B5EF4-FFF2-40B4-BE49-F238E27FC236}">
                <a16:creationId xmlns:a16="http://schemas.microsoft.com/office/drawing/2014/main" id="{663C1649-06A6-B76D-D7CA-13F7E37F5612}"/>
              </a:ext>
            </a:extLst>
          </p:cNvPr>
          <p:cNvSpPr txBox="1"/>
          <p:nvPr/>
        </p:nvSpPr>
        <p:spPr>
          <a:xfrm>
            <a:off x="8183301" y="4548851"/>
            <a:ext cx="1577676" cy="523220"/>
          </a:xfrm>
          <a:prstGeom prst="rect">
            <a:avLst/>
          </a:prstGeom>
          <a:noFill/>
        </p:spPr>
        <p:txBody>
          <a:bodyPr wrap="none" rtlCol="0">
            <a:spAutoFit/>
          </a:bodyPr>
          <a:lstStyle/>
          <a:p>
            <a:r>
              <a:rPr lang="nl-NL" sz="2800" dirty="0"/>
              <a:t>3 x 4 = 12</a:t>
            </a:r>
            <a:endParaRPr lang="nl-NL" dirty="0"/>
          </a:p>
        </p:txBody>
      </p:sp>
    </p:spTree>
    <p:extLst>
      <p:ext uri="{BB962C8B-B14F-4D97-AF65-F5344CB8AC3E}">
        <p14:creationId xmlns:p14="http://schemas.microsoft.com/office/powerpoint/2010/main" val="26352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B11497E-BE9A-798F-6CDE-53DB0393A61B}"/>
              </a:ext>
            </a:extLst>
          </p:cNvPr>
          <p:cNvSpPr txBox="1"/>
          <p:nvPr/>
        </p:nvSpPr>
        <p:spPr>
          <a:xfrm>
            <a:off x="630524" y="1299819"/>
            <a:ext cx="3913507" cy="523220"/>
          </a:xfrm>
          <a:prstGeom prst="rect">
            <a:avLst/>
          </a:prstGeom>
          <a:noFill/>
        </p:spPr>
        <p:txBody>
          <a:bodyPr wrap="none" rtlCol="0">
            <a:spAutoFit/>
          </a:bodyPr>
          <a:lstStyle/>
          <a:p>
            <a:r>
              <a:rPr lang="nl-NL" sz="2800" dirty="0"/>
              <a:t>Non-routine rekenopgave</a:t>
            </a:r>
          </a:p>
        </p:txBody>
      </p:sp>
      <p:grpSp>
        <p:nvGrpSpPr>
          <p:cNvPr id="6" name="Groep 5">
            <a:extLst>
              <a:ext uri="{FF2B5EF4-FFF2-40B4-BE49-F238E27FC236}">
                <a16:creationId xmlns:a16="http://schemas.microsoft.com/office/drawing/2014/main" id="{3AE127FE-39C7-D85F-D546-5C02A541E5FF}"/>
              </a:ext>
            </a:extLst>
          </p:cNvPr>
          <p:cNvGrpSpPr/>
          <p:nvPr/>
        </p:nvGrpSpPr>
        <p:grpSpPr>
          <a:xfrm>
            <a:off x="1039091" y="2098964"/>
            <a:ext cx="8125691" cy="4657540"/>
            <a:chOff x="0" y="-148067"/>
            <a:chExt cx="8157183" cy="4796807"/>
          </a:xfrm>
        </p:grpSpPr>
        <p:sp>
          <p:nvSpPr>
            <p:cNvPr id="7" name="Rechthoek 6">
              <a:extLst>
                <a:ext uri="{FF2B5EF4-FFF2-40B4-BE49-F238E27FC236}">
                  <a16:creationId xmlns:a16="http://schemas.microsoft.com/office/drawing/2014/main" id="{A917ABA8-4979-2A06-5817-137D2D5F78BF}"/>
                </a:ext>
              </a:extLst>
            </p:cNvPr>
            <p:cNvSpPr/>
            <p:nvPr/>
          </p:nvSpPr>
          <p:spPr bwMode="auto">
            <a:xfrm>
              <a:off x="0" y="-148067"/>
              <a:ext cx="7416825" cy="4621695"/>
            </a:xfrm>
            <a:prstGeom prst="rect">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nl-NL"/>
            </a:p>
          </p:txBody>
        </p:sp>
        <p:grpSp>
          <p:nvGrpSpPr>
            <p:cNvPr id="10" name="Groep 9">
              <a:extLst>
                <a:ext uri="{FF2B5EF4-FFF2-40B4-BE49-F238E27FC236}">
                  <a16:creationId xmlns:a16="http://schemas.microsoft.com/office/drawing/2014/main" id="{5E0439E0-AE72-FA24-DE2C-F08CE456C7ED}"/>
                </a:ext>
              </a:extLst>
            </p:cNvPr>
            <p:cNvGrpSpPr/>
            <p:nvPr/>
          </p:nvGrpSpPr>
          <p:grpSpPr>
            <a:xfrm>
              <a:off x="910105" y="187404"/>
              <a:ext cx="5792326" cy="3042891"/>
              <a:chOff x="910105" y="187404"/>
              <a:chExt cx="5792326" cy="3042891"/>
            </a:xfrm>
          </p:grpSpPr>
          <p:pic>
            <p:nvPicPr>
              <p:cNvPr id="12" name="Picture 4" descr="Afbeeldingsresultaat voor kattenfoto">
                <a:extLst>
                  <a:ext uri="{FF2B5EF4-FFF2-40B4-BE49-F238E27FC236}">
                    <a16:creationId xmlns:a16="http://schemas.microsoft.com/office/drawing/2014/main" id="{E62B5D08-AAF0-1425-E97B-225A60CF2B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02" r="16621"/>
              <a:stretch/>
            </p:blipFill>
            <p:spPr bwMode="auto">
              <a:xfrm rot="188181">
                <a:off x="4661447" y="277702"/>
                <a:ext cx="1991638" cy="2939919"/>
              </a:xfrm>
              <a:prstGeom prst="rect">
                <a:avLst/>
              </a:prstGeom>
              <a:noFill/>
              <a:ln w="76200">
                <a:solidFill>
                  <a:srgbClr val="FFFFAF"/>
                </a:solidFill>
              </a:ln>
              <a:extLst>
                <a:ext uri="{909E8E84-426E-40DD-AFC4-6F175D3DCCD1}">
                  <a14:hiddenFill xmlns:a14="http://schemas.microsoft.com/office/drawing/2010/main">
                    <a:solidFill>
                      <a:srgbClr val="FFFFFF"/>
                    </a:solidFill>
                  </a14:hiddenFill>
                </a:ext>
              </a:extLst>
            </p:spPr>
          </p:pic>
          <p:pic>
            <p:nvPicPr>
              <p:cNvPr id="13" name="Picture 6" descr="Afbeeldingsresultaat voor kattenfoto">
                <a:extLst>
                  <a:ext uri="{FF2B5EF4-FFF2-40B4-BE49-F238E27FC236}">
                    <a16:creationId xmlns:a16="http://schemas.microsoft.com/office/drawing/2014/main" id="{B1DD456F-C47B-0C40-DBF9-593029D7B4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86625">
                <a:off x="2799976" y="245567"/>
                <a:ext cx="1966989" cy="2952328"/>
              </a:xfrm>
              <a:prstGeom prst="rect">
                <a:avLst/>
              </a:prstGeom>
              <a:noFill/>
              <a:ln w="76200">
                <a:solidFill>
                  <a:srgbClr val="FFFFAF"/>
                </a:solidFill>
              </a:ln>
              <a:extLst>
                <a:ext uri="{909E8E84-426E-40DD-AFC4-6F175D3DCCD1}">
                  <a14:hiddenFill xmlns:a14="http://schemas.microsoft.com/office/drawing/2010/main">
                    <a:solidFill>
                      <a:srgbClr val="FFFFFF"/>
                    </a:solidFill>
                  </a14:hiddenFill>
                </a:ext>
              </a:extLst>
            </p:spPr>
          </p:pic>
          <p:pic>
            <p:nvPicPr>
              <p:cNvPr id="14" name="Picture 2" descr="Afbeeldingsresultaat voor kattenfoto">
                <a:extLst>
                  <a:ext uri="{FF2B5EF4-FFF2-40B4-BE49-F238E27FC236}">
                    <a16:creationId xmlns:a16="http://schemas.microsoft.com/office/drawing/2014/main" id="{0DADDAE9-96F3-4685-838D-E64AE0D851C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819"/>
              <a:stretch/>
            </p:blipFill>
            <p:spPr bwMode="auto">
              <a:xfrm>
                <a:off x="910105" y="245567"/>
                <a:ext cx="2004467" cy="2952328"/>
              </a:xfrm>
              <a:prstGeom prst="rect">
                <a:avLst/>
              </a:prstGeom>
              <a:noFill/>
              <a:ln w="76200">
                <a:solidFill>
                  <a:srgbClr val="FFFFAF"/>
                </a:solidFill>
              </a:ln>
              <a:extLst>
                <a:ext uri="{909E8E84-426E-40DD-AFC4-6F175D3DCCD1}">
                  <a14:hiddenFill xmlns:a14="http://schemas.microsoft.com/office/drawing/2010/main">
                    <a:solidFill>
                      <a:srgbClr val="FFFFFF"/>
                    </a:solidFill>
                  </a14:hiddenFill>
                </a:ext>
              </a:extLst>
            </p:spPr>
          </p:pic>
          <p:sp>
            <p:nvSpPr>
              <p:cNvPr id="15" name="Ovaal 14">
                <a:extLst>
                  <a:ext uri="{FF2B5EF4-FFF2-40B4-BE49-F238E27FC236}">
                    <a16:creationId xmlns:a16="http://schemas.microsoft.com/office/drawing/2014/main" id="{FC0D5199-8DDF-9D24-957E-FE22AA1EAE36}"/>
                  </a:ext>
                </a:extLst>
              </p:cNvPr>
              <p:cNvSpPr/>
              <p:nvPr/>
            </p:nvSpPr>
            <p:spPr bwMode="auto">
              <a:xfrm>
                <a:off x="910105" y="245567"/>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16" name="Ovaal 15">
                <a:extLst>
                  <a:ext uri="{FF2B5EF4-FFF2-40B4-BE49-F238E27FC236}">
                    <a16:creationId xmlns:a16="http://schemas.microsoft.com/office/drawing/2014/main" id="{0EEFD754-EC7A-8F9C-F319-26F2880C70E1}"/>
                  </a:ext>
                </a:extLst>
              </p:cNvPr>
              <p:cNvSpPr/>
              <p:nvPr/>
            </p:nvSpPr>
            <p:spPr bwMode="auto">
              <a:xfrm>
                <a:off x="2603248" y="2909863"/>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17" name="Ovaal 16">
                <a:extLst>
                  <a:ext uri="{FF2B5EF4-FFF2-40B4-BE49-F238E27FC236}">
                    <a16:creationId xmlns:a16="http://schemas.microsoft.com/office/drawing/2014/main" id="{638D0491-BE53-5C30-4108-68C0017C7087}"/>
                  </a:ext>
                </a:extLst>
              </p:cNvPr>
              <p:cNvSpPr/>
              <p:nvPr/>
            </p:nvSpPr>
            <p:spPr bwMode="auto">
              <a:xfrm>
                <a:off x="2652206" y="221892"/>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18" name="Ovaal 17">
                <a:extLst>
                  <a:ext uri="{FF2B5EF4-FFF2-40B4-BE49-F238E27FC236}">
                    <a16:creationId xmlns:a16="http://schemas.microsoft.com/office/drawing/2014/main" id="{FB499175-3E21-2372-BD00-D140019CA36C}"/>
                  </a:ext>
                </a:extLst>
              </p:cNvPr>
              <p:cNvSpPr/>
              <p:nvPr/>
            </p:nvSpPr>
            <p:spPr bwMode="auto">
              <a:xfrm>
                <a:off x="926873" y="2866471"/>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19" name="Ovaal 18">
                <a:extLst>
                  <a:ext uri="{FF2B5EF4-FFF2-40B4-BE49-F238E27FC236}">
                    <a16:creationId xmlns:a16="http://schemas.microsoft.com/office/drawing/2014/main" id="{4D957AED-97C2-0158-6758-6993A1A31531}"/>
                  </a:ext>
                </a:extLst>
              </p:cNvPr>
              <p:cNvSpPr/>
              <p:nvPr/>
            </p:nvSpPr>
            <p:spPr bwMode="auto">
              <a:xfrm>
                <a:off x="4582513" y="2866471"/>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20" name="Ovaal 19">
                <a:extLst>
                  <a:ext uri="{FF2B5EF4-FFF2-40B4-BE49-F238E27FC236}">
                    <a16:creationId xmlns:a16="http://schemas.microsoft.com/office/drawing/2014/main" id="{EBE61324-1D79-5602-60ED-254E8F575F73}"/>
                  </a:ext>
                </a:extLst>
              </p:cNvPr>
              <p:cNvSpPr/>
              <p:nvPr/>
            </p:nvSpPr>
            <p:spPr bwMode="auto">
              <a:xfrm>
                <a:off x="4438497" y="187404"/>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21" name="Ovaal 20">
                <a:extLst>
                  <a:ext uri="{FF2B5EF4-FFF2-40B4-BE49-F238E27FC236}">
                    <a16:creationId xmlns:a16="http://schemas.microsoft.com/office/drawing/2014/main" id="{16E991CB-CB14-45DA-413C-B79CA3678981}"/>
                  </a:ext>
                </a:extLst>
              </p:cNvPr>
              <p:cNvSpPr/>
              <p:nvPr/>
            </p:nvSpPr>
            <p:spPr bwMode="auto">
              <a:xfrm>
                <a:off x="6270383" y="2942263"/>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sp>
            <p:nvSpPr>
              <p:cNvPr id="22" name="Ovaal 21">
                <a:extLst>
                  <a:ext uri="{FF2B5EF4-FFF2-40B4-BE49-F238E27FC236}">
                    <a16:creationId xmlns:a16="http://schemas.microsoft.com/office/drawing/2014/main" id="{CF91B1C0-987B-1E6D-4A15-419A84FAA39B}"/>
                  </a:ext>
                </a:extLst>
              </p:cNvPr>
              <p:cNvSpPr/>
              <p:nvPr/>
            </p:nvSpPr>
            <p:spPr bwMode="auto">
              <a:xfrm>
                <a:off x="6414399" y="340856"/>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NL"/>
              </a:p>
            </p:txBody>
          </p:sp>
        </p:grpSp>
        <p:sp>
          <p:nvSpPr>
            <p:cNvPr id="11" name="Tekstvak 26">
              <a:extLst>
                <a:ext uri="{FF2B5EF4-FFF2-40B4-BE49-F238E27FC236}">
                  <a16:creationId xmlns:a16="http://schemas.microsoft.com/office/drawing/2014/main" id="{10106DE3-55D6-E0B4-CC8A-515D385C2786}"/>
                </a:ext>
              </a:extLst>
            </p:cNvPr>
            <p:cNvSpPr txBox="1"/>
            <p:nvPr/>
          </p:nvSpPr>
          <p:spPr>
            <a:xfrm>
              <a:off x="186949" y="3408585"/>
              <a:ext cx="7970234" cy="1240155"/>
            </a:xfrm>
            <a:prstGeom prst="rect">
              <a:avLst/>
            </a:prstGeom>
            <a:noFill/>
          </p:spPr>
          <p:txBody>
            <a:bodyPr wrap="square" rtlCol="0">
              <a:noAutofit/>
            </a:bodyPr>
            <a:lstStyle/>
            <a:p>
              <a:pPr fontAlgn="base">
                <a:lnSpc>
                  <a:spcPct val="107000"/>
                </a:lnSpc>
                <a:spcAft>
                  <a:spcPts val="800"/>
                </a:spcAft>
              </a:pPr>
              <a:r>
                <a:rPr lang="nl-NL" sz="2400" i="1" kern="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Pim gebruikt 8 magneten om 3 foto’s op te hangen. Hoeveel magneten gebruikt hij voor 30 foto’s?</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Groep 22">
            <a:extLst>
              <a:ext uri="{FF2B5EF4-FFF2-40B4-BE49-F238E27FC236}">
                <a16:creationId xmlns:a16="http://schemas.microsoft.com/office/drawing/2014/main" id="{3890AEC3-048C-330C-5811-B345C5C69423}"/>
              </a:ext>
            </a:extLst>
          </p:cNvPr>
          <p:cNvGrpSpPr/>
          <p:nvPr/>
        </p:nvGrpSpPr>
        <p:grpSpPr>
          <a:xfrm>
            <a:off x="9244542" y="2019934"/>
            <a:ext cx="2393950" cy="806450"/>
            <a:chOff x="0" y="0"/>
            <a:chExt cx="2393950" cy="806450"/>
          </a:xfrm>
        </p:grpSpPr>
        <p:grpSp>
          <p:nvGrpSpPr>
            <p:cNvPr id="24" name="Groep 23">
              <a:extLst>
                <a:ext uri="{FF2B5EF4-FFF2-40B4-BE49-F238E27FC236}">
                  <a16:creationId xmlns:a16="http://schemas.microsoft.com/office/drawing/2014/main" id="{D15D26C1-141C-BCCA-EE0A-6EFB57D783E6}"/>
                </a:ext>
              </a:extLst>
            </p:cNvPr>
            <p:cNvGrpSpPr/>
            <p:nvPr/>
          </p:nvGrpSpPr>
          <p:grpSpPr>
            <a:xfrm>
              <a:off x="1835150" y="31750"/>
              <a:ext cx="558800" cy="768350"/>
              <a:chOff x="0" y="0"/>
              <a:chExt cx="558800" cy="768350"/>
            </a:xfrm>
          </p:grpSpPr>
          <p:sp>
            <p:nvSpPr>
              <p:cNvPr id="44" name="Rechthoek 43">
                <a:extLst>
                  <a:ext uri="{FF2B5EF4-FFF2-40B4-BE49-F238E27FC236}">
                    <a16:creationId xmlns:a16="http://schemas.microsoft.com/office/drawing/2014/main" id="{572FD8ED-BBB0-8F7A-964F-6F231452F46D}"/>
                  </a:ext>
                </a:extLst>
              </p:cNvPr>
              <p:cNvSpPr/>
              <p:nvPr/>
            </p:nvSpPr>
            <p:spPr>
              <a:xfrm>
                <a:off x="0" y="0"/>
                <a:ext cx="558800" cy="76835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5" name="Rechthoek 44">
                <a:extLst>
                  <a:ext uri="{FF2B5EF4-FFF2-40B4-BE49-F238E27FC236}">
                    <a16:creationId xmlns:a16="http://schemas.microsoft.com/office/drawing/2014/main" id="{30939205-98BE-15B6-51A2-4F099A2419F7}"/>
                  </a:ext>
                </a:extLst>
              </p:cNvPr>
              <p:cNvSpPr/>
              <p:nvPr/>
            </p:nvSpPr>
            <p:spPr>
              <a:xfrm>
                <a:off x="431800" y="6413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6" name="Rechthoek 45">
                <a:extLst>
                  <a:ext uri="{FF2B5EF4-FFF2-40B4-BE49-F238E27FC236}">
                    <a16:creationId xmlns:a16="http://schemas.microsoft.com/office/drawing/2014/main" id="{5187C8A0-872A-589D-8AFF-E746659BB428}"/>
                  </a:ext>
                </a:extLst>
              </p:cNvPr>
              <p:cNvSpPr/>
              <p:nvPr/>
            </p:nvSpPr>
            <p:spPr>
              <a:xfrm>
                <a:off x="431800" y="317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nvGrpSpPr>
            <p:cNvPr id="25" name="Groep 24">
              <a:extLst>
                <a:ext uri="{FF2B5EF4-FFF2-40B4-BE49-F238E27FC236}">
                  <a16:creationId xmlns:a16="http://schemas.microsoft.com/office/drawing/2014/main" id="{1EA5712B-FD0B-0BC6-6273-79972761DE7C}"/>
                </a:ext>
              </a:extLst>
            </p:cNvPr>
            <p:cNvGrpSpPr/>
            <p:nvPr/>
          </p:nvGrpSpPr>
          <p:grpSpPr>
            <a:xfrm>
              <a:off x="1346200" y="38100"/>
              <a:ext cx="558800" cy="768350"/>
              <a:chOff x="0" y="0"/>
              <a:chExt cx="558800" cy="768350"/>
            </a:xfrm>
          </p:grpSpPr>
          <p:sp>
            <p:nvSpPr>
              <p:cNvPr id="41" name="Rechthoek 40">
                <a:extLst>
                  <a:ext uri="{FF2B5EF4-FFF2-40B4-BE49-F238E27FC236}">
                    <a16:creationId xmlns:a16="http://schemas.microsoft.com/office/drawing/2014/main" id="{6ABECFCC-408E-6052-F18B-65B547711DCB}"/>
                  </a:ext>
                </a:extLst>
              </p:cNvPr>
              <p:cNvSpPr/>
              <p:nvPr/>
            </p:nvSpPr>
            <p:spPr>
              <a:xfrm>
                <a:off x="0" y="0"/>
                <a:ext cx="558800" cy="76835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2" name="Rechthoek 41">
                <a:extLst>
                  <a:ext uri="{FF2B5EF4-FFF2-40B4-BE49-F238E27FC236}">
                    <a16:creationId xmlns:a16="http://schemas.microsoft.com/office/drawing/2014/main" id="{9A7606DA-FA66-5345-09EB-DEB5CF2804F0}"/>
                  </a:ext>
                </a:extLst>
              </p:cNvPr>
              <p:cNvSpPr/>
              <p:nvPr/>
            </p:nvSpPr>
            <p:spPr>
              <a:xfrm>
                <a:off x="431800" y="6413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3" name="Rechthoek 42">
                <a:extLst>
                  <a:ext uri="{FF2B5EF4-FFF2-40B4-BE49-F238E27FC236}">
                    <a16:creationId xmlns:a16="http://schemas.microsoft.com/office/drawing/2014/main" id="{7E3F7B1A-569E-37C3-8F9E-E5EED24FBCF1}"/>
                  </a:ext>
                </a:extLst>
              </p:cNvPr>
              <p:cNvSpPr/>
              <p:nvPr/>
            </p:nvSpPr>
            <p:spPr>
              <a:xfrm>
                <a:off x="431800" y="317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nvGrpSpPr>
            <p:cNvPr id="26" name="Groep 25">
              <a:extLst>
                <a:ext uri="{FF2B5EF4-FFF2-40B4-BE49-F238E27FC236}">
                  <a16:creationId xmlns:a16="http://schemas.microsoft.com/office/drawing/2014/main" id="{ADF3CCF1-C5A0-0084-0D94-20AE2675C474}"/>
                </a:ext>
              </a:extLst>
            </p:cNvPr>
            <p:cNvGrpSpPr/>
            <p:nvPr/>
          </p:nvGrpSpPr>
          <p:grpSpPr>
            <a:xfrm>
              <a:off x="876300" y="19050"/>
              <a:ext cx="558800" cy="768350"/>
              <a:chOff x="0" y="0"/>
              <a:chExt cx="558800" cy="768350"/>
            </a:xfrm>
          </p:grpSpPr>
          <p:sp>
            <p:nvSpPr>
              <p:cNvPr id="38" name="Rechthoek 37">
                <a:extLst>
                  <a:ext uri="{FF2B5EF4-FFF2-40B4-BE49-F238E27FC236}">
                    <a16:creationId xmlns:a16="http://schemas.microsoft.com/office/drawing/2014/main" id="{D2517CA1-C6EE-B1B6-A4F1-88EF87A7B15D}"/>
                  </a:ext>
                </a:extLst>
              </p:cNvPr>
              <p:cNvSpPr/>
              <p:nvPr/>
            </p:nvSpPr>
            <p:spPr>
              <a:xfrm>
                <a:off x="0" y="0"/>
                <a:ext cx="558800" cy="76835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9" name="Rechthoek 38">
                <a:extLst>
                  <a:ext uri="{FF2B5EF4-FFF2-40B4-BE49-F238E27FC236}">
                    <a16:creationId xmlns:a16="http://schemas.microsoft.com/office/drawing/2014/main" id="{EA1DC494-C0C2-7963-3C95-94F18CAD2176}"/>
                  </a:ext>
                </a:extLst>
              </p:cNvPr>
              <p:cNvSpPr/>
              <p:nvPr/>
            </p:nvSpPr>
            <p:spPr>
              <a:xfrm>
                <a:off x="431800" y="6413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0" name="Rechthoek 39">
                <a:extLst>
                  <a:ext uri="{FF2B5EF4-FFF2-40B4-BE49-F238E27FC236}">
                    <a16:creationId xmlns:a16="http://schemas.microsoft.com/office/drawing/2014/main" id="{840A7B6F-D2F8-D092-437B-389588138C6D}"/>
                  </a:ext>
                </a:extLst>
              </p:cNvPr>
              <p:cNvSpPr/>
              <p:nvPr/>
            </p:nvSpPr>
            <p:spPr>
              <a:xfrm>
                <a:off x="431800" y="317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nvGrpSpPr>
            <p:cNvPr id="27" name="Groep 26">
              <a:extLst>
                <a:ext uri="{FF2B5EF4-FFF2-40B4-BE49-F238E27FC236}">
                  <a16:creationId xmlns:a16="http://schemas.microsoft.com/office/drawing/2014/main" id="{523006FE-50FC-D93C-E49F-322FBA98C87A}"/>
                </a:ext>
              </a:extLst>
            </p:cNvPr>
            <p:cNvGrpSpPr/>
            <p:nvPr/>
          </p:nvGrpSpPr>
          <p:grpSpPr>
            <a:xfrm>
              <a:off x="463550" y="0"/>
              <a:ext cx="558800" cy="768350"/>
              <a:chOff x="0" y="0"/>
              <a:chExt cx="558800" cy="768350"/>
            </a:xfrm>
          </p:grpSpPr>
          <p:sp>
            <p:nvSpPr>
              <p:cNvPr id="35" name="Rechthoek 34">
                <a:extLst>
                  <a:ext uri="{FF2B5EF4-FFF2-40B4-BE49-F238E27FC236}">
                    <a16:creationId xmlns:a16="http://schemas.microsoft.com/office/drawing/2014/main" id="{2AF8D905-A328-CCBB-A4F1-BA18D8A73704}"/>
                  </a:ext>
                </a:extLst>
              </p:cNvPr>
              <p:cNvSpPr/>
              <p:nvPr/>
            </p:nvSpPr>
            <p:spPr>
              <a:xfrm>
                <a:off x="0" y="0"/>
                <a:ext cx="558800" cy="76835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6" name="Rechthoek 35">
                <a:extLst>
                  <a:ext uri="{FF2B5EF4-FFF2-40B4-BE49-F238E27FC236}">
                    <a16:creationId xmlns:a16="http://schemas.microsoft.com/office/drawing/2014/main" id="{FE0008E9-CE9D-BE56-CF5F-081EF1E606A6}"/>
                  </a:ext>
                </a:extLst>
              </p:cNvPr>
              <p:cNvSpPr/>
              <p:nvPr/>
            </p:nvSpPr>
            <p:spPr>
              <a:xfrm>
                <a:off x="431800" y="6413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7" name="Rechthoek 36">
                <a:extLst>
                  <a:ext uri="{FF2B5EF4-FFF2-40B4-BE49-F238E27FC236}">
                    <a16:creationId xmlns:a16="http://schemas.microsoft.com/office/drawing/2014/main" id="{F8C4426C-8D06-118C-D104-2192BB5CED35}"/>
                  </a:ext>
                </a:extLst>
              </p:cNvPr>
              <p:cNvSpPr/>
              <p:nvPr/>
            </p:nvSpPr>
            <p:spPr>
              <a:xfrm>
                <a:off x="431800" y="317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nvGrpSpPr>
            <p:cNvPr id="28" name="Groep 27">
              <a:extLst>
                <a:ext uri="{FF2B5EF4-FFF2-40B4-BE49-F238E27FC236}">
                  <a16:creationId xmlns:a16="http://schemas.microsoft.com/office/drawing/2014/main" id="{27D5C3AD-7C83-07AD-10FA-51F1E438A3BA}"/>
                </a:ext>
              </a:extLst>
            </p:cNvPr>
            <p:cNvGrpSpPr/>
            <p:nvPr/>
          </p:nvGrpSpPr>
          <p:grpSpPr>
            <a:xfrm>
              <a:off x="0" y="19050"/>
              <a:ext cx="558800" cy="768350"/>
              <a:chOff x="0" y="0"/>
              <a:chExt cx="558800" cy="768350"/>
            </a:xfrm>
          </p:grpSpPr>
          <p:grpSp>
            <p:nvGrpSpPr>
              <p:cNvPr id="29" name="Groep 28">
                <a:extLst>
                  <a:ext uri="{FF2B5EF4-FFF2-40B4-BE49-F238E27FC236}">
                    <a16:creationId xmlns:a16="http://schemas.microsoft.com/office/drawing/2014/main" id="{8FDD68BF-777C-0CEE-F223-C9925575D909}"/>
                  </a:ext>
                </a:extLst>
              </p:cNvPr>
              <p:cNvGrpSpPr/>
              <p:nvPr/>
            </p:nvGrpSpPr>
            <p:grpSpPr>
              <a:xfrm>
                <a:off x="0" y="0"/>
                <a:ext cx="558800" cy="768350"/>
                <a:chOff x="0" y="0"/>
                <a:chExt cx="558800" cy="768350"/>
              </a:xfrm>
            </p:grpSpPr>
            <p:sp>
              <p:nvSpPr>
                <p:cNvPr id="32" name="Rechthoek 31">
                  <a:extLst>
                    <a:ext uri="{FF2B5EF4-FFF2-40B4-BE49-F238E27FC236}">
                      <a16:creationId xmlns:a16="http://schemas.microsoft.com/office/drawing/2014/main" id="{E4D9E7E4-31C1-4077-54D0-F51FEFE6501C}"/>
                    </a:ext>
                  </a:extLst>
                </p:cNvPr>
                <p:cNvSpPr/>
                <p:nvPr/>
              </p:nvSpPr>
              <p:spPr>
                <a:xfrm>
                  <a:off x="0" y="0"/>
                  <a:ext cx="558800" cy="76835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3" name="Rechthoek 32">
                  <a:extLst>
                    <a:ext uri="{FF2B5EF4-FFF2-40B4-BE49-F238E27FC236}">
                      <a16:creationId xmlns:a16="http://schemas.microsoft.com/office/drawing/2014/main" id="{572BC088-3DCC-531B-B265-4783B870819D}"/>
                    </a:ext>
                  </a:extLst>
                </p:cNvPr>
                <p:cNvSpPr/>
                <p:nvPr/>
              </p:nvSpPr>
              <p:spPr>
                <a:xfrm>
                  <a:off x="431800" y="6413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4" name="Rechthoek 33">
                  <a:extLst>
                    <a:ext uri="{FF2B5EF4-FFF2-40B4-BE49-F238E27FC236}">
                      <a16:creationId xmlns:a16="http://schemas.microsoft.com/office/drawing/2014/main" id="{2C971D0D-40FE-42F4-8E26-639A6EBB4D43}"/>
                    </a:ext>
                  </a:extLst>
                </p:cNvPr>
                <p:cNvSpPr/>
                <p:nvPr/>
              </p:nvSpPr>
              <p:spPr>
                <a:xfrm>
                  <a:off x="431800" y="317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sp>
            <p:nvSpPr>
              <p:cNvPr id="30" name="Rechthoek 29">
                <a:extLst>
                  <a:ext uri="{FF2B5EF4-FFF2-40B4-BE49-F238E27FC236}">
                    <a16:creationId xmlns:a16="http://schemas.microsoft.com/office/drawing/2014/main" id="{217D714A-B198-E133-1477-4009AB26EDD7}"/>
                  </a:ext>
                </a:extLst>
              </p:cNvPr>
              <p:cNvSpPr/>
              <p:nvPr/>
            </p:nvSpPr>
            <p:spPr>
              <a:xfrm>
                <a:off x="44450" y="6413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1" name="Rechthoek 30">
                <a:extLst>
                  <a:ext uri="{FF2B5EF4-FFF2-40B4-BE49-F238E27FC236}">
                    <a16:creationId xmlns:a16="http://schemas.microsoft.com/office/drawing/2014/main" id="{7060D38A-2E27-3581-46C8-4BCFC4C06373}"/>
                  </a:ext>
                </a:extLst>
              </p:cNvPr>
              <p:cNvSpPr/>
              <p:nvPr/>
            </p:nvSpPr>
            <p:spPr>
              <a:xfrm>
                <a:off x="44450" y="31750"/>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grpSp>
      <p:graphicFrame>
        <p:nvGraphicFramePr>
          <p:cNvPr id="4" name="Tabel 4">
            <a:extLst>
              <a:ext uri="{FF2B5EF4-FFF2-40B4-BE49-F238E27FC236}">
                <a16:creationId xmlns:a16="http://schemas.microsoft.com/office/drawing/2014/main" id="{7A6C58F8-FBB8-41FE-294D-5E293A08C76C}"/>
              </a:ext>
            </a:extLst>
          </p:cNvPr>
          <p:cNvGraphicFramePr>
            <a:graphicFrameLocks noGrp="1"/>
          </p:cNvGraphicFramePr>
          <p:nvPr/>
        </p:nvGraphicFramePr>
        <p:xfrm>
          <a:off x="8977745" y="3243580"/>
          <a:ext cx="2996435" cy="370840"/>
        </p:xfrm>
        <a:graphic>
          <a:graphicData uri="http://schemas.openxmlformats.org/drawingml/2006/table">
            <a:tbl>
              <a:tblPr firstRow="1" bandRow="1">
                <a:tableStyleId>{5C22544A-7EE6-4342-B048-85BDC9FD1C3A}</a:tableStyleId>
              </a:tblPr>
              <a:tblGrid>
                <a:gridCol w="330660">
                  <a:extLst>
                    <a:ext uri="{9D8B030D-6E8A-4147-A177-3AD203B41FA5}">
                      <a16:colId xmlns:a16="http://schemas.microsoft.com/office/drawing/2014/main" val="2277920119"/>
                    </a:ext>
                  </a:extLst>
                </a:gridCol>
                <a:gridCol w="330660">
                  <a:extLst>
                    <a:ext uri="{9D8B030D-6E8A-4147-A177-3AD203B41FA5}">
                      <a16:colId xmlns:a16="http://schemas.microsoft.com/office/drawing/2014/main" val="2696243651"/>
                    </a:ext>
                  </a:extLst>
                </a:gridCol>
                <a:gridCol w="351155">
                  <a:extLst>
                    <a:ext uri="{9D8B030D-6E8A-4147-A177-3AD203B41FA5}">
                      <a16:colId xmlns:a16="http://schemas.microsoft.com/office/drawing/2014/main" val="1384753714"/>
                    </a:ext>
                  </a:extLst>
                </a:gridCol>
                <a:gridCol w="330660">
                  <a:extLst>
                    <a:ext uri="{9D8B030D-6E8A-4147-A177-3AD203B41FA5}">
                      <a16:colId xmlns:a16="http://schemas.microsoft.com/office/drawing/2014/main" val="3164120358"/>
                    </a:ext>
                  </a:extLst>
                </a:gridCol>
                <a:gridCol w="330660">
                  <a:extLst>
                    <a:ext uri="{9D8B030D-6E8A-4147-A177-3AD203B41FA5}">
                      <a16:colId xmlns:a16="http://schemas.microsoft.com/office/drawing/2014/main" val="1315434045"/>
                    </a:ext>
                  </a:extLst>
                </a:gridCol>
                <a:gridCol w="330660">
                  <a:extLst>
                    <a:ext uri="{9D8B030D-6E8A-4147-A177-3AD203B41FA5}">
                      <a16:colId xmlns:a16="http://schemas.microsoft.com/office/drawing/2014/main" val="1402082126"/>
                    </a:ext>
                  </a:extLst>
                </a:gridCol>
                <a:gridCol w="330660">
                  <a:extLst>
                    <a:ext uri="{9D8B030D-6E8A-4147-A177-3AD203B41FA5}">
                      <a16:colId xmlns:a16="http://schemas.microsoft.com/office/drawing/2014/main" val="868170622"/>
                    </a:ext>
                  </a:extLst>
                </a:gridCol>
                <a:gridCol w="330660">
                  <a:extLst>
                    <a:ext uri="{9D8B030D-6E8A-4147-A177-3AD203B41FA5}">
                      <a16:colId xmlns:a16="http://schemas.microsoft.com/office/drawing/2014/main" val="1353659557"/>
                    </a:ext>
                  </a:extLst>
                </a:gridCol>
                <a:gridCol w="330660">
                  <a:extLst>
                    <a:ext uri="{9D8B030D-6E8A-4147-A177-3AD203B41FA5}">
                      <a16:colId xmlns:a16="http://schemas.microsoft.com/office/drawing/2014/main" val="679189700"/>
                    </a:ext>
                  </a:extLst>
                </a:gridCol>
              </a:tblGrid>
              <a:tr h="370840">
                <a:tc>
                  <a:txBody>
                    <a:bodyPr/>
                    <a:lstStyle/>
                    <a:p>
                      <a:r>
                        <a:rPr lang="nl-NL"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52642"/>
                  </a:ext>
                </a:extLst>
              </a:tr>
            </a:tbl>
          </a:graphicData>
        </a:graphic>
      </p:graphicFrame>
      <p:graphicFrame>
        <p:nvGraphicFramePr>
          <p:cNvPr id="5" name="Tabel 4">
            <a:extLst>
              <a:ext uri="{FF2B5EF4-FFF2-40B4-BE49-F238E27FC236}">
                <a16:creationId xmlns:a16="http://schemas.microsoft.com/office/drawing/2014/main" id="{1A931362-AE29-F003-BC06-47FD703056F8}"/>
              </a:ext>
            </a:extLst>
          </p:cNvPr>
          <p:cNvGraphicFramePr>
            <a:graphicFrameLocks noGrp="1"/>
          </p:cNvGraphicFramePr>
          <p:nvPr/>
        </p:nvGraphicFramePr>
        <p:xfrm>
          <a:off x="8907344" y="4116619"/>
          <a:ext cx="3137236" cy="498602"/>
        </p:xfrm>
        <a:graphic>
          <a:graphicData uri="http://schemas.openxmlformats.org/drawingml/2006/table">
            <a:tbl>
              <a:tblPr firstRow="1" firstCol="1" bandRow="1">
                <a:tableStyleId>{5C22544A-7EE6-4342-B048-85BDC9FD1C3A}</a:tableStyleId>
              </a:tblPr>
              <a:tblGrid>
                <a:gridCol w="994811">
                  <a:extLst>
                    <a:ext uri="{9D8B030D-6E8A-4147-A177-3AD203B41FA5}">
                      <a16:colId xmlns:a16="http://schemas.microsoft.com/office/drawing/2014/main" val="4048458086"/>
                    </a:ext>
                  </a:extLst>
                </a:gridCol>
                <a:gridCol w="237765">
                  <a:extLst>
                    <a:ext uri="{9D8B030D-6E8A-4147-A177-3AD203B41FA5}">
                      <a16:colId xmlns:a16="http://schemas.microsoft.com/office/drawing/2014/main" val="3805870848"/>
                    </a:ext>
                  </a:extLst>
                </a:gridCol>
                <a:gridCol w="237765">
                  <a:extLst>
                    <a:ext uri="{9D8B030D-6E8A-4147-A177-3AD203B41FA5}">
                      <a16:colId xmlns:a16="http://schemas.microsoft.com/office/drawing/2014/main" val="1409656360"/>
                    </a:ext>
                  </a:extLst>
                </a:gridCol>
                <a:gridCol w="238400">
                  <a:extLst>
                    <a:ext uri="{9D8B030D-6E8A-4147-A177-3AD203B41FA5}">
                      <a16:colId xmlns:a16="http://schemas.microsoft.com/office/drawing/2014/main" val="1522672318"/>
                    </a:ext>
                  </a:extLst>
                </a:gridCol>
                <a:gridCol w="237765">
                  <a:extLst>
                    <a:ext uri="{9D8B030D-6E8A-4147-A177-3AD203B41FA5}">
                      <a16:colId xmlns:a16="http://schemas.microsoft.com/office/drawing/2014/main" val="59007411"/>
                    </a:ext>
                  </a:extLst>
                </a:gridCol>
                <a:gridCol w="238400">
                  <a:extLst>
                    <a:ext uri="{9D8B030D-6E8A-4147-A177-3AD203B41FA5}">
                      <a16:colId xmlns:a16="http://schemas.microsoft.com/office/drawing/2014/main" val="4203325756"/>
                    </a:ext>
                  </a:extLst>
                </a:gridCol>
                <a:gridCol w="237765">
                  <a:extLst>
                    <a:ext uri="{9D8B030D-6E8A-4147-A177-3AD203B41FA5}">
                      <a16:colId xmlns:a16="http://schemas.microsoft.com/office/drawing/2014/main" val="2512506539"/>
                    </a:ext>
                  </a:extLst>
                </a:gridCol>
                <a:gridCol w="238400">
                  <a:extLst>
                    <a:ext uri="{9D8B030D-6E8A-4147-A177-3AD203B41FA5}">
                      <a16:colId xmlns:a16="http://schemas.microsoft.com/office/drawing/2014/main" val="3925655339"/>
                    </a:ext>
                  </a:extLst>
                </a:gridCol>
                <a:gridCol w="237765">
                  <a:extLst>
                    <a:ext uri="{9D8B030D-6E8A-4147-A177-3AD203B41FA5}">
                      <a16:colId xmlns:a16="http://schemas.microsoft.com/office/drawing/2014/main" val="3265497799"/>
                    </a:ext>
                  </a:extLst>
                </a:gridCol>
                <a:gridCol w="238400">
                  <a:extLst>
                    <a:ext uri="{9D8B030D-6E8A-4147-A177-3AD203B41FA5}">
                      <a16:colId xmlns:a16="http://schemas.microsoft.com/office/drawing/2014/main" val="922039428"/>
                    </a:ext>
                  </a:extLst>
                </a:gridCol>
              </a:tblGrid>
              <a:tr h="0">
                <a:tc>
                  <a:txBody>
                    <a:bodyPr/>
                    <a:lstStyle/>
                    <a:p>
                      <a:pPr>
                        <a:lnSpc>
                          <a:spcPct val="107000"/>
                        </a:lnSpc>
                        <a:spcAft>
                          <a:spcPts val="800"/>
                        </a:spcAft>
                      </a:pPr>
                      <a:r>
                        <a:rPr lang="nl-NL" sz="1600" b="0" kern="1200" dirty="0">
                          <a:solidFill>
                            <a:schemeClr val="tx1"/>
                          </a:solidFill>
                          <a:effectLst/>
                        </a:rPr>
                        <a:t>Foto’s</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1</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3</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4</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5</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6</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7</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8</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9</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404039"/>
                  </a:ext>
                </a:extLst>
              </a:tr>
              <a:tr h="0">
                <a:tc>
                  <a:txBody>
                    <a:bodyPr/>
                    <a:lstStyle/>
                    <a:p>
                      <a:pPr>
                        <a:lnSpc>
                          <a:spcPct val="107000"/>
                        </a:lnSpc>
                        <a:spcAft>
                          <a:spcPts val="800"/>
                        </a:spcAft>
                      </a:pPr>
                      <a:r>
                        <a:rPr lang="nl-NL" sz="1600" b="0" kern="1200" dirty="0">
                          <a:solidFill>
                            <a:schemeClr val="tx1"/>
                          </a:solidFill>
                          <a:effectLst/>
                        </a:rPr>
                        <a:t>Magneten</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4</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a:solidFill>
                            <a:schemeClr val="tx1"/>
                          </a:solidFill>
                          <a:effectLst/>
                        </a:rPr>
                        <a:t>2</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nl-NL" sz="1600" b="0" kern="1200" dirty="0">
                          <a:solidFill>
                            <a:schemeClr val="tx1"/>
                          </a:solidFill>
                          <a:effectLst/>
                        </a:rPr>
                        <a:t>2</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2806138"/>
                  </a:ext>
                </a:extLst>
              </a:tr>
            </a:tbl>
          </a:graphicData>
        </a:graphic>
      </p:graphicFrame>
      <p:sp>
        <p:nvSpPr>
          <p:cNvPr id="47" name="Tekstvak 46">
            <a:extLst>
              <a:ext uri="{FF2B5EF4-FFF2-40B4-BE49-F238E27FC236}">
                <a16:creationId xmlns:a16="http://schemas.microsoft.com/office/drawing/2014/main" id="{8BC1C658-DF5E-4180-4458-4B811E1D1EE2}"/>
              </a:ext>
            </a:extLst>
          </p:cNvPr>
          <p:cNvSpPr txBox="1"/>
          <p:nvPr/>
        </p:nvSpPr>
        <p:spPr>
          <a:xfrm>
            <a:off x="9065681" y="4963851"/>
            <a:ext cx="2650084" cy="369332"/>
          </a:xfrm>
          <a:prstGeom prst="rect">
            <a:avLst/>
          </a:prstGeom>
          <a:noFill/>
        </p:spPr>
        <p:txBody>
          <a:bodyPr wrap="none" rtlCol="0">
            <a:spAutoFit/>
          </a:bodyPr>
          <a:lstStyle/>
          <a:p>
            <a:r>
              <a:rPr lang="nl-NL" dirty="0"/>
              <a:t>1 x 4 + 29 x 2 = 4 + 58 = 62</a:t>
            </a:r>
          </a:p>
        </p:txBody>
      </p:sp>
      <p:sp>
        <p:nvSpPr>
          <p:cNvPr id="48" name="Tekstvak 47">
            <a:extLst>
              <a:ext uri="{FF2B5EF4-FFF2-40B4-BE49-F238E27FC236}">
                <a16:creationId xmlns:a16="http://schemas.microsoft.com/office/drawing/2014/main" id="{3EBB6DD3-C0A7-58B8-6497-86B315087CFA}"/>
              </a:ext>
            </a:extLst>
          </p:cNvPr>
          <p:cNvSpPr txBox="1"/>
          <p:nvPr/>
        </p:nvSpPr>
        <p:spPr>
          <a:xfrm>
            <a:off x="9065681" y="5479747"/>
            <a:ext cx="1534394" cy="369332"/>
          </a:xfrm>
          <a:prstGeom prst="rect">
            <a:avLst/>
          </a:prstGeom>
          <a:noFill/>
        </p:spPr>
        <p:txBody>
          <a:bodyPr wrap="none" rtlCol="0">
            <a:spAutoFit/>
          </a:bodyPr>
          <a:lstStyle/>
          <a:p>
            <a:r>
              <a:rPr lang="nl-NL" dirty="0"/>
              <a:t>30 x 2 + 2 = 62</a:t>
            </a:r>
          </a:p>
        </p:txBody>
      </p:sp>
      <p:sp>
        <p:nvSpPr>
          <p:cNvPr id="49" name="Tekstvak 48">
            <a:extLst>
              <a:ext uri="{FF2B5EF4-FFF2-40B4-BE49-F238E27FC236}">
                <a16:creationId xmlns:a16="http://schemas.microsoft.com/office/drawing/2014/main" id="{DE25D84D-F692-3EBE-EDEB-F086CB2016AF}"/>
              </a:ext>
            </a:extLst>
          </p:cNvPr>
          <p:cNvSpPr txBox="1"/>
          <p:nvPr/>
        </p:nvSpPr>
        <p:spPr>
          <a:xfrm>
            <a:off x="4807954" y="1277830"/>
            <a:ext cx="3297890" cy="523220"/>
          </a:xfrm>
          <a:prstGeom prst="rect">
            <a:avLst/>
          </a:prstGeom>
          <a:noFill/>
        </p:spPr>
        <p:txBody>
          <a:bodyPr wrap="none" rtlCol="0">
            <a:spAutoFit/>
          </a:bodyPr>
          <a:lstStyle/>
          <a:p>
            <a:r>
              <a:rPr lang="nl-NL" sz="2800" dirty="0">
                <a:solidFill>
                  <a:srgbClr val="FF0000"/>
                </a:solidFill>
              </a:rPr>
              <a:t>low-floor-high-</a:t>
            </a:r>
            <a:r>
              <a:rPr lang="nl-NL" sz="2800" dirty="0" err="1">
                <a:solidFill>
                  <a:srgbClr val="FF0000"/>
                </a:solidFill>
              </a:rPr>
              <a:t>ceiling</a:t>
            </a:r>
            <a:endParaRPr lang="nl-NL" sz="2800" dirty="0">
              <a:solidFill>
                <a:srgbClr val="FF0000"/>
              </a:solidFill>
            </a:endParaRPr>
          </a:p>
        </p:txBody>
      </p:sp>
      <p:sp>
        <p:nvSpPr>
          <p:cNvPr id="50" name="Tekstvak 49">
            <a:extLst>
              <a:ext uri="{FF2B5EF4-FFF2-40B4-BE49-F238E27FC236}">
                <a16:creationId xmlns:a16="http://schemas.microsoft.com/office/drawing/2014/main" id="{9BBB787E-2F89-D616-9709-CA33C0C6A284}"/>
              </a:ext>
            </a:extLst>
          </p:cNvPr>
          <p:cNvSpPr txBox="1"/>
          <p:nvPr/>
        </p:nvSpPr>
        <p:spPr>
          <a:xfrm>
            <a:off x="8889545" y="6154429"/>
            <a:ext cx="3229298" cy="543162"/>
          </a:xfrm>
          <a:prstGeom prst="rect">
            <a:avLst/>
          </a:prstGeom>
          <a:noFill/>
        </p:spPr>
        <p:txBody>
          <a:bodyPr wrap="square">
            <a:spAutoFit/>
          </a:bodyPr>
          <a:lstStyle/>
          <a:p>
            <a:pPr marL="228600">
              <a:lnSpc>
                <a:spcPct val="107000"/>
              </a:lnSpc>
              <a:spcAft>
                <a:spcPts val="800"/>
              </a:spcAft>
            </a:pPr>
            <a:r>
              <a:rPr lang="en-GB" sz="1400" b="1"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Boaler, J.</a:t>
            </a:r>
            <a:r>
              <a:rPr lang="en-GB" sz="14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 </a:t>
            </a:r>
            <a:r>
              <a:rPr lang="en-GB" sz="1400" i="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Mathematical mindsets</a:t>
            </a:r>
            <a:r>
              <a:rPr lang="en-GB" sz="14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San Francisco: Jossey-Bass.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itel 1">
            <a:extLst>
              <a:ext uri="{FF2B5EF4-FFF2-40B4-BE49-F238E27FC236}">
                <a16:creationId xmlns:a16="http://schemas.microsoft.com/office/drawing/2014/main" id="{53A83C83-1BC7-0DF9-BC14-31D7AADC3F88}"/>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272259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FF75A39-4D5A-56A4-ECED-009313AD01E3}"/>
              </a:ext>
            </a:extLst>
          </p:cNvPr>
          <p:cNvSpPr txBox="1"/>
          <p:nvPr/>
        </p:nvSpPr>
        <p:spPr>
          <a:xfrm>
            <a:off x="390739" y="1385119"/>
            <a:ext cx="7797300" cy="4524315"/>
          </a:xfrm>
          <a:prstGeom prst="rect">
            <a:avLst/>
          </a:prstGeom>
          <a:noFill/>
        </p:spPr>
        <p:txBody>
          <a:bodyPr wrap="square" rtlCol="0">
            <a:spAutoFit/>
          </a:bodyPr>
          <a:lstStyle/>
          <a:p>
            <a:r>
              <a:rPr lang="nl-NL" sz="2400" b="1" dirty="0"/>
              <a:t>Drie fasen in een les over een non-routine rekenprobleem</a:t>
            </a:r>
          </a:p>
          <a:p>
            <a:pPr marL="342900" indent="-342900">
              <a:buAutoNum type="arabicPeriod"/>
            </a:pPr>
            <a:r>
              <a:rPr lang="nl-NL" sz="2400" u="sng" dirty="0"/>
              <a:t>Geef het probleem betekenis in een gezamenlijk gesprek</a:t>
            </a:r>
          </a:p>
          <a:p>
            <a:r>
              <a:rPr lang="nl-NL" sz="2400" dirty="0"/>
              <a:t>      	Zorg dat iedere leerling het probleem begrijpt</a:t>
            </a:r>
          </a:p>
          <a:p>
            <a:r>
              <a:rPr lang="nl-NL" sz="2400" dirty="0"/>
              <a:t>2. </a:t>
            </a:r>
            <a:r>
              <a:rPr lang="nl-NL" sz="2400" u="sng" dirty="0"/>
              <a:t>Zet de leerlingen aan het werk </a:t>
            </a:r>
          </a:p>
          <a:p>
            <a:r>
              <a:rPr lang="nl-NL" sz="2400" dirty="0"/>
              <a:t>    (alleen of in tweetallen, maak werkafspraken)</a:t>
            </a:r>
          </a:p>
          <a:p>
            <a:r>
              <a:rPr lang="nl-NL" sz="2400" dirty="0"/>
              <a:t>	Loop rond om hulp te bieden - neem het denkwerk 	niet weg – én om de klassikale nabespreking voor te 	bereiden</a:t>
            </a:r>
          </a:p>
          <a:p>
            <a:pPr marL="457200" indent="-457200">
              <a:buAutoNum type="arabicPeriod" startAt="3"/>
            </a:pPr>
            <a:r>
              <a:rPr lang="nl-NL" sz="2400" u="sng" dirty="0"/>
              <a:t>Houd een klassikale nabespreking</a:t>
            </a:r>
          </a:p>
          <a:p>
            <a:r>
              <a:rPr lang="nl-NL" sz="2400" dirty="0"/>
              <a:t>	Reflecteer op enkele oplossingsmanieren en stel 	leeropbrengsten vast</a:t>
            </a:r>
          </a:p>
          <a:p>
            <a:r>
              <a:rPr lang="nl-NL" sz="2400" dirty="0"/>
              <a:t>	</a:t>
            </a:r>
          </a:p>
        </p:txBody>
      </p:sp>
      <p:sp>
        <p:nvSpPr>
          <p:cNvPr id="12" name="Tekstvak 11">
            <a:extLst>
              <a:ext uri="{FF2B5EF4-FFF2-40B4-BE49-F238E27FC236}">
                <a16:creationId xmlns:a16="http://schemas.microsoft.com/office/drawing/2014/main" id="{46C29583-BE0F-9CC3-3A7F-E0E04547CE9B}"/>
              </a:ext>
            </a:extLst>
          </p:cNvPr>
          <p:cNvSpPr txBox="1"/>
          <p:nvPr/>
        </p:nvSpPr>
        <p:spPr>
          <a:xfrm>
            <a:off x="259774" y="5606999"/>
            <a:ext cx="6094562" cy="1071704"/>
          </a:xfrm>
          <a:prstGeom prst="rect">
            <a:avLst/>
          </a:prstGeom>
          <a:noFill/>
        </p:spPr>
        <p:txBody>
          <a:bodyPr wrap="square">
            <a:spAutoFit/>
          </a:bodyPr>
          <a:lstStyle/>
          <a:p>
            <a:pPr marL="228600">
              <a:lnSpc>
                <a:spcPct val="107000"/>
              </a:lnSpc>
              <a:spcAft>
                <a:spcPts val="800"/>
              </a:spcAft>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Stein</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 M., Engle, A., Smith, M. &amp; Hughes, E. (2008). Orchestrating productive mathematical discussions: Five practices for helping teachers move beyond show and tell.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Mathematical Thinking and Learning 10</a:t>
            </a:r>
            <a:r>
              <a:rPr lang="en-GB" sz="1200" dirty="0">
                <a:effectLst/>
                <a:latin typeface="Calibri" panose="020F0502020204030204" pitchFamily="34" charset="0"/>
                <a:ea typeface="Calibri" panose="020F0502020204030204" pitchFamily="34" charset="0"/>
                <a:cs typeface="Times New Roman" panose="02020603050405020304" pitchFamily="18" charset="0"/>
              </a:rPr>
              <a:t>(4), 313-340. Retrieved from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http://www.math.chalmers.se/Math/Grundutb/GU/L930MA/H13/Mathematical%20Thinking%20and%20Learning.pdf</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descr="Hogeschool Utrecht (@HU_Utrecht) / Twitter">
            <a:extLst>
              <a:ext uri="{FF2B5EF4-FFF2-40B4-BE49-F238E27FC236}">
                <a16:creationId xmlns:a16="http://schemas.microsoft.com/office/drawing/2014/main" id="{57A8C81D-9A17-5526-BF5B-4AD065575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BCE84AF-E705-DF85-0530-D1E6AB68E3C0}"/>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29372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EE13E85-1768-4DA3-8042-9354A5DE35DD}"/>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
        <p:nvSpPr>
          <p:cNvPr id="3" name="Tekstvak 2">
            <a:extLst>
              <a:ext uri="{FF2B5EF4-FFF2-40B4-BE49-F238E27FC236}">
                <a16:creationId xmlns:a16="http://schemas.microsoft.com/office/drawing/2014/main" id="{DF7987A1-BA80-4061-BD81-F4FDB0F5FA50}"/>
              </a:ext>
            </a:extLst>
          </p:cNvPr>
          <p:cNvSpPr txBox="1"/>
          <p:nvPr/>
        </p:nvSpPr>
        <p:spPr>
          <a:xfrm>
            <a:off x="890800" y="4412022"/>
            <a:ext cx="5503652" cy="923330"/>
          </a:xfrm>
          <a:prstGeom prst="rect">
            <a:avLst/>
          </a:prstGeom>
          <a:noFill/>
        </p:spPr>
        <p:txBody>
          <a:bodyPr wrap="square" rtlCol="0">
            <a:spAutoFit/>
          </a:bodyPr>
          <a:lstStyle/>
          <a:p>
            <a:r>
              <a:rPr lang="nl-NL" dirty="0"/>
              <a:t>10 mei 2023: Aanbieden inspectierapport </a:t>
            </a:r>
            <a:r>
              <a:rPr lang="nl-NL" dirty="0" err="1"/>
              <a:t>‘De</a:t>
            </a:r>
            <a:r>
              <a:rPr lang="nl-NL" dirty="0"/>
              <a:t> staat van het onderwijs 2023’. </a:t>
            </a:r>
          </a:p>
          <a:p>
            <a:r>
              <a:rPr lang="nl-NL" dirty="0"/>
              <a:t>In de pers: </a:t>
            </a:r>
            <a:r>
              <a:rPr lang="nl-NL" dirty="0" err="1">
                <a:solidFill>
                  <a:srgbClr val="FF0000"/>
                </a:solidFill>
              </a:rPr>
              <a:t>‘De</a:t>
            </a:r>
            <a:r>
              <a:rPr lang="nl-NL" dirty="0">
                <a:solidFill>
                  <a:srgbClr val="FF0000"/>
                </a:solidFill>
              </a:rPr>
              <a:t> basisvaardigheden hollen achteruit!’</a:t>
            </a:r>
          </a:p>
        </p:txBody>
      </p:sp>
      <p:pic>
        <p:nvPicPr>
          <p:cNvPr id="8" name="Picture 2" descr="Hogeschool Utrecht (@HU_Utrecht) / Twitter">
            <a:extLst>
              <a:ext uri="{FF2B5EF4-FFF2-40B4-BE49-F238E27FC236}">
                <a16:creationId xmlns:a16="http://schemas.microsoft.com/office/drawing/2014/main" id="{C76EC40D-39B6-DA31-1750-8F0E2046F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Raad onderschrijft opgaven uit Staat van het Onderwijs 2023 | PO-Raad">
            <a:extLst>
              <a:ext uri="{FF2B5EF4-FFF2-40B4-BE49-F238E27FC236}">
                <a16:creationId xmlns:a16="http://schemas.microsoft.com/office/drawing/2014/main" id="{C850EC5B-9109-0622-7650-49AD0A5FD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974" y="1441509"/>
            <a:ext cx="4670118" cy="29188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at van het Onderwijs rept weinig over schoolleiders - Algemene  Vereniging Schoolleiders">
            <a:extLst>
              <a:ext uri="{FF2B5EF4-FFF2-40B4-BE49-F238E27FC236}">
                <a16:creationId xmlns:a16="http://schemas.microsoft.com/office/drawing/2014/main" id="{B89EA68E-82E8-F0B7-5190-F62DAD4A1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66" y="1441509"/>
            <a:ext cx="4358100" cy="2903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kenen op Stenden">
            <a:extLst>
              <a:ext uri="{FF2B5EF4-FFF2-40B4-BE49-F238E27FC236}">
                <a16:creationId xmlns:a16="http://schemas.microsoft.com/office/drawing/2014/main" id="{6F8FC415-C419-1491-330D-CF9350752E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926" y="4612072"/>
            <a:ext cx="1857757" cy="2085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nderwijs bereikt na corona nieuw dieptepunt">
            <a:extLst>
              <a:ext uri="{FF2B5EF4-FFF2-40B4-BE49-F238E27FC236}">
                <a16:creationId xmlns:a16="http://schemas.microsoft.com/office/drawing/2014/main" id="{EC43C03D-5202-12B2-83AF-B314A5FBD1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386"/>
          <a:stretch/>
        </p:blipFill>
        <p:spPr bwMode="auto">
          <a:xfrm>
            <a:off x="8334219" y="4612072"/>
            <a:ext cx="3347497" cy="214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682CD71-8A97-51E5-EE4F-E8463EF3B00E}"/>
              </a:ext>
            </a:extLst>
          </p:cNvPr>
          <p:cNvSpPr txBox="1"/>
          <p:nvPr/>
        </p:nvSpPr>
        <p:spPr>
          <a:xfrm>
            <a:off x="259774" y="1433831"/>
            <a:ext cx="3520836" cy="461665"/>
          </a:xfrm>
          <a:prstGeom prst="rect">
            <a:avLst/>
          </a:prstGeom>
          <a:noFill/>
        </p:spPr>
        <p:txBody>
          <a:bodyPr wrap="none" rtlCol="0">
            <a:spAutoFit/>
          </a:bodyPr>
          <a:lstStyle/>
          <a:p>
            <a:r>
              <a:rPr lang="nl-NL" sz="2400" dirty="0">
                <a:solidFill>
                  <a:srgbClr val="FF0000"/>
                </a:solidFill>
              </a:rPr>
              <a:t>De klassikale nabespreking</a:t>
            </a:r>
          </a:p>
        </p:txBody>
      </p:sp>
      <p:sp>
        <p:nvSpPr>
          <p:cNvPr id="4" name="Tekstvak 3">
            <a:extLst>
              <a:ext uri="{FF2B5EF4-FFF2-40B4-BE49-F238E27FC236}">
                <a16:creationId xmlns:a16="http://schemas.microsoft.com/office/drawing/2014/main" id="{FE3A5E63-27D0-0F0F-9DA2-284A5CA3452B}"/>
              </a:ext>
            </a:extLst>
          </p:cNvPr>
          <p:cNvSpPr txBox="1"/>
          <p:nvPr/>
        </p:nvSpPr>
        <p:spPr>
          <a:xfrm>
            <a:off x="830230" y="2060509"/>
            <a:ext cx="9974334" cy="369332"/>
          </a:xfrm>
          <a:prstGeom prst="rect">
            <a:avLst/>
          </a:prstGeom>
          <a:noFill/>
        </p:spPr>
        <p:txBody>
          <a:bodyPr wrap="none" rtlCol="0">
            <a:spAutoFit/>
          </a:bodyPr>
          <a:lstStyle/>
          <a:p>
            <a:r>
              <a:rPr lang="nl-NL" dirty="0"/>
              <a:t>- Leerlingen representeren en verwoorden hun oplossingsmanier op een voor iedereen te volgen manier</a:t>
            </a:r>
          </a:p>
        </p:txBody>
      </p:sp>
      <p:sp>
        <p:nvSpPr>
          <p:cNvPr id="5" name="Tekstvak 4">
            <a:extLst>
              <a:ext uri="{FF2B5EF4-FFF2-40B4-BE49-F238E27FC236}">
                <a16:creationId xmlns:a16="http://schemas.microsoft.com/office/drawing/2014/main" id="{2B55CB2D-445D-9643-606F-ACAA9F64A912}"/>
              </a:ext>
            </a:extLst>
          </p:cNvPr>
          <p:cNvSpPr txBox="1"/>
          <p:nvPr/>
        </p:nvSpPr>
        <p:spPr>
          <a:xfrm>
            <a:off x="830230" y="2655649"/>
            <a:ext cx="10801483" cy="369332"/>
          </a:xfrm>
          <a:prstGeom prst="rect">
            <a:avLst/>
          </a:prstGeom>
          <a:noFill/>
        </p:spPr>
        <p:txBody>
          <a:bodyPr wrap="none" rtlCol="0">
            <a:spAutoFit/>
          </a:bodyPr>
          <a:lstStyle/>
          <a:p>
            <a:r>
              <a:rPr lang="nl-NL" dirty="0"/>
              <a:t>- Leerlingen controleren een oplossingsmanier. Mag het zo? Waarom? Is de oplossingsmanier correct uitgevoerd?</a:t>
            </a:r>
          </a:p>
        </p:txBody>
      </p:sp>
      <p:sp>
        <p:nvSpPr>
          <p:cNvPr id="6" name="Tekstvak 5">
            <a:extLst>
              <a:ext uri="{FF2B5EF4-FFF2-40B4-BE49-F238E27FC236}">
                <a16:creationId xmlns:a16="http://schemas.microsoft.com/office/drawing/2014/main" id="{01ECC9BB-E344-4564-F26C-44C0BC34EE39}"/>
              </a:ext>
            </a:extLst>
          </p:cNvPr>
          <p:cNvSpPr txBox="1"/>
          <p:nvPr/>
        </p:nvSpPr>
        <p:spPr>
          <a:xfrm>
            <a:off x="830230" y="3250789"/>
            <a:ext cx="6139822" cy="369332"/>
          </a:xfrm>
          <a:prstGeom prst="rect">
            <a:avLst/>
          </a:prstGeom>
          <a:noFill/>
        </p:spPr>
        <p:txBody>
          <a:bodyPr wrap="none" rtlCol="0">
            <a:spAutoFit/>
          </a:bodyPr>
          <a:lstStyle/>
          <a:p>
            <a:r>
              <a:rPr lang="nl-NL" dirty="0"/>
              <a:t>- Leerlingen bepalen of het probleem daadwerkelijk opgelost is.</a:t>
            </a:r>
          </a:p>
        </p:txBody>
      </p:sp>
      <p:sp>
        <p:nvSpPr>
          <p:cNvPr id="7" name="Tekstvak 6">
            <a:extLst>
              <a:ext uri="{FF2B5EF4-FFF2-40B4-BE49-F238E27FC236}">
                <a16:creationId xmlns:a16="http://schemas.microsoft.com/office/drawing/2014/main" id="{F0615193-41DA-4F6E-5E8E-D844106C783C}"/>
              </a:ext>
            </a:extLst>
          </p:cNvPr>
          <p:cNvSpPr txBox="1"/>
          <p:nvPr/>
        </p:nvSpPr>
        <p:spPr>
          <a:xfrm>
            <a:off x="830230" y="3845929"/>
            <a:ext cx="9213997" cy="369332"/>
          </a:xfrm>
          <a:prstGeom prst="rect">
            <a:avLst/>
          </a:prstGeom>
          <a:noFill/>
        </p:spPr>
        <p:txBody>
          <a:bodyPr wrap="none" rtlCol="0">
            <a:spAutoFit/>
          </a:bodyPr>
          <a:lstStyle/>
          <a:p>
            <a:r>
              <a:rPr lang="nl-NL" dirty="0"/>
              <a:t>- Leerlingen vergelijken twee oplossingsmanieren en stellen overeenkomsten en verschillen vast.</a:t>
            </a:r>
          </a:p>
        </p:txBody>
      </p:sp>
      <p:sp>
        <p:nvSpPr>
          <p:cNvPr id="10" name="Tekstvak 9">
            <a:extLst>
              <a:ext uri="{FF2B5EF4-FFF2-40B4-BE49-F238E27FC236}">
                <a16:creationId xmlns:a16="http://schemas.microsoft.com/office/drawing/2014/main" id="{1EE976CB-762D-52C1-2539-3D7E194393F0}"/>
              </a:ext>
            </a:extLst>
          </p:cNvPr>
          <p:cNvSpPr txBox="1"/>
          <p:nvPr/>
        </p:nvSpPr>
        <p:spPr>
          <a:xfrm>
            <a:off x="830230" y="4441069"/>
            <a:ext cx="7492629" cy="369332"/>
          </a:xfrm>
          <a:prstGeom prst="rect">
            <a:avLst/>
          </a:prstGeom>
          <a:noFill/>
        </p:spPr>
        <p:txBody>
          <a:bodyPr wrap="none" rtlCol="0">
            <a:spAutoFit/>
          </a:bodyPr>
          <a:lstStyle/>
          <a:p>
            <a:r>
              <a:rPr lang="nl-NL" dirty="0"/>
              <a:t>- Leerlingen evalueren enkele oplossingsmanieren. Wat zijn voor- en nadelen?</a:t>
            </a:r>
          </a:p>
        </p:txBody>
      </p:sp>
      <p:sp>
        <p:nvSpPr>
          <p:cNvPr id="11" name="Tekstvak 10">
            <a:extLst>
              <a:ext uri="{FF2B5EF4-FFF2-40B4-BE49-F238E27FC236}">
                <a16:creationId xmlns:a16="http://schemas.microsoft.com/office/drawing/2014/main" id="{DE20A735-4E0A-C035-B1D1-7AAC80A9553B}"/>
              </a:ext>
            </a:extLst>
          </p:cNvPr>
          <p:cNvSpPr txBox="1"/>
          <p:nvPr/>
        </p:nvSpPr>
        <p:spPr>
          <a:xfrm>
            <a:off x="830230" y="5036209"/>
            <a:ext cx="10053073" cy="369332"/>
          </a:xfrm>
          <a:prstGeom prst="rect">
            <a:avLst/>
          </a:prstGeom>
          <a:noFill/>
        </p:spPr>
        <p:txBody>
          <a:bodyPr wrap="none" rtlCol="0">
            <a:spAutoFit/>
          </a:bodyPr>
          <a:lstStyle/>
          <a:p>
            <a:r>
              <a:rPr lang="nl-NL" dirty="0"/>
              <a:t>- Leerlingen blikken terug op hun oplossingsproces. Hoe ben je begonnen? Wat heeft je op weg geholpen?</a:t>
            </a:r>
          </a:p>
        </p:txBody>
      </p:sp>
      <p:sp>
        <p:nvSpPr>
          <p:cNvPr id="12" name="Tekstvak 11">
            <a:extLst>
              <a:ext uri="{FF2B5EF4-FFF2-40B4-BE49-F238E27FC236}">
                <a16:creationId xmlns:a16="http://schemas.microsoft.com/office/drawing/2014/main" id="{E28B43B0-4132-3C33-F44F-5F848E2CD379}"/>
              </a:ext>
            </a:extLst>
          </p:cNvPr>
          <p:cNvSpPr txBox="1"/>
          <p:nvPr/>
        </p:nvSpPr>
        <p:spPr>
          <a:xfrm>
            <a:off x="830230" y="5631351"/>
            <a:ext cx="8165056" cy="369332"/>
          </a:xfrm>
          <a:prstGeom prst="rect">
            <a:avLst/>
          </a:prstGeom>
          <a:noFill/>
        </p:spPr>
        <p:txBody>
          <a:bodyPr wrap="none" rtlCol="0">
            <a:spAutoFit/>
          </a:bodyPr>
          <a:lstStyle/>
          <a:p>
            <a:r>
              <a:rPr lang="nl-NL" dirty="0"/>
              <a:t>- Leerlingen vragen zich af wat ze van het oplossen van het probleem geleerd hebben.</a:t>
            </a:r>
          </a:p>
        </p:txBody>
      </p:sp>
      <p:sp>
        <p:nvSpPr>
          <p:cNvPr id="13" name="Tekstvak 12">
            <a:extLst>
              <a:ext uri="{FF2B5EF4-FFF2-40B4-BE49-F238E27FC236}">
                <a16:creationId xmlns:a16="http://schemas.microsoft.com/office/drawing/2014/main" id="{012F112F-74AE-EAAF-B904-51F106D8A1ED}"/>
              </a:ext>
            </a:extLst>
          </p:cNvPr>
          <p:cNvSpPr txBox="1"/>
          <p:nvPr/>
        </p:nvSpPr>
        <p:spPr>
          <a:xfrm>
            <a:off x="406449" y="6242331"/>
            <a:ext cx="6748322" cy="461665"/>
          </a:xfrm>
          <a:prstGeom prst="rect">
            <a:avLst/>
          </a:prstGeom>
          <a:noFill/>
        </p:spPr>
        <p:txBody>
          <a:bodyPr wrap="none" rtlCol="0">
            <a:spAutoFit/>
          </a:bodyPr>
          <a:lstStyle/>
          <a:p>
            <a:r>
              <a:rPr lang="nl-NL" sz="2400" dirty="0">
                <a:solidFill>
                  <a:srgbClr val="FF0000"/>
                </a:solidFill>
              </a:rPr>
              <a:t>De rol van de leerkracht is hierbij van cruciaal belang</a:t>
            </a:r>
            <a:endParaRPr lang="nl-NL" sz="1600" dirty="0">
              <a:solidFill>
                <a:srgbClr val="FF0000"/>
              </a:solidFill>
            </a:endParaRPr>
          </a:p>
        </p:txBody>
      </p:sp>
      <p:grpSp>
        <p:nvGrpSpPr>
          <p:cNvPr id="14" name="Groep 13">
            <a:extLst>
              <a:ext uri="{FF2B5EF4-FFF2-40B4-BE49-F238E27FC236}">
                <a16:creationId xmlns:a16="http://schemas.microsoft.com/office/drawing/2014/main" id="{B0E5F54A-BDE5-1D7B-2393-F2C2C972D012}"/>
              </a:ext>
            </a:extLst>
          </p:cNvPr>
          <p:cNvGrpSpPr/>
          <p:nvPr/>
        </p:nvGrpSpPr>
        <p:grpSpPr>
          <a:xfrm>
            <a:off x="7457157" y="857317"/>
            <a:ext cx="4734843" cy="4772657"/>
            <a:chOff x="7422345" y="1465261"/>
            <a:chExt cx="4734843" cy="4772657"/>
          </a:xfrm>
        </p:grpSpPr>
        <p:pic>
          <p:nvPicPr>
            <p:cNvPr id="15" name="Picture 2" descr="8 Problem Solving Strategies for the Math Classroom | Problem solving  strategies, Math problem solving strategies, Problem solving worksheet">
              <a:extLst>
                <a:ext uri="{FF2B5EF4-FFF2-40B4-BE49-F238E27FC236}">
                  <a16:creationId xmlns:a16="http://schemas.microsoft.com/office/drawing/2014/main" id="{0CEAE706-9A00-5052-BFC7-EAE4A4927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02" b="7979"/>
            <a:stretch/>
          </p:blipFill>
          <p:spPr bwMode="auto">
            <a:xfrm>
              <a:off x="7422345" y="1465261"/>
              <a:ext cx="4734843" cy="4772657"/>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3020FD79-FC03-28E9-6071-2B105F184688}"/>
                </a:ext>
              </a:extLst>
            </p:cNvPr>
            <p:cNvSpPr txBox="1"/>
            <p:nvPr/>
          </p:nvSpPr>
          <p:spPr>
            <a:xfrm>
              <a:off x="7499982" y="1537660"/>
              <a:ext cx="2219967" cy="400110"/>
            </a:xfrm>
            <a:prstGeom prst="rect">
              <a:avLst/>
            </a:prstGeom>
            <a:solidFill>
              <a:schemeClr val="bg1"/>
            </a:solidFill>
          </p:spPr>
          <p:txBody>
            <a:bodyPr wrap="none" rtlCol="0">
              <a:spAutoFit/>
            </a:bodyPr>
            <a:lstStyle/>
            <a:p>
              <a:r>
                <a:rPr lang="nl-NL" sz="2000" b="1" dirty="0">
                  <a:solidFill>
                    <a:srgbClr val="FF0000"/>
                  </a:solidFill>
                </a:rPr>
                <a:t>Maak een tekening</a:t>
              </a:r>
            </a:p>
          </p:txBody>
        </p:sp>
        <p:sp>
          <p:nvSpPr>
            <p:cNvPr id="17" name="Tekstvak 16">
              <a:extLst>
                <a:ext uri="{FF2B5EF4-FFF2-40B4-BE49-F238E27FC236}">
                  <a16:creationId xmlns:a16="http://schemas.microsoft.com/office/drawing/2014/main" id="{DC3D58A4-1E4D-41FC-88FB-5F19E6C3E606}"/>
                </a:ext>
              </a:extLst>
            </p:cNvPr>
            <p:cNvSpPr txBox="1"/>
            <p:nvPr/>
          </p:nvSpPr>
          <p:spPr>
            <a:xfrm>
              <a:off x="10248139" y="1529034"/>
              <a:ext cx="1415772" cy="400110"/>
            </a:xfrm>
            <a:prstGeom prst="rect">
              <a:avLst/>
            </a:prstGeom>
            <a:solidFill>
              <a:schemeClr val="bg1"/>
            </a:solidFill>
          </p:spPr>
          <p:txBody>
            <a:bodyPr wrap="none" rtlCol="0">
              <a:spAutoFit/>
            </a:bodyPr>
            <a:lstStyle/>
            <a:p>
              <a:pPr algn="ctr"/>
              <a:r>
                <a:rPr lang="nl-NL" sz="2000" b="1" dirty="0">
                  <a:solidFill>
                    <a:srgbClr val="FF0000"/>
                  </a:solidFill>
                </a:rPr>
                <a:t>   Doe een   </a:t>
              </a:r>
            </a:p>
          </p:txBody>
        </p:sp>
        <p:sp>
          <p:nvSpPr>
            <p:cNvPr id="18" name="Tekstvak 17">
              <a:extLst>
                <a:ext uri="{FF2B5EF4-FFF2-40B4-BE49-F238E27FC236}">
                  <a16:creationId xmlns:a16="http://schemas.microsoft.com/office/drawing/2014/main" id="{C7E0FB62-CC9F-6D83-F4E7-663085970F7C}"/>
                </a:ext>
              </a:extLst>
            </p:cNvPr>
            <p:cNvSpPr txBox="1"/>
            <p:nvPr/>
          </p:nvSpPr>
          <p:spPr>
            <a:xfrm>
              <a:off x="10549518" y="1860638"/>
              <a:ext cx="818557" cy="400110"/>
            </a:xfrm>
            <a:prstGeom prst="rect">
              <a:avLst/>
            </a:prstGeom>
            <a:solidFill>
              <a:schemeClr val="bg1"/>
            </a:solidFill>
          </p:spPr>
          <p:txBody>
            <a:bodyPr wrap="none" rtlCol="0">
              <a:spAutoFit/>
            </a:bodyPr>
            <a:lstStyle/>
            <a:p>
              <a:r>
                <a:rPr lang="nl-NL" sz="2000" b="1" dirty="0">
                  <a:solidFill>
                    <a:srgbClr val="FF0000"/>
                  </a:solidFill>
                </a:rPr>
                <a:t>gokje </a:t>
              </a:r>
            </a:p>
          </p:txBody>
        </p:sp>
        <p:sp>
          <p:nvSpPr>
            <p:cNvPr id="19" name="Rechthoek 18">
              <a:extLst>
                <a:ext uri="{FF2B5EF4-FFF2-40B4-BE49-F238E27FC236}">
                  <a16:creationId xmlns:a16="http://schemas.microsoft.com/office/drawing/2014/main" id="{DA3886A4-89E2-770C-FCC5-27EAF5E6D0B4}"/>
                </a:ext>
              </a:extLst>
            </p:cNvPr>
            <p:cNvSpPr/>
            <p:nvPr/>
          </p:nvSpPr>
          <p:spPr>
            <a:xfrm>
              <a:off x="7858664" y="2764946"/>
              <a:ext cx="1656272" cy="256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4B419FEE-3684-6C01-2976-D9159EAB4309}"/>
                </a:ext>
              </a:extLst>
            </p:cNvPr>
            <p:cNvSpPr txBox="1"/>
            <p:nvPr/>
          </p:nvSpPr>
          <p:spPr>
            <a:xfrm>
              <a:off x="7565455" y="2769437"/>
              <a:ext cx="777777" cy="923330"/>
            </a:xfrm>
            <a:prstGeom prst="rect">
              <a:avLst/>
            </a:prstGeom>
            <a:solidFill>
              <a:schemeClr val="bg1"/>
            </a:solidFill>
          </p:spPr>
          <p:txBody>
            <a:bodyPr wrap="none" rtlCol="0">
              <a:spAutoFit/>
            </a:bodyPr>
            <a:lstStyle/>
            <a:p>
              <a:r>
                <a:rPr lang="nl-NL" b="1" dirty="0">
                  <a:solidFill>
                    <a:srgbClr val="FF0000"/>
                  </a:solidFill>
                </a:rPr>
                <a:t>Maak </a:t>
              </a:r>
            </a:p>
            <a:p>
              <a:r>
                <a:rPr lang="nl-NL" b="1" dirty="0">
                  <a:solidFill>
                    <a:srgbClr val="FF0000"/>
                  </a:solidFill>
                </a:rPr>
                <a:t>een </a:t>
              </a:r>
            </a:p>
            <a:p>
              <a:r>
                <a:rPr lang="nl-NL" b="1" dirty="0">
                  <a:solidFill>
                    <a:srgbClr val="FF0000"/>
                  </a:solidFill>
                </a:rPr>
                <a:t>lijstje</a:t>
              </a:r>
            </a:p>
          </p:txBody>
        </p:sp>
        <p:sp>
          <p:nvSpPr>
            <p:cNvPr id="21" name="Tekstvak 20">
              <a:extLst>
                <a:ext uri="{FF2B5EF4-FFF2-40B4-BE49-F238E27FC236}">
                  <a16:creationId xmlns:a16="http://schemas.microsoft.com/office/drawing/2014/main" id="{8F9615A4-FB29-D5A5-B530-570B594FA079}"/>
                </a:ext>
              </a:extLst>
            </p:cNvPr>
            <p:cNvSpPr txBox="1"/>
            <p:nvPr/>
          </p:nvSpPr>
          <p:spPr>
            <a:xfrm>
              <a:off x="10035388" y="2725292"/>
              <a:ext cx="1830309" cy="369332"/>
            </a:xfrm>
            <a:prstGeom prst="rect">
              <a:avLst/>
            </a:prstGeom>
            <a:solidFill>
              <a:schemeClr val="bg1"/>
            </a:solidFill>
          </p:spPr>
          <p:txBody>
            <a:bodyPr wrap="none" rtlCol="0">
              <a:spAutoFit/>
            </a:bodyPr>
            <a:lstStyle/>
            <a:p>
              <a:r>
                <a:rPr lang="nl-NL" b="1" dirty="0">
                  <a:solidFill>
                    <a:srgbClr val="FF0000"/>
                  </a:solidFill>
                </a:rPr>
                <a:t>  Maak een tabel </a:t>
              </a:r>
            </a:p>
          </p:txBody>
        </p:sp>
        <p:sp>
          <p:nvSpPr>
            <p:cNvPr id="22" name="Tekstvak 21">
              <a:extLst>
                <a:ext uri="{FF2B5EF4-FFF2-40B4-BE49-F238E27FC236}">
                  <a16:creationId xmlns:a16="http://schemas.microsoft.com/office/drawing/2014/main" id="{8E011A59-209E-FD2B-83E9-8AD429734553}"/>
                </a:ext>
              </a:extLst>
            </p:cNvPr>
            <p:cNvSpPr txBox="1"/>
            <p:nvPr/>
          </p:nvSpPr>
          <p:spPr>
            <a:xfrm>
              <a:off x="7859663" y="3939839"/>
              <a:ext cx="1417376" cy="369332"/>
            </a:xfrm>
            <a:prstGeom prst="rect">
              <a:avLst/>
            </a:prstGeom>
            <a:solidFill>
              <a:schemeClr val="bg1"/>
            </a:solidFill>
          </p:spPr>
          <p:txBody>
            <a:bodyPr wrap="none" rtlCol="0">
              <a:spAutoFit/>
            </a:bodyPr>
            <a:lstStyle/>
            <a:p>
              <a:r>
                <a:rPr lang="nl-NL" b="1" dirty="0">
                  <a:solidFill>
                    <a:srgbClr val="FF0000"/>
                  </a:solidFill>
                </a:rPr>
                <a:t> Speel het na</a:t>
              </a:r>
            </a:p>
          </p:txBody>
        </p:sp>
        <p:sp>
          <p:nvSpPr>
            <p:cNvPr id="23" name="Tekstvak 22">
              <a:extLst>
                <a:ext uri="{FF2B5EF4-FFF2-40B4-BE49-F238E27FC236}">
                  <a16:creationId xmlns:a16="http://schemas.microsoft.com/office/drawing/2014/main" id="{ABA141D0-383C-758E-85E6-1B6113014DF7}"/>
                </a:ext>
              </a:extLst>
            </p:cNvPr>
            <p:cNvSpPr txBox="1"/>
            <p:nvPr/>
          </p:nvSpPr>
          <p:spPr>
            <a:xfrm>
              <a:off x="9850602" y="3971797"/>
              <a:ext cx="2236253" cy="400110"/>
            </a:xfrm>
            <a:prstGeom prst="rect">
              <a:avLst/>
            </a:prstGeom>
            <a:solidFill>
              <a:schemeClr val="bg1"/>
            </a:solidFill>
          </p:spPr>
          <p:txBody>
            <a:bodyPr wrap="none" rtlCol="0">
              <a:spAutoFit/>
            </a:bodyPr>
            <a:lstStyle/>
            <a:p>
              <a:r>
                <a:rPr lang="nl-NL" sz="2000" b="1" dirty="0">
                  <a:solidFill>
                    <a:srgbClr val="FF0000"/>
                  </a:solidFill>
                </a:rPr>
                <a:t>    Werk achteruit    </a:t>
              </a:r>
            </a:p>
          </p:txBody>
        </p:sp>
        <p:sp>
          <p:nvSpPr>
            <p:cNvPr id="24" name="Tekstvak 23">
              <a:extLst>
                <a:ext uri="{FF2B5EF4-FFF2-40B4-BE49-F238E27FC236}">
                  <a16:creationId xmlns:a16="http://schemas.microsoft.com/office/drawing/2014/main" id="{05B9BEE0-9D0D-13E8-4252-377045C5256F}"/>
                </a:ext>
              </a:extLst>
            </p:cNvPr>
            <p:cNvSpPr txBox="1"/>
            <p:nvPr/>
          </p:nvSpPr>
          <p:spPr>
            <a:xfrm>
              <a:off x="11043811" y="4294711"/>
              <a:ext cx="1043044" cy="584775"/>
            </a:xfrm>
            <a:prstGeom prst="rect">
              <a:avLst/>
            </a:prstGeom>
            <a:solidFill>
              <a:schemeClr val="bg1"/>
            </a:solidFill>
          </p:spPr>
          <p:txBody>
            <a:bodyPr wrap="square" rtlCol="0">
              <a:spAutoFit/>
            </a:bodyPr>
            <a:lstStyle/>
            <a:p>
              <a:r>
                <a:rPr lang="nl-NL" sz="1600" b="1" dirty="0">
                  <a:solidFill>
                    <a:srgbClr val="FF0000"/>
                  </a:solidFill>
                </a:rPr>
                <a:t>Begin aan het eind</a:t>
              </a:r>
              <a:endParaRPr lang="nl-NL" sz="2000" b="1" dirty="0">
                <a:solidFill>
                  <a:srgbClr val="FF0000"/>
                </a:solidFill>
              </a:endParaRPr>
            </a:p>
          </p:txBody>
        </p:sp>
        <p:sp>
          <p:nvSpPr>
            <p:cNvPr id="25" name="Rechthoek 24">
              <a:extLst>
                <a:ext uri="{FF2B5EF4-FFF2-40B4-BE49-F238E27FC236}">
                  <a16:creationId xmlns:a16="http://schemas.microsoft.com/office/drawing/2014/main" id="{A24B918D-1E9D-7ABB-D833-CD45F2B7D318}"/>
                </a:ext>
              </a:extLst>
            </p:cNvPr>
            <p:cNvSpPr/>
            <p:nvPr/>
          </p:nvSpPr>
          <p:spPr>
            <a:xfrm>
              <a:off x="7530951" y="5184477"/>
              <a:ext cx="2188998" cy="64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619E3646-9FE0-765A-33C8-03ED6EDFEC3D}"/>
                </a:ext>
              </a:extLst>
            </p:cNvPr>
            <p:cNvSpPr txBox="1"/>
            <p:nvPr/>
          </p:nvSpPr>
          <p:spPr>
            <a:xfrm>
              <a:off x="7530951" y="5292775"/>
              <a:ext cx="2148345" cy="400110"/>
            </a:xfrm>
            <a:prstGeom prst="rect">
              <a:avLst/>
            </a:prstGeom>
            <a:solidFill>
              <a:schemeClr val="bg1"/>
            </a:solidFill>
          </p:spPr>
          <p:txBody>
            <a:bodyPr wrap="none" rtlCol="0">
              <a:spAutoFit/>
            </a:bodyPr>
            <a:lstStyle/>
            <a:p>
              <a:r>
                <a:rPr lang="nl-NL" sz="2000" b="1" dirty="0">
                  <a:solidFill>
                    <a:srgbClr val="FF0000"/>
                  </a:solidFill>
                </a:rPr>
                <a:t>Schrijf een som op</a:t>
              </a:r>
            </a:p>
          </p:txBody>
        </p:sp>
        <p:sp>
          <p:nvSpPr>
            <p:cNvPr id="27" name="Tekstvak 26">
              <a:extLst>
                <a:ext uri="{FF2B5EF4-FFF2-40B4-BE49-F238E27FC236}">
                  <a16:creationId xmlns:a16="http://schemas.microsoft.com/office/drawing/2014/main" id="{66ABC1F5-169D-37A6-F674-5AA66A55F490}"/>
                </a:ext>
              </a:extLst>
            </p:cNvPr>
            <p:cNvSpPr txBox="1"/>
            <p:nvPr/>
          </p:nvSpPr>
          <p:spPr>
            <a:xfrm>
              <a:off x="10001328" y="5183462"/>
              <a:ext cx="1859805" cy="400110"/>
            </a:xfrm>
            <a:prstGeom prst="rect">
              <a:avLst/>
            </a:prstGeom>
            <a:solidFill>
              <a:schemeClr val="bg1"/>
            </a:solidFill>
          </p:spPr>
          <p:txBody>
            <a:bodyPr wrap="none" rtlCol="0">
              <a:spAutoFit/>
            </a:bodyPr>
            <a:lstStyle/>
            <a:p>
              <a:r>
                <a:rPr lang="nl-NL" sz="2000" b="1" dirty="0">
                  <a:solidFill>
                    <a:srgbClr val="FF0000"/>
                  </a:solidFill>
                </a:rPr>
                <a:t>Gebruik spullen</a:t>
              </a:r>
            </a:p>
          </p:txBody>
        </p:sp>
      </p:grpSp>
      <p:sp>
        <p:nvSpPr>
          <p:cNvPr id="28" name="Tekstvak 27">
            <a:extLst>
              <a:ext uri="{FF2B5EF4-FFF2-40B4-BE49-F238E27FC236}">
                <a16:creationId xmlns:a16="http://schemas.microsoft.com/office/drawing/2014/main" id="{65FE8DC2-0CB3-330E-A3DB-9531D949FF14}"/>
              </a:ext>
            </a:extLst>
          </p:cNvPr>
          <p:cNvSpPr txBox="1"/>
          <p:nvPr/>
        </p:nvSpPr>
        <p:spPr>
          <a:xfrm>
            <a:off x="9235283" y="5683190"/>
            <a:ext cx="3138562" cy="830997"/>
          </a:xfrm>
          <a:prstGeom prst="rect">
            <a:avLst/>
          </a:prstGeom>
          <a:noFill/>
        </p:spPr>
        <p:txBody>
          <a:bodyPr wrap="square" rtlCol="0">
            <a:spAutoFit/>
          </a:bodyPr>
          <a:lstStyle/>
          <a:p>
            <a:r>
              <a:rPr lang="nl-NL" sz="1600" dirty="0"/>
              <a:t>(Deel de opgave in stukjes, zoek een patroon, maak de getallen kleiner, …)</a:t>
            </a:r>
            <a:endParaRPr lang="nl-NL" dirty="0"/>
          </a:p>
        </p:txBody>
      </p:sp>
      <p:sp>
        <p:nvSpPr>
          <p:cNvPr id="29" name="Titel 1">
            <a:extLst>
              <a:ext uri="{FF2B5EF4-FFF2-40B4-BE49-F238E27FC236}">
                <a16:creationId xmlns:a16="http://schemas.microsoft.com/office/drawing/2014/main" id="{6BC30BAA-957E-973F-257F-82E2651C871E}"/>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1859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P spid="12" grpId="0"/>
      <p:bldP spid="13"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EBA7A7DD-CBCF-6667-D93E-4A8EB3AC9AAA}"/>
              </a:ext>
            </a:extLst>
          </p:cNvPr>
          <p:cNvSpPr txBox="1"/>
          <p:nvPr/>
        </p:nvSpPr>
        <p:spPr>
          <a:xfrm>
            <a:off x="259774" y="1501395"/>
            <a:ext cx="11479089" cy="1323439"/>
          </a:xfrm>
          <a:prstGeom prst="rect">
            <a:avLst/>
          </a:prstGeom>
          <a:noFill/>
        </p:spPr>
        <p:txBody>
          <a:bodyPr wrap="square">
            <a:spAutoFit/>
          </a:bodyPr>
          <a:lstStyle/>
          <a:p>
            <a:r>
              <a:rPr lang="en-US" sz="2000" dirty="0"/>
              <a:t>Larsson &amp; </a:t>
            </a:r>
            <a:r>
              <a:rPr lang="en-US" sz="2000" dirty="0" err="1"/>
              <a:t>Ryve</a:t>
            </a:r>
            <a:r>
              <a:rPr lang="en-US" sz="2000" dirty="0"/>
              <a:t> (2011) wrote about this:</a:t>
            </a:r>
          </a:p>
          <a:p>
            <a:endParaRPr lang="en-US" sz="2000" dirty="0"/>
          </a:p>
          <a:p>
            <a:r>
              <a:rPr lang="en-US" sz="2000" dirty="0"/>
              <a:t>The teacher must be able to handle a wide spectrum of student solutions in a way that makes the whole class advance.</a:t>
            </a:r>
            <a:endParaRPr lang="nl-NL" sz="2000" dirty="0"/>
          </a:p>
        </p:txBody>
      </p:sp>
      <p:sp>
        <p:nvSpPr>
          <p:cNvPr id="10" name="Tekstvak 9">
            <a:extLst>
              <a:ext uri="{FF2B5EF4-FFF2-40B4-BE49-F238E27FC236}">
                <a16:creationId xmlns:a16="http://schemas.microsoft.com/office/drawing/2014/main" id="{5D0E1D1A-A6BF-7B91-1372-59AFC853F52F}"/>
              </a:ext>
            </a:extLst>
          </p:cNvPr>
          <p:cNvSpPr txBox="1"/>
          <p:nvPr/>
        </p:nvSpPr>
        <p:spPr>
          <a:xfrm>
            <a:off x="259774" y="2973940"/>
            <a:ext cx="11212389" cy="1015663"/>
          </a:xfrm>
          <a:prstGeom prst="rect">
            <a:avLst/>
          </a:prstGeom>
          <a:noFill/>
        </p:spPr>
        <p:txBody>
          <a:bodyPr wrap="square">
            <a:spAutoFit/>
          </a:bodyPr>
          <a:lstStyle/>
          <a:p>
            <a:r>
              <a:rPr lang="en-US" sz="2000" dirty="0"/>
              <a:t>He must anticipate student responses, monitor student responses during the explore phase, select student responses for whole class discussion, sequence student responses and connect student responses to each other and to powerful mathematical ideas. </a:t>
            </a:r>
            <a:endParaRPr lang="nl-NL" sz="2000" dirty="0"/>
          </a:p>
        </p:txBody>
      </p:sp>
      <p:sp>
        <p:nvSpPr>
          <p:cNvPr id="11" name="Tekstvak 10">
            <a:extLst>
              <a:ext uri="{FF2B5EF4-FFF2-40B4-BE49-F238E27FC236}">
                <a16:creationId xmlns:a16="http://schemas.microsoft.com/office/drawing/2014/main" id="{5A1E569A-FC80-9504-7607-DA4A4632811C}"/>
              </a:ext>
            </a:extLst>
          </p:cNvPr>
          <p:cNvSpPr txBox="1"/>
          <p:nvPr/>
        </p:nvSpPr>
        <p:spPr>
          <a:xfrm>
            <a:off x="293811" y="4080194"/>
            <a:ext cx="7772399" cy="400110"/>
          </a:xfrm>
          <a:prstGeom prst="rect">
            <a:avLst/>
          </a:prstGeom>
          <a:noFill/>
        </p:spPr>
        <p:txBody>
          <a:bodyPr wrap="square">
            <a:spAutoFit/>
          </a:bodyPr>
          <a:lstStyle/>
          <a:p>
            <a:r>
              <a:rPr lang="en-US" sz="2000" dirty="0"/>
              <a:t>It is hard to effectively orchestrate mathematical whole class discussions.</a:t>
            </a:r>
            <a:endParaRPr lang="nl-NL" sz="2000" dirty="0"/>
          </a:p>
        </p:txBody>
      </p:sp>
      <p:sp>
        <p:nvSpPr>
          <p:cNvPr id="12" name="Tekstvak 11">
            <a:extLst>
              <a:ext uri="{FF2B5EF4-FFF2-40B4-BE49-F238E27FC236}">
                <a16:creationId xmlns:a16="http://schemas.microsoft.com/office/drawing/2014/main" id="{87E0D6C7-0BDF-D27C-93C1-B91487EADB78}"/>
              </a:ext>
            </a:extLst>
          </p:cNvPr>
          <p:cNvSpPr txBox="1"/>
          <p:nvPr/>
        </p:nvSpPr>
        <p:spPr>
          <a:xfrm>
            <a:off x="330214" y="4640018"/>
            <a:ext cx="11338207" cy="773673"/>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Larsson</a:t>
            </a: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 M. &amp; </a:t>
            </a:r>
            <a:r>
              <a:rPr lang="en-GB" sz="1400" dirty="0" err="1">
                <a:effectLst/>
                <a:latin typeface="Calibri" panose="020F0502020204030204" pitchFamily="34" charset="0"/>
                <a:ea typeface="Calibri" panose="020F0502020204030204" pitchFamily="34" charset="0"/>
                <a:cs typeface="Calibri" panose="020F0502020204030204" pitchFamily="34" charset="0"/>
              </a:rPr>
              <a:t>Ryve</a:t>
            </a:r>
            <a:r>
              <a:rPr lang="en-GB" sz="1400" dirty="0">
                <a:effectLst/>
                <a:latin typeface="Calibri" panose="020F0502020204030204" pitchFamily="34" charset="0"/>
                <a:ea typeface="Calibri" panose="020F0502020204030204" pitchFamily="34" charset="0"/>
                <a:cs typeface="Calibri" panose="020F0502020204030204" pitchFamily="34" charset="0"/>
              </a:rPr>
              <a:t> A. (2011). Effective teaching through problem-solving by sequencing and connecting student solutions. In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Proceedings of NORMA11: The Sixth Nordic Conference on Mathematics Education in Reykjavik</a:t>
            </a:r>
            <a:r>
              <a:rPr lang="en-GB" sz="1400" dirty="0">
                <a:effectLst/>
                <a:latin typeface="Calibri" panose="020F0502020204030204" pitchFamily="34" charset="0"/>
                <a:ea typeface="Calibri" panose="020F0502020204030204" pitchFamily="34" charset="0"/>
                <a:cs typeface="Calibri" panose="020F0502020204030204" pitchFamily="34" charset="0"/>
              </a:rPr>
              <a:t>, (425–434). Reykjavik: University of Iceland Press; 425–434:  </a:t>
            </a:r>
            <a:r>
              <a:rPr lang="en-GB"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http://www.diva-portal.org/smash/get/diva2:562445/FULLTEXT01.pdf</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el 1">
            <a:extLst>
              <a:ext uri="{FF2B5EF4-FFF2-40B4-BE49-F238E27FC236}">
                <a16:creationId xmlns:a16="http://schemas.microsoft.com/office/drawing/2014/main" id="{CC413A8A-E0B4-6C86-5A4C-828A3D7589AD}"/>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102416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7D0A399-762B-3739-E0A1-CDBF612AA423}"/>
              </a:ext>
            </a:extLst>
          </p:cNvPr>
          <p:cNvSpPr txBox="1"/>
          <p:nvPr/>
        </p:nvSpPr>
        <p:spPr>
          <a:xfrm>
            <a:off x="3985157" y="2590379"/>
            <a:ext cx="8317570" cy="923330"/>
          </a:xfrm>
          <a:prstGeom prst="rect">
            <a:avLst/>
          </a:prstGeom>
          <a:noFill/>
        </p:spPr>
        <p:txBody>
          <a:bodyPr wrap="square">
            <a:spAutoFit/>
          </a:bodyPr>
          <a:lstStyle/>
          <a:p>
            <a:r>
              <a:rPr lang="nl-NL" i="1" dirty="0"/>
              <a:t>De klassikale nabespreking verloopt beter en is productiever als de leerkracht vooraf bedenkt hoe het gesprek kan verlopen. </a:t>
            </a:r>
          </a:p>
          <a:p>
            <a:r>
              <a:rPr lang="nl-NL" dirty="0"/>
              <a:t>(Stein, et al., 2008)</a:t>
            </a:r>
          </a:p>
        </p:txBody>
      </p:sp>
      <p:pic>
        <p:nvPicPr>
          <p:cNvPr id="10242" name="Picture 2" descr="Sad Teacher Images, Stock Photos &amp;amp; Vectors | Shutterstock">
            <a:extLst>
              <a:ext uri="{FF2B5EF4-FFF2-40B4-BE49-F238E27FC236}">
                <a16:creationId xmlns:a16="http://schemas.microsoft.com/office/drawing/2014/main" id="{22955478-6699-32E4-6A40-B70C8351D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895" t="3214" r="31052" b="6786"/>
          <a:stretch>
            <a:fillRect/>
          </a:stretch>
        </p:blipFill>
        <p:spPr bwMode="auto">
          <a:xfrm>
            <a:off x="1355249" y="1715763"/>
            <a:ext cx="2117484" cy="3426474"/>
          </a:xfrm>
          <a:prstGeom prst="rect">
            <a:avLst/>
          </a:prstGeom>
          <a:noFill/>
          <a:ln w="9525" algn="in">
            <a:solidFill>
              <a:srgbClr val="04294B"/>
            </a:solidFill>
            <a:miter lim="800000"/>
            <a:headEnd/>
            <a:tailEnd/>
          </a:ln>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12E500E1-1F94-56B7-BF45-58DA1CD90FE3}"/>
              </a:ext>
            </a:extLst>
          </p:cNvPr>
          <p:cNvSpPr txBox="1"/>
          <p:nvPr/>
        </p:nvSpPr>
        <p:spPr>
          <a:xfrm>
            <a:off x="3938397" y="1590413"/>
            <a:ext cx="7406543" cy="707886"/>
          </a:xfrm>
          <a:prstGeom prst="rect">
            <a:avLst/>
          </a:prstGeom>
          <a:noFill/>
        </p:spPr>
        <p:txBody>
          <a:bodyPr wrap="square" rtlCol="0">
            <a:spAutoFit/>
          </a:bodyPr>
          <a:lstStyle/>
          <a:p>
            <a:r>
              <a:rPr lang="nl-NL" sz="2000" dirty="0"/>
              <a:t>Als werken aan probleemoplossend vermogen zo moeilijk is, hoe kunnen tweedejaars voltijd studenten daar dan verder in komen?</a:t>
            </a:r>
          </a:p>
        </p:txBody>
      </p:sp>
      <p:sp>
        <p:nvSpPr>
          <p:cNvPr id="4" name="Tekstvak 3">
            <a:extLst>
              <a:ext uri="{FF2B5EF4-FFF2-40B4-BE49-F238E27FC236}">
                <a16:creationId xmlns:a16="http://schemas.microsoft.com/office/drawing/2014/main" id="{A8B1928E-B5E5-4756-B447-29885189A8E8}"/>
              </a:ext>
            </a:extLst>
          </p:cNvPr>
          <p:cNvSpPr txBox="1"/>
          <p:nvPr/>
        </p:nvSpPr>
        <p:spPr>
          <a:xfrm>
            <a:off x="4062121" y="3710020"/>
            <a:ext cx="6390167" cy="2554545"/>
          </a:xfrm>
          <a:prstGeom prst="rect">
            <a:avLst/>
          </a:prstGeom>
          <a:noFill/>
        </p:spPr>
        <p:txBody>
          <a:bodyPr wrap="square" rtlCol="0">
            <a:spAutoFit/>
          </a:bodyPr>
          <a:lstStyle/>
          <a:p>
            <a:pPr marL="285750" indent="-285750">
              <a:buFontTx/>
              <a:buChar char="-"/>
            </a:pPr>
            <a:r>
              <a:rPr lang="nl-NL" sz="2000" dirty="0"/>
              <a:t>Ik gaf studenten drie geschikte non-routine rekenproblemen</a:t>
            </a:r>
          </a:p>
          <a:p>
            <a:pPr marL="285750" indent="-285750">
              <a:buFontTx/>
              <a:buChar char="-"/>
            </a:pPr>
            <a:r>
              <a:rPr lang="nl-NL" sz="2000" dirty="0"/>
              <a:t>Ik liet ze daarmee drie lesjes geven in hun stageklas,</a:t>
            </a:r>
          </a:p>
          <a:p>
            <a:pPr marL="285750" indent="-285750">
              <a:buFontTx/>
              <a:buChar char="-"/>
            </a:pPr>
            <a:r>
              <a:rPr lang="nl-NL" sz="2000" dirty="0"/>
              <a:t>volgens de drie fasen van Stein et al. (2008)</a:t>
            </a:r>
          </a:p>
          <a:p>
            <a:endParaRPr lang="nl-NL" sz="2000" dirty="0"/>
          </a:p>
          <a:p>
            <a:r>
              <a:rPr lang="nl-NL" sz="2000" dirty="0"/>
              <a:t>En…</a:t>
            </a:r>
          </a:p>
          <a:p>
            <a:pPr marL="342900" indent="-342900">
              <a:buFontTx/>
              <a:buChar char="-"/>
            </a:pPr>
            <a:r>
              <a:rPr lang="nl-NL" sz="2000" dirty="0"/>
              <a:t>Ik liet ze hun lesjes héél uitvoerig voorbereiden</a:t>
            </a:r>
          </a:p>
          <a:p>
            <a:endParaRPr lang="nl-NL" sz="2000" dirty="0"/>
          </a:p>
        </p:txBody>
      </p:sp>
      <p:sp>
        <p:nvSpPr>
          <p:cNvPr id="5" name="Titel 1">
            <a:extLst>
              <a:ext uri="{FF2B5EF4-FFF2-40B4-BE49-F238E27FC236}">
                <a16:creationId xmlns:a16="http://schemas.microsoft.com/office/drawing/2014/main" id="{B8F76B37-7528-3C88-1168-34742CFD379E}"/>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41715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5C23F89D-C46E-B6B7-2304-AD7581BFD5B1}"/>
              </a:ext>
            </a:extLst>
          </p:cNvPr>
          <p:cNvPicPr>
            <a:picLocks noChangeAspect="1"/>
          </p:cNvPicPr>
          <p:nvPr/>
        </p:nvPicPr>
        <p:blipFill rotWithShape="1">
          <a:blip r:embed="rId4"/>
          <a:srcRect l="28343" t="20155" r="23954" b="7597"/>
          <a:stretch/>
        </p:blipFill>
        <p:spPr>
          <a:xfrm>
            <a:off x="3193406" y="1360478"/>
            <a:ext cx="6383674" cy="5438376"/>
          </a:xfrm>
          <a:prstGeom prst="rect">
            <a:avLst/>
          </a:prstGeom>
        </p:spPr>
      </p:pic>
      <p:sp>
        <p:nvSpPr>
          <p:cNvPr id="10" name="Tekstvak 9">
            <a:extLst>
              <a:ext uri="{FF2B5EF4-FFF2-40B4-BE49-F238E27FC236}">
                <a16:creationId xmlns:a16="http://schemas.microsoft.com/office/drawing/2014/main" id="{C60F5C45-3A68-AE5B-C196-9D7F63B1C93F}"/>
              </a:ext>
            </a:extLst>
          </p:cNvPr>
          <p:cNvSpPr txBox="1"/>
          <p:nvPr/>
        </p:nvSpPr>
        <p:spPr>
          <a:xfrm>
            <a:off x="1198871" y="3551068"/>
            <a:ext cx="6094268" cy="3253904"/>
          </a:xfrm>
          <a:prstGeom prst="rect">
            <a:avLst/>
          </a:prstGeom>
          <a:solidFill>
            <a:schemeClr val="bg1"/>
          </a:solidFill>
        </p:spPr>
        <p:txBody>
          <a:bodyPr wrap="square">
            <a:spAutoFit/>
          </a:bodyPr>
          <a:lstStyle/>
          <a:p>
            <a:pPr marL="342900" lvl="0" indent="-342900">
              <a:lnSpc>
                <a:spcPct val="107000"/>
              </a:lnSpc>
              <a:spcBef>
                <a:spcPts val="200"/>
              </a:spcBef>
              <a:buFont typeface="+mj-lt"/>
              <a:buAutoNum type="arabicPeriod"/>
            </a:pPr>
            <a:r>
              <a:rPr lang="nl-NL" sz="1600" dirty="0">
                <a:solidFill>
                  <a:srgbClr val="2E74B5"/>
                </a:solidFill>
                <a:effectLst/>
                <a:ea typeface="Times New Roman" panose="02020603050405020304" pitchFamily="18" charset="0"/>
                <a:cs typeface="Times New Roman" panose="02020603050405020304" pitchFamily="18" charset="0"/>
              </a:rPr>
              <a:t>De opgave op een rijtje</a:t>
            </a:r>
          </a:p>
          <a:p>
            <a:pPr>
              <a:lnSpc>
                <a:spcPct val="107000"/>
              </a:lnSpc>
              <a:spcAft>
                <a:spcPts val="800"/>
              </a:spcAft>
            </a:pPr>
            <a:r>
              <a:rPr lang="nl-NL" sz="1600" dirty="0">
                <a:effectLst/>
                <a:ea typeface="Calibri" panose="020F0502020204030204" pitchFamily="34" charset="0"/>
                <a:cs typeface="Times New Roman" panose="02020603050405020304" pitchFamily="18" charset="0"/>
              </a:rPr>
              <a:t>  </a:t>
            </a:r>
          </a:p>
          <a:p>
            <a:pPr lvl="0">
              <a:lnSpc>
                <a:spcPct val="107000"/>
              </a:lnSpc>
              <a:spcBef>
                <a:spcPts val="200"/>
              </a:spcBef>
            </a:pPr>
            <a:r>
              <a:rPr lang="nl-NL" sz="1600" dirty="0">
                <a:solidFill>
                  <a:srgbClr val="2E74B5"/>
                </a:solidFill>
                <a:effectLst/>
                <a:ea typeface="Times New Roman" panose="02020603050405020304" pitchFamily="18" charset="0"/>
                <a:cs typeface="Times New Roman" panose="02020603050405020304" pitchFamily="18" charset="0"/>
              </a:rPr>
              <a:t>2.   Verschillende oplossingsmanieren, gekoppeld aan heuristieken</a:t>
            </a:r>
          </a:p>
          <a:p>
            <a:pPr>
              <a:lnSpc>
                <a:spcPct val="107000"/>
              </a:lnSpc>
              <a:spcAft>
                <a:spcPts val="800"/>
              </a:spcAft>
            </a:pPr>
            <a:r>
              <a:rPr lang="nl-NL" sz="1600" dirty="0">
                <a:effectLst/>
                <a:ea typeface="Calibri" panose="020F0502020204030204" pitchFamily="34" charset="0"/>
                <a:cs typeface="Times New Roman" panose="02020603050405020304" pitchFamily="18" charset="0"/>
              </a:rPr>
              <a:t>  </a:t>
            </a:r>
          </a:p>
          <a:p>
            <a:pPr lvl="0">
              <a:lnSpc>
                <a:spcPct val="107000"/>
              </a:lnSpc>
              <a:spcBef>
                <a:spcPts val="200"/>
              </a:spcBef>
            </a:pPr>
            <a:r>
              <a:rPr lang="nl-NL" sz="1600" dirty="0">
                <a:solidFill>
                  <a:srgbClr val="2E74B5"/>
                </a:solidFill>
                <a:effectLst/>
                <a:ea typeface="Times New Roman" panose="02020603050405020304" pitchFamily="18" charset="0"/>
                <a:cs typeface="Times New Roman" panose="02020603050405020304" pitchFamily="18" charset="0"/>
              </a:rPr>
              <a:t>3.   Een kind komt niet op gang of loopt vast: Wat doe je?</a:t>
            </a:r>
          </a:p>
          <a:p>
            <a:pPr>
              <a:lnSpc>
                <a:spcPct val="107000"/>
              </a:lnSpc>
              <a:spcAft>
                <a:spcPts val="800"/>
              </a:spcAft>
            </a:pPr>
            <a:r>
              <a:rPr lang="nl-NL" sz="1600" dirty="0">
                <a:effectLst/>
                <a:ea typeface="Calibri" panose="020F0502020204030204" pitchFamily="34" charset="0"/>
                <a:cs typeface="Times New Roman" panose="02020603050405020304" pitchFamily="18" charset="0"/>
              </a:rPr>
              <a:t>  </a:t>
            </a:r>
          </a:p>
          <a:p>
            <a:pPr lvl="0">
              <a:lnSpc>
                <a:spcPct val="107000"/>
              </a:lnSpc>
              <a:spcBef>
                <a:spcPts val="200"/>
              </a:spcBef>
            </a:pPr>
            <a:r>
              <a:rPr lang="nl-NL" sz="1600" dirty="0">
                <a:solidFill>
                  <a:srgbClr val="2E74B5"/>
                </a:solidFill>
                <a:effectLst/>
                <a:ea typeface="Times New Roman" panose="02020603050405020304" pitchFamily="18" charset="0"/>
                <a:cs typeface="Times New Roman" panose="02020603050405020304" pitchFamily="18" charset="0"/>
              </a:rPr>
              <a:t>4.   Mogelijke foutjes en probleempjes. Hoe ga je ermee om?</a:t>
            </a:r>
          </a:p>
          <a:p>
            <a:pPr>
              <a:lnSpc>
                <a:spcPct val="107000"/>
              </a:lnSpc>
              <a:spcAft>
                <a:spcPts val="800"/>
              </a:spcAft>
            </a:pPr>
            <a:r>
              <a:rPr lang="nl-NL" sz="1600" dirty="0">
                <a:effectLst/>
                <a:ea typeface="Calibri" panose="020F0502020204030204" pitchFamily="34" charset="0"/>
                <a:cs typeface="Times New Roman" panose="02020603050405020304" pitchFamily="18" charset="0"/>
              </a:rPr>
              <a:t>  </a:t>
            </a:r>
          </a:p>
          <a:p>
            <a:pPr marL="342900" lvl="0" indent="-342900">
              <a:lnSpc>
                <a:spcPct val="107000"/>
              </a:lnSpc>
              <a:spcBef>
                <a:spcPts val="200"/>
              </a:spcBef>
              <a:buAutoNum type="arabicPeriod" startAt="5"/>
            </a:pPr>
            <a:r>
              <a:rPr lang="nl-NL" sz="1600" dirty="0">
                <a:solidFill>
                  <a:srgbClr val="2E74B5"/>
                </a:solidFill>
                <a:effectLst/>
                <a:ea typeface="Times New Roman" panose="02020603050405020304" pitchFamily="18" charset="0"/>
                <a:cs typeface="Times New Roman" panose="02020603050405020304" pitchFamily="18" charset="0"/>
              </a:rPr>
              <a:t>Verdiepingsvraag</a:t>
            </a:r>
          </a:p>
          <a:p>
            <a:pPr marL="342900" lvl="0" indent="-342900">
              <a:lnSpc>
                <a:spcPct val="107000"/>
              </a:lnSpc>
              <a:spcBef>
                <a:spcPts val="200"/>
              </a:spcBef>
              <a:buAutoNum type="arabicPeriod" startAt="5"/>
            </a:pPr>
            <a:endParaRPr lang="nl-NL" sz="1600" dirty="0">
              <a:solidFill>
                <a:srgbClr val="2E74B5"/>
              </a:solidFill>
              <a:effectLst/>
              <a:ea typeface="Times New Roman" panose="02020603050405020304" pitchFamily="18" charset="0"/>
              <a:cs typeface="Times New Roman" panose="02020603050405020304" pitchFamily="18" charset="0"/>
            </a:endParaRPr>
          </a:p>
        </p:txBody>
      </p:sp>
      <p:sp>
        <p:nvSpPr>
          <p:cNvPr id="4" name="Tekstvak 3">
            <a:extLst>
              <a:ext uri="{FF2B5EF4-FFF2-40B4-BE49-F238E27FC236}">
                <a16:creationId xmlns:a16="http://schemas.microsoft.com/office/drawing/2014/main" id="{A9296376-7304-BE62-7A91-AFC6D46AF816}"/>
              </a:ext>
            </a:extLst>
          </p:cNvPr>
          <p:cNvSpPr txBox="1"/>
          <p:nvPr/>
        </p:nvSpPr>
        <p:spPr>
          <a:xfrm>
            <a:off x="1100377" y="1244153"/>
            <a:ext cx="5566237" cy="461665"/>
          </a:xfrm>
          <a:prstGeom prst="rect">
            <a:avLst/>
          </a:prstGeom>
          <a:solidFill>
            <a:schemeClr val="bg1"/>
          </a:solidFill>
        </p:spPr>
        <p:txBody>
          <a:bodyPr wrap="square" rtlCol="0">
            <a:spAutoFit/>
          </a:bodyPr>
          <a:lstStyle/>
          <a:p>
            <a:r>
              <a:rPr lang="nl-NL" sz="2400" dirty="0">
                <a:solidFill>
                  <a:srgbClr val="0070C0"/>
                </a:solidFill>
              </a:rPr>
              <a:t>Reken-tekenplan voor de leraar</a:t>
            </a:r>
          </a:p>
        </p:txBody>
      </p:sp>
      <p:sp>
        <p:nvSpPr>
          <p:cNvPr id="2" name="Titel 1">
            <a:extLst>
              <a:ext uri="{FF2B5EF4-FFF2-40B4-BE49-F238E27FC236}">
                <a16:creationId xmlns:a16="http://schemas.microsoft.com/office/drawing/2014/main" id="{22E2AF56-7CD1-AD4E-5AFB-93C70924F74B}"/>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397297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andmother Feed The Animals Chickens Geese Ducks And Cats Stock Photo -  Download Image Now - iStock">
            <a:extLst>
              <a:ext uri="{FF2B5EF4-FFF2-40B4-BE49-F238E27FC236}">
                <a16:creationId xmlns:a16="http://schemas.microsoft.com/office/drawing/2014/main" id="{07EF73E1-660D-6830-D01E-1C0000AB8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41" t="5014" r="12965"/>
          <a:stretch>
            <a:fillRect/>
          </a:stretch>
        </p:blipFill>
        <p:spPr bwMode="auto">
          <a:xfrm>
            <a:off x="904775" y="1441450"/>
            <a:ext cx="2897167" cy="2878101"/>
          </a:xfrm>
          <a:prstGeom prst="rect">
            <a:avLst/>
          </a:prstGeom>
          <a:solidFill>
            <a:srgbClr val="E2FEFB"/>
          </a:solidFill>
          <a:ln w="28575" algn="in">
            <a:solidFill>
              <a:srgbClr val="0070C0"/>
            </a:solidFill>
            <a:miter lim="800000"/>
            <a:headEnd/>
            <a:tailEnd/>
          </a:ln>
        </p:spPr>
      </p:pic>
      <p:sp>
        <p:nvSpPr>
          <p:cNvPr id="12" name="Tekstvak 11">
            <a:extLst>
              <a:ext uri="{FF2B5EF4-FFF2-40B4-BE49-F238E27FC236}">
                <a16:creationId xmlns:a16="http://schemas.microsoft.com/office/drawing/2014/main" id="{10B898AD-F550-8943-E5B6-4FD46012B673}"/>
              </a:ext>
            </a:extLst>
          </p:cNvPr>
          <p:cNvSpPr txBox="1"/>
          <p:nvPr/>
        </p:nvSpPr>
        <p:spPr>
          <a:xfrm>
            <a:off x="870519" y="4430777"/>
            <a:ext cx="2931423" cy="1938992"/>
          </a:xfrm>
          <a:prstGeom prst="rect">
            <a:avLst/>
          </a:prstGeom>
          <a:solidFill>
            <a:srgbClr val="E2FEFB"/>
          </a:solidFill>
          <a:ln w="28575">
            <a:solidFill>
              <a:srgbClr val="0070C0"/>
            </a:solidFill>
          </a:ln>
        </p:spPr>
        <p:txBody>
          <a:bodyPr wrap="square" rtlCol="0">
            <a:spAutoFit/>
          </a:bodyPr>
          <a:lstStyle/>
          <a:p>
            <a:pPr algn="ctr"/>
            <a:r>
              <a:rPr lang="nl-NL" sz="2000" dirty="0"/>
              <a:t>Oma roept al haar kippen en haar kat.</a:t>
            </a:r>
          </a:p>
          <a:p>
            <a:pPr algn="ctr"/>
            <a:r>
              <a:rPr lang="nl-NL" sz="2000" dirty="0"/>
              <a:t>Er komen 20 poten aangelopen.</a:t>
            </a:r>
          </a:p>
          <a:p>
            <a:pPr algn="ctr"/>
            <a:r>
              <a:rPr lang="nl-NL" sz="2000" dirty="0"/>
              <a:t>Hoeveel kippen heeft oma?</a:t>
            </a:r>
          </a:p>
        </p:txBody>
      </p:sp>
      <p:sp>
        <p:nvSpPr>
          <p:cNvPr id="2" name="Tekstvak 1">
            <a:extLst>
              <a:ext uri="{FF2B5EF4-FFF2-40B4-BE49-F238E27FC236}">
                <a16:creationId xmlns:a16="http://schemas.microsoft.com/office/drawing/2014/main" id="{E0F3BB86-F085-A8E2-A1D0-5D5F8670E57C}"/>
              </a:ext>
            </a:extLst>
          </p:cNvPr>
          <p:cNvSpPr txBox="1"/>
          <p:nvPr/>
        </p:nvSpPr>
        <p:spPr>
          <a:xfrm>
            <a:off x="5011479" y="1618255"/>
            <a:ext cx="6450419" cy="2031325"/>
          </a:xfrm>
          <a:prstGeom prst="rect">
            <a:avLst/>
          </a:prstGeom>
          <a:noFill/>
        </p:spPr>
        <p:txBody>
          <a:bodyPr wrap="square" rtlCol="0">
            <a:spAutoFit/>
          </a:bodyPr>
          <a:lstStyle/>
          <a:p>
            <a:r>
              <a:rPr lang="nl-NL" dirty="0"/>
              <a:t>Een non-routine rekenprobleem voor leerlingen van groep 4/5.</a:t>
            </a:r>
          </a:p>
          <a:p>
            <a:endParaRPr lang="nl-NL" dirty="0"/>
          </a:p>
          <a:p>
            <a:r>
              <a:rPr lang="nl-NL" dirty="0"/>
              <a:t>Vul het ‘Reken-tekenplan voor de leraar’ in.</a:t>
            </a:r>
          </a:p>
          <a:p>
            <a:endParaRPr lang="nl-NL" dirty="0"/>
          </a:p>
          <a:p>
            <a:r>
              <a:rPr lang="nl-NL" dirty="0"/>
              <a:t>Bij de verschillende oplossingsmanieren wil ik graag oplossingsmanieren op verschillende handelingsniveaus zien, uitgewerkt op een voor kinderen begrijpelijke manier. </a:t>
            </a:r>
          </a:p>
        </p:txBody>
      </p:sp>
      <p:sp>
        <p:nvSpPr>
          <p:cNvPr id="4" name="Titel 1">
            <a:extLst>
              <a:ext uri="{FF2B5EF4-FFF2-40B4-BE49-F238E27FC236}">
                <a16:creationId xmlns:a16="http://schemas.microsoft.com/office/drawing/2014/main" id="{819D8604-9AFC-1846-A5D4-0A6E2C1AE780}"/>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15400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andmother Feed The Animals Chickens Geese Ducks And Cats Stock Photo -  Download Image Now - iStock">
            <a:extLst>
              <a:ext uri="{FF2B5EF4-FFF2-40B4-BE49-F238E27FC236}">
                <a16:creationId xmlns:a16="http://schemas.microsoft.com/office/drawing/2014/main" id="{07EF73E1-660D-6830-D01E-1C0000AB8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41" t="5014" r="12965"/>
          <a:stretch>
            <a:fillRect/>
          </a:stretch>
        </p:blipFill>
        <p:spPr bwMode="auto">
          <a:xfrm>
            <a:off x="904775" y="1441450"/>
            <a:ext cx="2897167" cy="2878101"/>
          </a:xfrm>
          <a:prstGeom prst="rect">
            <a:avLst/>
          </a:prstGeom>
          <a:solidFill>
            <a:srgbClr val="E2FEFB"/>
          </a:solidFill>
          <a:ln w="28575" algn="in">
            <a:solidFill>
              <a:srgbClr val="0070C0"/>
            </a:solidFill>
            <a:miter lim="800000"/>
            <a:headEnd/>
            <a:tailEnd/>
          </a:ln>
        </p:spPr>
      </p:pic>
      <p:sp>
        <p:nvSpPr>
          <p:cNvPr id="12" name="Tekstvak 11">
            <a:extLst>
              <a:ext uri="{FF2B5EF4-FFF2-40B4-BE49-F238E27FC236}">
                <a16:creationId xmlns:a16="http://schemas.microsoft.com/office/drawing/2014/main" id="{10B898AD-F550-8943-E5B6-4FD46012B673}"/>
              </a:ext>
            </a:extLst>
          </p:cNvPr>
          <p:cNvSpPr txBox="1"/>
          <p:nvPr/>
        </p:nvSpPr>
        <p:spPr>
          <a:xfrm>
            <a:off x="870519" y="4430777"/>
            <a:ext cx="2931423" cy="1938992"/>
          </a:xfrm>
          <a:prstGeom prst="rect">
            <a:avLst/>
          </a:prstGeom>
          <a:solidFill>
            <a:srgbClr val="E2FEFB"/>
          </a:solidFill>
          <a:ln w="28575">
            <a:solidFill>
              <a:srgbClr val="0070C0"/>
            </a:solidFill>
          </a:ln>
        </p:spPr>
        <p:txBody>
          <a:bodyPr wrap="square" rtlCol="0">
            <a:spAutoFit/>
          </a:bodyPr>
          <a:lstStyle/>
          <a:p>
            <a:pPr algn="ctr"/>
            <a:r>
              <a:rPr lang="nl-NL" sz="2000" dirty="0"/>
              <a:t>Oma roept al haar kippen en haar kat.</a:t>
            </a:r>
          </a:p>
          <a:p>
            <a:pPr algn="ctr"/>
            <a:r>
              <a:rPr lang="nl-NL" sz="2000" dirty="0"/>
              <a:t>Er komen 20 poten aangelopen.</a:t>
            </a:r>
          </a:p>
          <a:p>
            <a:pPr algn="ctr"/>
            <a:r>
              <a:rPr lang="nl-NL" sz="2000" dirty="0"/>
              <a:t>Hoeveel kippen heeft oma?</a:t>
            </a:r>
          </a:p>
        </p:txBody>
      </p:sp>
      <p:pic>
        <p:nvPicPr>
          <p:cNvPr id="11" name="Picture 5">
            <a:extLst>
              <a:ext uri="{FF2B5EF4-FFF2-40B4-BE49-F238E27FC236}">
                <a16:creationId xmlns:a16="http://schemas.microsoft.com/office/drawing/2014/main" id="{CFA87263-38E0-57A9-F77D-182345A2E3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058" t="2016" r="33318"/>
          <a:stretch>
            <a:fillRect/>
          </a:stretch>
        </p:blipFill>
        <p:spPr bwMode="auto">
          <a:xfrm rot="5400000">
            <a:off x="4049622" y="1610959"/>
            <a:ext cx="4992322" cy="4525298"/>
          </a:xfrm>
          <a:prstGeom prst="rect">
            <a:avLst/>
          </a:prstGeom>
          <a:noFill/>
          <a:ln w="9525" algn="ctr">
            <a:solidFill>
              <a:srgbClr val="04294B"/>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kstvak 3">
            <a:extLst>
              <a:ext uri="{FF2B5EF4-FFF2-40B4-BE49-F238E27FC236}">
                <a16:creationId xmlns:a16="http://schemas.microsoft.com/office/drawing/2014/main" id="{4A9BC102-D231-FEDA-F415-DEF4441A8240}"/>
              </a:ext>
            </a:extLst>
          </p:cNvPr>
          <p:cNvSpPr txBox="1"/>
          <p:nvPr/>
        </p:nvSpPr>
        <p:spPr>
          <a:xfrm>
            <a:off x="9069670" y="2005445"/>
            <a:ext cx="2879875" cy="4647426"/>
          </a:xfrm>
          <a:prstGeom prst="rect">
            <a:avLst/>
          </a:prstGeom>
          <a:noFill/>
        </p:spPr>
        <p:txBody>
          <a:bodyPr wrap="square" rtlCol="0">
            <a:spAutoFit/>
          </a:bodyPr>
          <a:lstStyle/>
          <a:p>
            <a:r>
              <a:rPr lang="nl-NL" dirty="0"/>
              <a:t>Hier ziet u oplossingsmanieren van leerlingen uit groep 4/5.</a:t>
            </a:r>
          </a:p>
          <a:p>
            <a:r>
              <a:rPr lang="nl-NL" dirty="0"/>
              <a:t>- Had u deze voorspeld?</a:t>
            </a:r>
          </a:p>
          <a:p>
            <a:r>
              <a:rPr lang="nl-NL" dirty="0"/>
              <a:t>- Kunt u ze betekenis geven?</a:t>
            </a:r>
          </a:p>
          <a:p>
            <a:r>
              <a:rPr lang="nl-NL" dirty="0"/>
              <a:t>- Welke twee zou u uitkiezen voor een gezamenlijke nabespreking en waarom die?</a:t>
            </a:r>
          </a:p>
          <a:p>
            <a:r>
              <a:rPr lang="nl-NL" dirty="0"/>
              <a:t>- Welke fouten had u voorspeld?</a:t>
            </a:r>
          </a:p>
          <a:p>
            <a:endParaRPr lang="nl-NL" dirty="0"/>
          </a:p>
          <a:p>
            <a:r>
              <a:rPr lang="nl-NL" sz="2000" dirty="0">
                <a:solidFill>
                  <a:srgbClr val="FF0000"/>
                </a:solidFill>
              </a:rPr>
              <a:t>Wat is de meerwaarde van een goed doordacht ingevuld reken-tekenplan?</a:t>
            </a:r>
          </a:p>
        </p:txBody>
      </p:sp>
      <p:sp>
        <p:nvSpPr>
          <p:cNvPr id="2" name="Titel 1">
            <a:extLst>
              <a:ext uri="{FF2B5EF4-FFF2-40B4-BE49-F238E27FC236}">
                <a16:creationId xmlns:a16="http://schemas.microsoft.com/office/drawing/2014/main" id="{45023BF3-DDC9-E70D-B471-0BE8DE18A98C}"/>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15618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4C80909A-2A3C-097D-D202-F6F77BA35228}"/>
              </a:ext>
            </a:extLst>
          </p:cNvPr>
          <p:cNvSpPr txBox="1"/>
          <p:nvPr/>
        </p:nvSpPr>
        <p:spPr>
          <a:xfrm>
            <a:off x="1482290" y="2296390"/>
            <a:ext cx="9163251" cy="1800493"/>
          </a:xfrm>
          <a:prstGeom prst="rect">
            <a:avLst/>
          </a:prstGeom>
          <a:noFill/>
        </p:spPr>
        <p:txBody>
          <a:bodyPr wrap="square" rtlCol="0">
            <a:spAutoFit/>
          </a:bodyPr>
          <a:lstStyle/>
          <a:p>
            <a:pPr>
              <a:spcAft>
                <a:spcPts val="600"/>
              </a:spcAft>
            </a:pPr>
            <a:r>
              <a:rPr lang="nl-NL" sz="2400" dirty="0"/>
              <a:t>Ik heb dus tweedejaarsstudenten, drie keer les laten geven met</a:t>
            </a:r>
          </a:p>
          <a:p>
            <a:pPr marL="285750" indent="-285750">
              <a:spcAft>
                <a:spcPts val="600"/>
              </a:spcAft>
              <a:buFontTx/>
              <a:buChar char="-"/>
            </a:pPr>
            <a:r>
              <a:rPr lang="nl-NL" sz="2400" dirty="0"/>
              <a:t>een non-routine rekenprobleem (low-floor-high-</a:t>
            </a:r>
            <a:r>
              <a:rPr lang="nl-NL" sz="2400" dirty="0" err="1"/>
              <a:t>ceiling</a:t>
            </a:r>
            <a:r>
              <a:rPr lang="nl-NL" sz="2400" dirty="0"/>
              <a:t>)</a:t>
            </a:r>
          </a:p>
          <a:p>
            <a:pPr marL="285750" indent="-285750">
              <a:spcAft>
                <a:spcPts val="600"/>
              </a:spcAft>
              <a:buFontTx/>
              <a:buChar char="-"/>
            </a:pPr>
            <a:r>
              <a:rPr lang="nl-NL" sz="2400" dirty="0"/>
              <a:t>volgens de drie lesfasen van Stein</a:t>
            </a:r>
          </a:p>
          <a:p>
            <a:pPr marL="285750" indent="-285750">
              <a:spcAft>
                <a:spcPts val="600"/>
              </a:spcAft>
              <a:buFontTx/>
              <a:buChar char="-"/>
            </a:pPr>
            <a:r>
              <a:rPr lang="nl-NL" sz="2400" dirty="0"/>
              <a:t>met drie uitgebreid ingevulde rekentekenplannen</a:t>
            </a:r>
          </a:p>
        </p:txBody>
      </p:sp>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428875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5" name="Tekstvak 4">
            <a:extLst>
              <a:ext uri="{FF2B5EF4-FFF2-40B4-BE49-F238E27FC236}">
                <a16:creationId xmlns:a16="http://schemas.microsoft.com/office/drawing/2014/main" id="{901F6234-33FB-1DA7-93E1-174964804F48}"/>
              </a:ext>
            </a:extLst>
          </p:cNvPr>
          <p:cNvSpPr txBox="1"/>
          <p:nvPr/>
        </p:nvSpPr>
        <p:spPr>
          <a:xfrm>
            <a:off x="869563" y="1189038"/>
            <a:ext cx="2902141" cy="461665"/>
          </a:xfrm>
          <a:prstGeom prst="rect">
            <a:avLst/>
          </a:prstGeom>
          <a:noFill/>
        </p:spPr>
        <p:txBody>
          <a:bodyPr wrap="none" rtlCol="0">
            <a:spAutoFit/>
          </a:bodyPr>
          <a:lstStyle/>
          <a:p>
            <a:r>
              <a:rPr lang="nl-NL" sz="2400" b="1" dirty="0"/>
              <a:t>Feedback-instrument</a:t>
            </a:r>
          </a:p>
        </p:txBody>
      </p:sp>
      <p:graphicFrame>
        <p:nvGraphicFramePr>
          <p:cNvPr id="6" name="Tabel 6">
            <a:extLst>
              <a:ext uri="{FF2B5EF4-FFF2-40B4-BE49-F238E27FC236}">
                <a16:creationId xmlns:a16="http://schemas.microsoft.com/office/drawing/2014/main" id="{8ECE4939-7D2E-DAED-E1C1-B549EB153D8A}"/>
              </a:ext>
            </a:extLst>
          </p:cNvPr>
          <p:cNvGraphicFramePr>
            <a:graphicFrameLocks noGrp="1"/>
          </p:cNvGraphicFramePr>
          <p:nvPr>
            <p:extLst>
              <p:ext uri="{D42A27DB-BD31-4B8C-83A1-F6EECF244321}">
                <p14:modId xmlns:p14="http://schemas.microsoft.com/office/powerpoint/2010/main" val="2650198719"/>
              </p:ext>
            </p:extLst>
          </p:nvPr>
        </p:nvGraphicFramePr>
        <p:xfrm>
          <a:off x="999905" y="1759002"/>
          <a:ext cx="9947797" cy="4663440"/>
        </p:xfrm>
        <a:graphic>
          <a:graphicData uri="http://schemas.openxmlformats.org/drawingml/2006/table">
            <a:tbl>
              <a:tblPr firstRow="1" bandRow="1">
                <a:tableStyleId>{5C22544A-7EE6-4342-B048-85BDC9FD1C3A}</a:tableStyleId>
              </a:tblPr>
              <a:tblGrid>
                <a:gridCol w="9947797">
                  <a:extLst>
                    <a:ext uri="{9D8B030D-6E8A-4147-A177-3AD203B41FA5}">
                      <a16:colId xmlns:a16="http://schemas.microsoft.com/office/drawing/2014/main" val="1745609775"/>
                    </a:ext>
                  </a:extLst>
                </a:gridCol>
              </a:tblGrid>
              <a:tr h="345248">
                <a:tc>
                  <a:txBody>
                    <a:bodyPr/>
                    <a:lstStyle/>
                    <a:p>
                      <a:r>
                        <a:rPr lang="nl-NL" dirty="0">
                          <a:solidFill>
                            <a:schemeClr val="tx1"/>
                          </a:solidFill>
                        </a:rPr>
                        <a:t>Stap 1: de student verheldert het probleem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89240"/>
                  </a:ext>
                </a:extLst>
              </a:tr>
              <a:tr h="604184">
                <a:tc>
                  <a:txBody>
                    <a:bodyPr/>
                    <a:lstStyle/>
                    <a:p>
                      <a:r>
                        <a:rPr lang="nl-NL" dirty="0">
                          <a:solidFill>
                            <a:schemeClr val="tx1"/>
                          </a:solidFill>
                        </a:rPr>
                        <a:t>Hij zorgt dat het probleem verhelderd wordt, checkt of alle leerlingen kunnen beginnen, doet dit op interactieve wijze en neemt het denkwerk niet weg.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202957"/>
                  </a:ext>
                </a:extLst>
              </a:tr>
              <a:tr h="604184">
                <a:tc>
                  <a:txBody>
                    <a:bodyPr/>
                    <a:lstStyle/>
                    <a:p>
                      <a:r>
                        <a:rPr lang="nl-NL" b="1" dirty="0">
                          <a:solidFill>
                            <a:schemeClr val="tx1"/>
                          </a:solidFill>
                        </a:rPr>
                        <a:t>Stap 2: de leerlingen zijn aan het werk. De student loopt rond, helpt waar nodig en bereidt de gezamenlijke nabespreking voor.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407645"/>
                  </a:ext>
                </a:extLst>
              </a:tr>
              <a:tr h="345248">
                <a:tc>
                  <a:txBody>
                    <a:bodyPr/>
                    <a:lstStyle/>
                    <a:p>
                      <a:r>
                        <a:rPr lang="nl-NL" dirty="0">
                          <a:solidFill>
                            <a:schemeClr val="tx1"/>
                          </a:solidFill>
                        </a:rPr>
                        <a:t>Deze stap wordt niet beoordeeld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080566"/>
                  </a:ext>
                </a:extLst>
              </a:tr>
              <a:tr h="604184">
                <a:tc>
                  <a:txBody>
                    <a:bodyPr/>
                    <a:lstStyle/>
                    <a:p>
                      <a:r>
                        <a:rPr lang="nl-NL" b="1" dirty="0">
                          <a:solidFill>
                            <a:schemeClr val="tx1"/>
                          </a:solidFill>
                        </a:rPr>
                        <a:t>Stap 3: de leerlingen presenteren en begrijpen oplossingsmanieren. De student legt verbanden en stelt leeropbrengst vast.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914120"/>
                  </a:ext>
                </a:extLst>
              </a:tr>
              <a:tr h="1898468">
                <a:tc>
                  <a:txBody>
                    <a:bodyPr/>
                    <a:lstStyle/>
                    <a:p>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a:t>
                      </a:r>
                    </a:p>
                    <a:p>
                      <a:endParaRPr lang="nl-NL" dirty="0">
                        <a:solidFill>
                          <a:schemeClr val="tx1"/>
                        </a:solidFill>
                      </a:endParaRPr>
                    </a:p>
                    <a:p>
                      <a:r>
                        <a:rPr lang="nl-NL" dirty="0">
                          <a:solidFill>
                            <a:schemeClr val="tx1"/>
                          </a:solidFill>
                        </a:rPr>
                        <a:t>De student vraagt naar overeenkomsten en verschillen, voor- en nadelen van de oplossingsmanieren.</a:t>
                      </a:r>
                    </a:p>
                    <a:p>
                      <a:r>
                        <a:rPr lang="nl-NL" dirty="0">
                          <a:solidFill>
                            <a:schemeClr val="tx1"/>
                          </a:solidFill>
                        </a:rPr>
                        <a:t>De student bespreekt wat leerlingen geleerd hebben over </a:t>
                      </a:r>
                      <a:r>
                        <a:rPr lang="nl-NL" dirty="0" err="1">
                          <a:solidFill>
                            <a:schemeClr val="tx1"/>
                          </a:solidFill>
                        </a:rPr>
                        <a:t>probleemoplossen</a:t>
                      </a:r>
                      <a:r>
                        <a:rPr lang="nl-NL" dirty="0">
                          <a:solidFill>
                            <a:schemeClr val="tx1"/>
                          </a:solidFill>
                        </a:rPr>
                        <a:t>.</a:t>
                      </a:r>
                    </a:p>
                    <a:p>
                      <a:r>
                        <a:rPr lang="nl-NL" dirty="0">
                          <a:solidFill>
                            <a:schemeClr val="tx1"/>
                          </a:solidFill>
                        </a:rPr>
                        <a:t>Hij zorgt voor interactie en wiskundige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60738"/>
                  </a:ext>
                </a:extLst>
              </a:tr>
            </a:tbl>
          </a:graphicData>
        </a:graphic>
      </p:graphicFrame>
    </p:spTree>
    <p:extLst>
      <p:ext uri="{BB962C8B-B14F-4D97-AF65-F5344CB8AC3E}">
        <p14:creationId xmlns:p14="http://schemas.microsoft.com/office/powerpoint/2010/main" val="2981740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1406EB3-4051-2874-2A1A-09FFCFE45ACA}"/>
              </a:ext>
            </a:extLst>
          </p:cNvPr>
          <p:cNvSpPr txBox="1"/>
          <p:nvPr/>
        </p:nvSpPr>
        <p:spPr>
          <a:xfrm>
            <a:off x="2010744" y="1597861"/>
            <a:ext cx="5594865" cy="1938992"/>
          </a:xfrm>
          <a:prstGeom prst="rect">
            <a:avLst/>
          </a:prstGeom>
          <a:noFill/>
        </p:spPr>
        <p:txBody>
          <a:bodyPr wrap="none" rtlCol="0">
            <a:spAutoFit/>
          </a:bodyPr>
          <a:lstStyle/>
          <a:p>
            <a:r>
              <a:rPr lang="nl-NL" sz="2000" b="1" dirty="0"/>
              <a:t>Getal knippen</a:t>
            </a:r>
          </a:p>
          <a:p>
            <a:r>
              <a:rPr lang="nl-NL" sz="2000" dirty="0"/>
              <a:t>James schrijft het getal 5021972970 op een blaadje.</a:t>
            </a:r>
          </a:p>
          <a:p>
            <a:r>
              <a:rPr lang="nl-NL" sz="2000" dirty="0"/>
              <a:t>Vervolgens knipt hij het blaadje op 2 plekken door. </a:t>
            </a:r>
          </a:p>
          <a:p>
            <a:r>
              <a:rPr lang="nl-NL" sz="2000" dirty="0"/>
              <a:t>Nu heeft hij 3 getallen. </a:t>
            </a:r>
          </a:p>
          <a:p>
            <a:r>
              <a:rPr lang="nl-NL" sz="2000" dirty="0"/>
              <a:t>James telt deze 3 getallen bij elkaar op.</a:t>
            </a:r>
          </a:p>
          <a:p>
            <a:r>
              <a:rPr lang="nl-NL" sz="2000" dirty="0"/>
              <a:t>Wat is de kleinste uitkomst die James kan krijgen?</a:t>
            </a:r>
          </a:p>
        </p:txBody>
      </p:sp>
      <p:sp>
        <p:nvSpPr>
          <p:cNvPr id="4" name="Titel 1">
            <a:extLst>
              <a:ext uri="{FF2B5EF4-FFF2-40B4-BE49-F238E27FC236}">
                <a16:creationId xmlns:a16="http://schemas.microsoft.com/office/drawing/2014/main" id="{F9A38A37-76A0-D2E1-DB84-30FAB907870E}"/>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6" name="Tekstvak 5">
            <a:extLst>
              <a:ext uri="{FF2B5EF4-FFF2-40B4-BE49-F238E27FC236}">
                <a16:creationId xmlns:a16="http://schemas.microsoft.com/office/drawing/2014/main" id="{946C82D2-C7B1-B858-9BB6-5F566C13C79D}"/>
              </a:ext>
            </a:extLst>
          </p:cNvPr>
          <p:cNvSpPr txBox="1"/>
          <p:nvPr/>
        </p:nvSpPr>
        <p:spPr>
          <a:xfrm>
            <a:off x="2010744" y="4027990"/>
            <a:ext cx="6536277" cy="923330"/>
          </a:xfrm>
          <a:prstGeom prst="rect">
            <a:avLst/>
          </a:prstGeom>
          <a:noFill/>
        </p:spPr>
        <p:txBody>
          <a:bodyPr wrap="none" rtlCol="0">
            <a:spAutoFit/>
          </a:bodyPr>
          <a:lstStyle/>
          <a:p>
            <a:pPr marL="285750" indent="-285750">
              <a:buFontTx/>
              <a:buChar char="-"/>
            </a:pPr>
            <a:r>
              <a:rPr lang="nl-NL" dirty="0"/>
              <a:t>Los het probleem op.</a:t>
            </a:r>
          </a:p>
          <a:p>
            <a:pPr marL="285750" indent="-285750">
              <a:buFontTx/>
              <a:buChar char="-"/>
            </a:pPr>
            <a:r>
              <a:rPr lang="nl-NL" dirty="0"/>
              <a:t>Welke oplossingsmanieren zullen kinderen gebruiken?</a:t>
            </a:r>
          </a:p>
          <a:p>
            <a:pPr marL="285750" indent="-285750">
              <a:buFontTx/>
              <a:buChar char="-"/>
            </a:pPr>
            <a:r>
              <a:rPr lang="nl-NL" dirty="0"/>
              <a:t>Welke zou je in een klassikale uitwisseling aan de orde stellen?</a:t>
            </a:r>
          </a:p>
        </p:txBody>
      </p:sp>
    </p:spTree>
    <p:extLst>
      <p:ext uri="{BB962C8B-B14F-4D97-AF65-F5344CB8AC3E}">
        <p14:creationId xmlns:p14="http://schemas.microsoft.com/office/powerpoint/2010/main" val="31491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5" name="Tekstvak 4">
            <a:extLst>
              <a:ext uri="{FF2B5EF4-FFF2-40B4-BE49-F238E27FC236}">
                <a16:creationId xmlns:a16="http://schemas.microsoft.com/office/drawing/2014/main" id="{901F6234-33FB-1DA7-93E1-174964804F48}"/>
              </a:ext>
            </a:extLst>
          </p:cNvPr>
          <p:cNvSpPr txBox="1"/>
          <p:nvPr/>
        </p:nvSpPr>
        <p:spPr>
          <a:xfrm>
            <a:off x="869563" y="1189038"/>
            <a:ext cx="2902141" cy="461665"/>
          </a:xfrm>
          <a:prstGeom prst="rect">
            <a:avLst/>
          </a:prstGeom>
          <a:noFill/>
        </p:spPr>
        <p:txBody>
          <a:bodyPr wrap="none" rtlCol="0">
            <a:spAutoFit/>
          </a:bodyPr>
          <a:lstStyle/>
          <a:p>
            <a:r>
              <a:rPr lang="nl-NL" sz="2400" b="1" dirty="0"/>
              <a:t>Feedback-instrument</a:t>
            </a:r>
          </a:p>
        </p:txBody>
      </p:sp>
      <p:graphicFrame>
        <p:nvGraphicFramePr>
          <p:cNvPr id="6" name="Tabel 6">
            <a:extLst>
              <a:ext uri="{FF2B5EF4-FFF2-40B4-BE49-F238E27FC236}">
                <a16:creationId xmlns:a16="http://schemas.microsoft.com/office/drawing/2014/main" id="{8ECE4939-7D2E-DAED-E1C1-B549EB153D8A}"/>
              </a:ext>
            </a:extLst>
          </p:cNvPr>
          <p:cNvGraphicFramePr>
            <a:graphicFrameLocks noGrp="1"/>
          </p:cNvGraphicFramePr>
          <p:nvPr/>
        </p:nvGraphicFramePr>
        <p:xfrm>
          <a:off x="999905" y="1759002"/>
          <a:ext cx="9947797" cy="4663440"/>
        </p:xfrm>
        <a:graphic>
          <a:graphicData uri="http://schemas.openxmlformats.org/drawingml/2006/table">
            <a:tbl>
              <a:tblPr firstRow="1" bandRow="1">
                <a:tableStyleId>{5C22544A-7EE6-4342-B048-85BDC9FD1C3A}</a:tableStyleId>
              </a:tblPr>
              <a:tblGrid>
                <a:gridCol w="9947797">
                  <a:extLst>
                    <a:ext uri="{9D8B030D-6E8A-4147-A177-3AD203B41FA5}">
                      <a16:colId xmlns:a16="http://schemas.microsoft.com/office/drawing/2014/main" val="1745609775"/>
                    </a:ext>
                  </a:extLst>
                </a:gridCol>
              </a:tblGrid>
              <a:tr h="345248">
                <a:tc>
                  <a:txBody>
                    <a:bodyPr/>
                    <a:lstStyle/>
                    <a:p>
                      <a:r>
                        <a:rPr lang="nl-NL" dirty="0">
                          <a:solidFill>
                            <a:schemeClr val="tx1"/>
                          </a:solidFill>
                        </a:rPr>
                        <a:t>Stap 1: de student verheldert het probleem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89240"/>
                  </a:ext>
                </a:extLst>
              </a:tr>
              <a:tr h="604184">
                <a:tc>
                  <a:txBody>
                    <a:bodyPr/>
                    <a:lstStyle/>
                    <a:p>
                      <a:r>
                        <a:rPr lang="nl-NL" dirty="0">
                          <a:solidFill>
                            <a:schemeClr val="tx1"/>
                          </a:solidFill>
                        </a:rPr>
                        <a:t>Hij zorgt dat het probleem verhelderd wordt, checkt of alle leerlingen kunnen beginnen, doet dit op interactieve wijze en neemt het denkwerk niet weg.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202957"/>
                  </a:ext>
                </a:extLst>
              </a:tr>
              <a:tr h="604184">
                <a:tc>
                  <a:txBody>
                    <a:bodyPr/>
                    <a:lstStyle/>
                    <a:p>
                      <a:r>
                        <a:rPr lang="nl-NL" b="1" dirty="0">
                          <a:solidFill>
                            <a:schemeClr val="tx1"/>
                          </a:solidFill>
                        </a:rPr>
                        <a:t>Stap 2: de leerlingen zijn aan het werk. De student loopt rond, helpt waar nodig en bereidt de gezamenlijke nabespreking voor.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407645"/>
                  </a:ext>
                </a:extLst>
              </a:tr>
              <a:tr h="345248">
                <a:tc>
                  <a:txBody>
                    <a:bodyPr/>
                    <a:lstStyle/>
                    <a:p>
                      <a:r>
                        <a:rPr lang="nl-NL" dirty="0">
                          <a:solidFill>
                            <a:schemeClr val="tx1"/>
                          </a:solidFill>
                        </a:rPr>
                        <a:t>Deze stap wordt niet beoordeeld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080566"/>
                  </a:ext>
                </a:extLst>
              </a:tr>
              <a:tr h="604184">
                <a:tc>
                  <a:txBody>
                    <a:bodyPr/>
                    <a:lstStyle/>
                    <a:p>
                      <a:r>
                        <a:rPr lang="nl-NL" b="1" dirty="0">
                          <a:solidFill>
                            <a:schemeClr val="tx1"/>
                          </a:solidFill>
                        </a:rPr>
                        <a:t>Stap 3: de leerlingen presenteren en begrijpen oplossingsmanieren. De student legt verbanden en stelt leeropbrengst vast.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914120"/>
                  </a:ext>
                </a:extLst>
              </a:tr>
              <a:tr h="1898468">
                <a:tc>
                  <a:txBody>
                    <a:bodyPr/>
                    <a:lstStyle/>
                    <a:p>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a:t>
                      </a:r>
                    </a:p>
                    <a:p>
                      <a:endParaRPr lang="nl-NL" dirty="0">
                        <a:solidFill>
                          <a:schemeClr val="tx1"/>
                        </a:solidFill>
                      </a:endParaRPr>
                    </a:p>
                    <a:p>
                      <a:r>
                        <a:rPr lang="nl-NL" dirty="0">
                          <a:solidFill>
                            <a:schemeClr val="tx1"/>
                          </a:solidFill>
                        </a:rPr>
                        <a:t>De student vraagt naar overeenkomsten en verschillen, voor- en nadelen van de oplossingsmanieren.</a:t>
                      </a:r>
                    </a:p>
                    <a:p>
                      <a:r>
                        <a:rPr lang="nl-NL" dirty="0">
                          <a:solidFill>
                            <a:schemeClr val="tx1"/>
                          </a:solidFill>
                        </a:rPr>
                        <a:t>De student bespreekt wat leerlingen geleerd hebben over </a:t>
                      </a:r>
                      <a:r>
                        <a:rPr lang="nl-NL" dirty="0" err="1">
                          <a:solidFill>
                            <a:schemeClr val="tx1"/>
                          </a:solidFill>
                        </a:rPr>
                        <a:t>probleemoplossen</a:t>
                      </a:r>
                      <a:r>
                        <a:rPr lang="nl-NL" dirty="0">
                          <a:solidFill>
                            <a:schemeClr val="tx1"/>
                          </a:solidFill>
                        </a:rPr>
                        <a:t>.</a:t>
                      </a:r>
                    </a:p>
                    <a:p>
                      <a:r>
                        <a:rPr lang="nl-NL" dirty="0">
                          <a:solidFill>
                            <a:schemeClr val="tx1"/>
                          </a:solidFill>
                        </a:rPr>
                        <a:t>Hij zorgt voor interactie en wiskundige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60738"/>
                  </a:ext>
                </a:extLst>
              </a:tr>
            </a:tbl>
          </a:graphicData>
        </a:graphic>
      </p:graphicFrame>
      <p:sp>
        <p:nvSpPr>
          <p:cNvPr id="2" name="Rechthoek 1">
            <a:extLst>
              <a:ext uri="{FF2B5EF4-FFF2-40B4-BE49-F238E27FC236}">
                <a16:creationId xmlns:a16="http://schemas.microsoft.com/office/drawing/2014/main" id="{CFE79939-AEA5-B46B-4811-87DF234788E9}"/>
              </a:ext>
            </a:extLst>
          </p:cNvPr>
          <p:cNvSpPr/>
          <p:nvPr/>
        </p:nvSpPr>
        <p:spPr>
          <a:xfrm>
            <a:off x="216061" y="2772137"/>
            <a:ext cx="11759878" cy="408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nl-NL" dirty="0">
                <a:solidFill>
                  <a:schemeClr val="tx1"/>
                </a:solidFill>
              </a:rPr>
              <a:t>                      Wat vind je van het </a:t>
            </a:r>
            <a:r>
              <a:rPr lang="nl-NL" dirty="0" err="1">
                <a:solidFill>
                  <a:schemeClr val="tx1"/>
                </a:solidFill>
              </a:rPr>
              <a:t>leerkrachthandelen</a:t>
            </a:r>
            <a:r>
              <a:rPr lang="nl-NL" dirty="0">
                <a:solidFill>
                  <a:schemeClr val="tx1"/>
                </a:solidFill>
              </a:rPr>
              <a:t>? Noteer tips en tops.</a:t>
            </a: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p:txBody>
      </p:sp>
    </p:spTree>
    <p:extLst>
      <p:ext uri="{BB962C8B-B14F-4D97-AF65-F5344CB8AC3E}">
        <p14:creationId xmlns:p14="http://schemas.microsoft.com/office/powerpoint/2010/main" val="192949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EE13E85-1768-4DA3-8042-9354A5DE35DD}"/>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
        <p:nvSpPr>
          <p:cNvPr id="3" name="Tekstvak 2">
            <a:extLst>
              <a:ext uri="{FF2B5EF4-FFF2-40B4-BE49-F238E27FC236}">
                <a16:creationId xmlns:a16="http://schemas.microsoft.com/office/drawing/2014/main" id="{DF7987A1-BA80-4061-BD81-F4FDB0F5FA50}"/>
              </a:ext>
            </a:extLst>
          </p:cNvPr>
          <p:cNvSpPr txBox="1"/>
          <p:nvPr/>
        </p:nvSpPr>
        <p:spPr>
          <a:xfrm>
            <a:off x="890800" y="4412022"/>
            <a:ext cx="5503652" cy="923330"/>
          </a:xfrm>
          <a:prstGeom prst="rect">
            <a:avLst/>
          </a:prstGeom>
          <a:noFill/>
        </p:spPr>
        <p:txBody>
          <a:bodyPr wrap="square" rtlCol="0">
            <a:spAutoFit/>
          </a:bodyPr>
          <a:lstStyle/>
          <a:p>
            <a:r>
              <a:rPr lang="nl-NL" dirty="0"/>
              <a:t>10 mei 2023: Aanbieden inspectierapport </a:t>
            </a:r>
            <a:r>
              <a:rPr lang="nl-NL" dirty="0" err="1"/>
              <a:t>‘De</a:t>
            </a:r>
            <a:r>
              <a:rPr lang="nl-NL" dirty="0"/>
              <a:t> staat van het onderwijs 2023’. </a:t>
            </a:r>
          </a:p>
          <a:p>
            <a:r>
              <a:rPr lang="nl-NL" dirty="0"/>
              <a:t>In de pers: </a:t>
            </a:r>
            <a:r>
              <a:rPr lang="nl-NL" dirty="0" err="1">
                <a:solidFill>
                  <a:srgbClr val="FF0000"/>
                </a:solidFill>
              </a:rPr>
              <a:t>‘De</a:t>
            </a:r>
            <a:r>
              <a:rPr lang="nl-NL" dirty="0">
                <a:solidFill>
                  <a:srgbClr val="FF0000"/>
                </a:solidFill>
              </a:rPr>
              <a:t> basisvaardigheden hollen achteruit!’</a:t>
            </a:r>
          </a:p>
        </p:txBody>
      </p:sp>
      <p:sp>
        <p:nvSpPr>
          <p:cNvPr id="4" name="Tekstvak 3">
            <a:extLst>
              <a:ext uri="{FF2B5EF4-FFF2-40B4-BE49-F238E27FC236}">
                <a16:creationId xmlns:a16="http://schemas.microsoft.com/office/drawing/2014/main" id="{DA8D5432-1BFD-4B7E-BB41-58AE47D87F8A}"/>
              </a:ext>
            </a:extLst>
          </p:cNvPr>
          <p:cNvSpPr txBox="1"/>
          <p:nvPr/>
        </p:nvSpPr>
        <p:spPr>
          <a:xfrm>
            <a:off x="890800" y="5526472"/>
            <a:ext cx="4573047" cy="923330"/>
          </a:xfrm>
          <a:prstGeom prst="rect">
            <a:avLst/>
          </a:prstGeom>
          <a:noFill/>
        </p:spPr>
        <p:txBody>
          <a:bodyPr wrap="none" rtlCol="0">
            <a:spAutoFit/>
          </a:bodyPr>
          <a:lstStyle/>
          <a:p>
            <a:r>
              <a:rPr lang="nl-NL" dirty="0"/>
              <a:t>Minister Wiersma: ‘We gaan de goede kant op.</a:t>
            </a:r>
          </a:p>
          <a:p>
            <a:r>
              <a:rPr lang="nl-NL" dirty="0"/>
              <a:t>Corona-achterstanden worden ingelopen.</a:t>
            </a:r>
          </a:p>
          <a:p>
            <a:r>
              <a:rPr lang="nl-NL" dirty="0"/>
              <a:t>Er komen glasheldere kerndoelen.’</a:t>
            </a:r>
          </a:p>
        </p:txBody>
      </p:sp>
      <p:pic>
        <p:nvPicPr>
          <p:cNvPr id="8" name="Picture 2" descr="Hogeschool Utrecht (@HU_Utrecht) / Twitter">
            <a:extLst>
              <a:ext uri="{FF2B5EF4-FFF2-40B4-BE49-F238E27FC236}">
                <a16:creationId xmlns:a16="http://schemas.microsoft.com/office/drawing/2014/main" id="{C76EC40D-39B6-DA31-1750-8F0E2046F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Raad onderschrijft opgaven uit Staat van het Onderwijs 2023 | PO-Raad">
            <a:extLst>
              <a:ext uri="{FF2B5EF4-FFF2-40B4-BE49-F238E27FC236}">
                <a16:creationId xmlns:a16="http://schemas.microsoft.com/office/drawing/2014/main" id="{C850EC5B-9109-0622-7650-49AD0A5FD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974" y="1441509"/>
            <a:ext cx="4670118" cy="29188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at van het Onderwijs rept weinig over schoolleiders - Algemene  Vereniging Schoolleiders">
            <a:extLst>
              <a:ext uri="{FF2B5EF4-FFF2-40B4-BE49-F238E27FC236}">
                <a16:creationId xmlns:a16="http://schemas.microsoft.com/office/drawing/2014/main" id="{B89EA68E-82E8-F0B7-5190-F62DAD4A1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66" y="1441509"/>
            <a:ext cx="4358100" cy="2903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kenen op Stenden">
            <a:extLst>
              <a:ext uri="{FF2B5EF4-FFF2-40B4-BE49-F238E27FC236}">
                <a16:creationId xmlns:a16="http://schemas.microsoft.com/office/drawing/2014/main" id="{6F8FC415-C419-1491-330D-CF9350752E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926" y="4612072"/>
            <a:ext cx="1857757" cy="2085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nderwijs bereikt na corona nieuw dieptepunt">
            <a:extLst>
              <a:ext uri="{FF2B5EF4-FFF2-40B4-BE49-F238E27FC236}">
                <a16:creationId xmlns:a16="http://schemas.microsoft.com/office/drawing/2014/main" id="{EC43C03D-5202-12B2-83AF-B314A5FBD1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386"/>
          <a:stretch/>
        </p:blipFill>
        <p:spPr bwMode="auto">
          <a:xfrm>
            <a:off x="8334219" y="4612072"/>
            <a:ext cx="3347497" cy="214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3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3" action="ppaction://hlinkfile"/>
            <a:extLst>
              <a:ext uri="{FF2B5EF4-FFF2-40B4-BE49-F238E27FC236}">
                <a16:creationId xmlns:a16="http://schemas.microsoft.com/office/drawing/2014/main" id="{D355F348-D24F-35FC-354A-CEF2E2941AD5}"/>
              </a:ext>
            </a:extLst>
          </p:cNvPr>
          <p:cNvPicPr>
            <a:picLocks noChangeAspect="1"/>
          </p:cNvPicPr>
          <p:nvPr/>
        </p:nvPicPr>
        <p:blipFill rotWithShape="1">
          <a:blip r:embed="rId4"/>
          <a:srcRect l="2751" r="25588" b="31800"/>
          <a:stretch/>
        </p:blipFill>
        <p:spPr>
          <a:xfrm>
            <a:off x="1631504" y="1412776"/>
            <a:ext cx="9012311" cy="4824536"/>
          </a:xfrm>
          <a:prstGeom prst="rect">
            <a:avLst/>
          </a:prstGeom>
        </p:spPr>
      </p:pic>
      <p:sp>
        <p:nvSpPr>
          <p:cNvPr id="6" name="Tekstvak 5">
            <a:extLst>
              <a:ext uri="{FF2B5EF4-FFF2-40B4-BE49-F238E27FC236}">
                <a16:creationId xmlns:a16="http://schemas.microsoft.com/office/drawing/2014/main" id="{CF006DEE-7A26-D3C6-166E-4A5FAC2510F5}"/>
              </a:ext>
            </a:extLst>
          </p:cNvPr>
          <p:cNvSpPr txBox="1"/>
          <p:nvPr/>
        </p:nvSpPr>
        <p:spPr>
          <a:xfrm>
            <a:off x="1991544" y="6332173"/>
            <a:ext cx="5976664" cy="369332"/>
          </a:xfrm>
          <a:prstGeom prst="rect">
            <a:avLst/>
          </a:prstGeom>
          <a:noFill/>
        </p:spPr>
        <p:txBody>
          <a:bodyPr wrap="square">
            <a:spAutoFit/>
          </a:bodyPr>
          <a:lstStyle/>
          <a:p>
            <a:r>
              <a:rPr lang="nl-NL" dirty="0"/>
              <a:t>Lesstap 1 </a:t>
            </a:r>
            <a:r>
              <a:rPr lang="nl-NL" dirty="0" err="1"/>
              <a:t>Probleemverhelderen</a:t>
            </a:r>
            <a:r>
              <a:rPr lang="nl-NL" dirty="0"/>
              <a:t>:  0 – 4.28 min</a:t>
            </a:r>
          </a:p>
        </p:txBody>
      </p:sp>
      <p:sp>
        <p:nvSpPr>
          <p:cNvPr id="2" name="Titel 1">
            <a:extLst>
              <a:ext uri="{FF2B5EF4-FFF2-40B4-BE49-F238E27FC236}">
                <a16:creationId xmlns:a16="http://schemas.microsoft.com/office/drawing/2014/main" id="{108F0A25-80DC-A975-9F2B-B290ADDA88FB}"/>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191326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5" name="Tekstvak 4">
            <a:extLst>
              <a:ext uri="{FF2B5EF4-FFF2-40B4-BE49-F238E27FC236}">
                <a16:creationId xmlns:a16="http://schemas.microsoft.com/office/drawing/2014/main" id="{901F6234-33FB-1DA7-93E1-174964804F48}"/>
              </a:ext>
            </a:extLst>
          </p:cNvPr>
          <p:cNvSpPr txBox="1"/>
          <p:nvPr/>
        </p:nvSpPr>
        <p:spPr>
          <a:xfrm>
            <a:off x="869563" y="1189038"/>
            <a:ext cx="2902141" cy="461665"/>
          </a:xfrm>
          <a:prstGeom prst="rect">
            <a:avLst/>
          </a:prstGeom>
          <a:noFill/>
        </p:spPr>
        <p:txBody>
          <a:bodyPr wrap="none" rtlCol="0">
            <a:spAutoFit/>
          </a:bodyPr>
          <a:lstStyle/>
          <a:p>
            <a:r>
              <a:rPr lang="nl-NL" sz="2400" b="1" dirty="0"/>
              <a:t>Feedback-instrument</a:t>
            </a:r>
          </a:p>
        </p:txBody>
      </p:sp>
      <p:graphicFrame>
        <p:nvGraphicFramePr>
          <p:cNvPr id="6" name="Tabel 6">
            <a:extLst>
              <a:ext uri="{FF2B5EF4-FFF2-40B4-BE49-F238E27FC236}">
                <a16:creationId xmlns:a16="http://schemas.microsoft.com/office/drawing/2014/main" id="{8ECE4939-7D2E-DAED-E1C1-B549EB153D8A}"/>
              </a:ext>
            </a:extLst>
          </p:cNvPr>
          <p:cNvGraphicFramePr>
            <a:graphicFrameLocks noGrp="1"/>
          </p:cNvGraphicFramePr>
          <p:nvPr/>
        </p:nvGraphicFramePr>
        <p:xfrm>
          <a:off x="999905" y="1759002"/>
          <a:ext cx="9947797" cy="4663440"/>
        </p:xfrm>
        <a:graphic>
          <a:graphicData uri="http://schemas.openxmlformats.org/drawingml/2006/table">
            <a:tbl>
              <a:tblPr firstRow="1" bandRow="1">
                <a:tableStyleId>{5C22544A-7EE6-4342-B048-85BDC9FD1C3A}</a:tableStyleId>
              </a:tblPr>
              <a:tblGrid>
                <a:gridCol w="9947797">
                  <a:extLst>
                    <a:ext uri="{9D8B030D-6E8A-4147-A177-3AD203B41FA5}">
                      <a16:colId xmlns:a16="http://schemas.microsoft.com/office/drawing/2014/main" val="1745609775"/>
                    </a:ext>
                  </a:extLst>
                </a:gridCol>
              </a:tblGrid>
              <a:tr h="345248">
                <a:tc>
                  <a:txBody>
                    <a:bodyPr/>
                    <a:lstStyle/>
                    <a:p>
                      <a:r>
                        <a:rPr lang="nl-NL" dirty="0">
                          <a:solidFill>
                            <a:schemeClr val="tx1"/>
                          </a:solidFill>
                        </a:rPr>
                        <a:t>Stap 1: de student verheldert het probleem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89240"/>
                  </a:ext>
                </a:extLst>
              </a:tr>
              <a:tr h="604184">
                <a:tc>
                  <a:txBody>
                    <a:bodyPr/>
                    <a:lstStyle/>
                    <a:p>
                      <a:r>
                        <a:rPr lang="nl-NL" dirty="0">
                          <a:solidFill>
                            <a:schemeClr val="tx1"/>
                          </a:solidFill>
                        </a:rPr>
                        <a:t>Hij zorgt dat het probleem verhelderd wordt, checkt of alle leerlingen kunnen beginnen, doet dit op interactieve wijze en neemt het denkwerk niet weg.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202957"/>
                  </a:ext>
                </a:extLst>
              </a:tr>
              <a:tr h="604184">
                <a:tc>
                  <a:txBody>
                    <a:bodyPr/>
                    <a:lstStyle/>
                    <a:p>
                      <a:r>
                        <a:rPr lang="nl-NL" b="1" dirty="0">
                          <a:solidFill>
                            <a:schemeClr val="tx1"/>
                          </a:solidFill>
                        </a:rPr>
                        <a:t>Stap 2: de leerlingen zijn aan het werk. De student loopt rond, helpt waar nodig en bereidt de gezamenlijke nabespreking voor.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407645"/>
                  </a:ext>
                </a:extLst>
              </a:tr>
              <a:tr h="345248">
                <a:tc>
                  <a:txBody>
                    <a:bodyPr/>
                    <a:lstStyle/>
                    <a:p>
                      <a:r>
                        <a:rPr lang="nl-NL" dirty="0">
                          <a:solidFill>
                            <a:schemeClr val="tx1"/>
                          </a:solidFill>
                        </a:rPr>
                        <a:t>Deze stap wordt niet beoordeeld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080566"/>
                  </a:ext>
                </a:extLst>
              </a:tr>
              <a:tr h="604184">
                <a:tc>
                  <a:txBody>
                    <a:bodyPr/>
                    <a:lstStyle/>
                    <a:p>
                      <a:r>
                        <a:rPr lang="nl-NL" b="1" dirty="0">
                          <a:solidFill>
                            <a:schemeClr val="tx1"/>
                          </a:solidFill>
                        </a:rPr>
                        <a:t>Stap 3: de leerlingen presenteren en begrijpen oplossingsmanieren. De student legt verbanden en stelt leeropbrengst vast.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914120"/>
                  </a:ext>
                </a:extLst>
              </a:tr>
              <a:tr h="1898468">
                <a:tc>
                  <a:txBody>
                    <a:bodyPr/>
                    <a:lstStyle/>
                    <a:p>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a:t>
                      </a:r>
                    </a:p>
                    <a:p>
                      <a:endParaRPr lang="nl-NL" dirty="0">
                        <a:solidFill>
                          <a:schemeClr val="tx1"/>
                        </a:solidFill>
                      </a:endParaRPr>
                    </a:p>
                    <a:p>
                      <a:r>
                        <a:rPr lang="nl-NL" dirty="0">
                          <a:solidFill>
                            <a:schemeClr val="tx1"/>
                          </a:solidFill>
                        </a:rPr>
                        <a:t>De student vraagt naar overeenkomsten en verschillen, voor- en nadelen van de oplossingsmanieren.</a:t>
                      </a:r>
                    </a:p>
                    <a:p>
                      <a:r>
                        <a:rPr lang="nl-NL" dirty="0">
                          <a:solidFill>
                            <a:schemeClr val="tx1"/>
                          </a:solidFill>
                        </a:rPr>
                        <a:t>De student bespreekt wat leerlingen geleerd hebben over </a:t>
                      </a:r>
                      <a:r>
                        <a:rPr lang="nl-NL" dirty="0" err="1">
                          <a:solidFill>
                            <a:schemeClr val="tx1"/>
                          </a:solidFill>
                        </a:rPr>
                        <a:t>probleemoplossen</a:t>
                      </a:r>
                      <a:r>
                        <a:rPr lang="nl-NL" dirty="0">
                          <a:solidFill>
                            <a:schemeClr val="tx1"/>
                          </a:solidFill>
                        </a:rPr>
                        <a:t>.</a:t>
                      </a:r>
                    </a:p>
                    <a:p>
                      <a:r>
                        <a:rPr lang="nl-NL" dirty="0">
                          <a:solidFill>
                            <a:schemeClr val="tx1"/>
                          </a:solidFill>
                        </a:rPr>
                        <a:t>Hij zorgt voor interactie en wiskundige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60738"/>
                  </a:ext>
                </a:extLst>
              </a:tr>
            </a:tbl>
          </a:graphicData>
        </a:graphic>
      </p:graphicFrame>
      <p:sp>
        <p:nvSpPr>
          <p:cNvPr id="2" name="Rechthoek 1">
            <a:extLst>
              <a:ext uri="{FF2B5EF4-FFF2-40B4-BE49-F238E27FC236}">
                <a16:creationId xmlns:a16="http://schemas.microsoft.com/office/drawing/2014/main" id="{CFE79939-AEA5-B46B-4811-87DF234788E9}"/>
              </a:ext>
            </a:extLst>
          </p:cNvPr>
          <p:cNvSpPr/>
          <p:nvPr/>
        </p:nvSpPr>
        <p:spPr>
          <a:xfrm>
            <a:off x="216061" y="2772137"/>
            <a:ext cx="11759878" cy="408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nl-NL" dirty="0">
                <a:solidFill>
                  <a:schemeClr val="tx1"/>
                </a:solidFill>
              </a:rPr>
              <a:t>                      Wat vind je van het </a:t>
            </a:r>
            <a:r>
              <a:rPr lang="nl-NL" dirty="0" err="1">
                <a:solidFill>
                  <a:schemeClr val="tx1"/>
                </a:solidFill>
              </a:rPr>
              <a:t>leerkrachthandelen</a:t>
            </a:r>
            <a:r>
              <a:rPr lang="nl-NL" dirty="0">
                <a:solidFill>
                  <a:schemeClr val="tx1"/>
                </a:solidFill>
              </a:rPr>
              <a:t>? Noteer tips en tops.</a:t>
            </a: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p:txBody>
      </p:sp>
    </p:spTree>
    <p:extLst>
      <p:ext uri="{BB962C8B-B14F-4D97-AF65-F5344CB8AC3E}">
        <p14:creationId xmlns:p14="http://schemas.microsoft.com/office/powerpoint/2010/main" val="2099595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5" name="Tekstvak 4">
            <a:extLst>
              <a:ext uri="{FF2B5EF4-FFF2-40B4-BE49-F238E27FC236}">
                <a16:creationId xmlns:a16="http://schemas.microsoft.com/office/drawing/2014/main" id="{901F6234-33FB-1DA7-93E1-174964804F48}"/>
              </a:ext>
            </a:extLst>
          </p:cNvPr>
          <p:cNvSpPr txBox="1"/>
          <p:nvPr/>
        </p:nvSpPr>
        <p:spPr>
          <a:xfrm>
            <a:off x="869563" y="1189038"/>
            <a:ext cx="2902141" cy="461665"/>
          </a:xfrm>
          <a:prstGeom prst="rect">
            <a:avLst/>
          </a:prstGeom>
          <a:noFill/>
        </p:spPr>
        <p:txBody>
          <a:bodyPr wrap="none" rtlCol="0">
            <a:spAutoFit/>
          </a:bodyPr>
          <a:lstStyle/>
          <a:p>
            <a:r>
              <a:rPr lang="nl-NL" sz="2400" b="1" dirty="0"/>
              <a:t>Feedback-instrument</a:t>
            </a:r>
          </a:p>
        </p:txBody>
      </p:sp>
      <p:graphicFrame>
        <p:nvGraphicFramePr>
          <p:cNvPr id="6" name="Tabel 6">
            <a:extLst>
              <a:ext uri="{FF2B5EF4-FFF2-40B4-BE49-F238E27FC236}">
                <a16:creationId xmlns:a16="http://schemas.microsoft.com/office/drawing/2014/main" id="{8ECE4939-7D2E-DAED-E1C1-B549EB153D8A}"/>
              </a:ext>
            </a:extLst>
          </p:cNvPr>
          <p:cNvGraphicFramePr>
            <a:graphicFrameLocks noGrp="1"/>
          </p:cNvGraphicFramePr>
          <p:nvPr>
            <p:extLst>
              <p:ext uri="{D42A27DB-BD31-4B8C-83A1-F6EECF244321}">
                <p14:modId xmlns:p14="http://schemas.microsoft.com/office/powerpoint/2010/main" val="4100442625"/>
              </p:ext>
            </p:extLst>
          </p:nvPr>
        </p:nvGraphicFramePr>
        <p:xfrm>
          <a:off x="999905" y="1759002"/>
          <a:ext cx="9947797" cy="2651760"/>
        </p:xfrm>
        <a:graphic>
          <a:graphicData uri="http://schemas.openxmlformats.org/drawingml/2006/table">
            <a:tbl>
              <a:tblPr firstRow="1" bandRow="1">
                <a:tableStyleId>{5C22544A-7EE6-4342-B048-85BDC9FD1C3A}</a:tableStyleId>
              </a:tblPr>
              <a:tblGrid>
                <a:gridCol w="9947797">
                  <a:extLst>
                    <a:ext uri="{9D8B030D-6E8A-4147-A177-3AD203B41FA5}">
                      <a16:colId xmlns:a16="http://schemas.microsoft.com/office/drawing/2014/main" val="1745609775"/>
                    </a:ext>
                  </a:extLst>
                </a:gridCol>
              </a:tblGrid>
              <a:tr h="604184">
                <a:tc>
                  <a:txBody>
                    <a:bodyPr/>
                    <a:lstStyle/>
                    <a:p>
                      <a:r>
                        <a:rPr lang="nl-NL" b="1" dirty="0">
                          <a:solidFill>
                            <a:schemeClr val="tx1"/>
                          </a:solidFill>
                        </a:rPr>
                        <a:t>Stap 3: de leerlingen presenteren en begrijpen oplossingsmanieren. De student legt verbanden en stelt leeropbrengst vast.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914120"/>
                  </a:ext>
                </a:extLst>
              </a:tr>
              <a:tr h="1898468">
                <a:tc>
                  <a:txBody>
                    <a:bodyPr/>
                    <a:lstStyle/>
                    <a:p>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a:t>
                      </a:r>
                    </a:p>
                    <a:p>
                      <a:endParaRPr lang="nl-NL" dirty="0">
                        <a:solidFill>
                          <a:schemeClr val="tx1"/>
                        </a:solidFill>
                      </a:endParaRPr>
                    </a:p>
                    <a:p>
                      <a:r>
                        <a:rPr lang="nl-NL" dirty="0">
                          <a:solidFill>
                            <a:schemeClr val="tx1"/>
                          </a:solidFill>
                        </a:rPr>
                        <a:t>De student vraagt naar overeenkomsten en verschillen, voor- en nadelen van de oplossingsmanieren.</a:t>
                      </a:r>
                    </a:p>
                    <a:p>
                      <a:r>
                        <a:rPr lang="nl-NL" dirty="0">
                          <a:solidFill>
                            <a:schemeClr val="tx1"/>
                          </a:solidFill>
                        </a:rPr>
                        <a:t>De student bespreekt wat leerlingen geleerd hebben over </a:t>
                      </a:r>
                      <a:r>
                        <a:rPr lang="nl-NL" dirty="0" err="1">
                          <a:solidFill>
                            <a:schemeClr val="tx1"/>
                          </a:solidFill>
                        </a:rPr>
                        <a:t>probleemoplossen</a:t>
                      </a:r>
                      <a:r>
                        <a:rPr lang="nl-NL" dirty="0">
                          <a:solidFill>
                            <a:schemeClr val="tx1"/>
                          </a:solidFill>
                        </a:rPr>
                        <a:t>.</a:t>
                      </a:r>
                    </a:p>
                    <a:p>
                      <a:r>
                        <a:rPr lang="nl-NL" dirty="0">
                          <a:solidFill>
                            <a:schemeClr val="tx1"/>
                          </a:solidFill>
                        </a:rPr>
                        <a:t>Hij zorgt voor interactie en wiskundige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60738"/>
                  </a:ext>
                </a:extLst>
              </a:tr>
            </a:tbl>
          </a:graphicData>
        </a:graphic>
      </p:graphicFrame>
      <p:sp>
        <p:nvSpPr>
          <p:cNvPr id="2" name="Rechthoek 1">
            <a:extLst>
              <a:ext uri="{FF2B5EF4-FFF2-40B4-BE49-F238E27FC236}">
                <a16:creationId xmlns:a16="http://schemas.microsoft.com/office/drawing/2014/main" id="{CFE79939-AEA5-B46B-4811-87DF234788E9}"/>
              </a:ext>
            </a:extLst>
          </p:cNvPr>
          <p:cNvSpPr/>
          <p:nvPr/>
        </p:nvSpPr>
        <p:spPr>
          <a:xfrm>
            <a:off x="216061" y="4410762"/>
            <a:ext cx="11759878" cy="408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nl-NL" dirty="0">
                <a:solidFill>
                  <a:schemeClr val="tx1"/>
                </a:solidFill>
              </a:rPr>
              <a:t>                      Wat vind je van het </a:t>
            </a:r>
            <a:r>
              <a:rPr lang="nl-NL" dirty="0" err="1">
                <a:solidFill>
                  <a:schemeClr val="tx1"/>
                </a:solidFill>
              </a:rPr>
              <a:t>leerkrachthandelen</a:t>
            </a:r>
            <a:r>
              <a:rPr lang="nl-NL" dirty="0">
                <a:solidFill>
                  <a:schemeClr val="tx1"/>
                </a:solidFill>
              </a:rPr>
              <a:t>? Noteer tips en tops.</a:t>
            </a: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p:txBody>
      </p:sp>
    </p:spTree>
    <p:extLst>
      <p:ext uri="{BB962C8B-B14F-4D97-AF65-F5344CB8AC3E}">
        <p14:creationId xmlns:p14="http://schemas.microsoft.com/office/powerpoint/2010/main" val="211950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3" action="ppaction://hlinkfile"/>
            <a:extLst>
              <a:ext uri="{FF2B5EF4-FFF2-40B4-BE49-F238E27FC236}">
                <a16:creationId xmlns:a16="http://schemas.microsoft.com/office/drawing/2014/main" id="{D355F348-D24F-35FC-354A-CEF2E2941AD5}"/>
              </a:ext>
            </a:extLst>
          </p:cNvPr>
          <p:cNvPicPr>
            <a:picLocks noChangeAspect="1"/>
          </p:cNvPicPr>
          <p:nvPr/>
        </p:nvPicPr>
        <p:blipFill rotWithShape="1">
          <a:blip r:embed="rId4"/>
          <a:srcRect l="2751" r="25588" b="31800"/>
          <a:stretch/>
        </p:blipFill>
        <p:spPr>
          <a:xfrm>
            <a:off x="1631504" y="1412776"/>
            <a:ext cx="9012311" cy="4824536"/>
          </a:xfrm>
          <a:prstGeom prst="rect">
            <a:avLst/>
          </a:prstGeom>
        </p:spPr>
      </p:pic>
      <p:sp>
        <p:nvSpPr>
          <p:cNvPr id="6" name="Tekstvak 5">
            <a:extLst>
              <a:ext uri="{FF2B5EF4-FFF2-40B4-BE49-F238E27FC236}">
                <a16:creationId xmlns:a16="http://schemas.microsoft.com/office/drawing/2014/main" id="{CF006DEE-7A26-D3C6-166E-4A5FAC2510F5}"/>
              </a:ext>
            </a:extLst>
          </p:cNvPr>
          <p:cNvSpPr txBox="1"/>
          <p:nvPr/>
        </p:nvSpPr>
        <p:spPr>
          <a:xfrm>
            <a:off x="1713751" y="6284515"/>
            <a:ext cx="9872507" cy="646331"/>
          </a:xfrm>
          <a:prstGeom prst="rect">
            <a:avLst/>
          </a:prstGeom>
          <a:noFill/>
        </p:spPr>
        <p:txBody>
          <a:bodyPr wrap="square">
            <a:spAutoFit/>
          </a:bodyPr>
          <a:lstStyle/>
          <a:p>
            <a:r>
              <a:rPr lang="nl-NL" dirty="0"/>
              <a:t>Lesstap 3: </a:t>
            </a:r>
            <a:r>
              <a:rPr lang="nl-NL" dirty="0">
                <a:solidFill>
                  <a:schemeClr val="tx1"/>
                </a:solidFill>
              </a:rPr>
              <a:t>de leerlingen presenteren en begrijpen oplossingsmanieren. De student legt verbanden en stelt leeropbrengst vast.  </a:t>
            </a:r>
            <a:r>
              <a:rPr lang="nl-NL" dirty="0"/>
              <a:t>   11.37 – 18.36 min</a:t>
            </a:r>
          </a:p>
        </p:txBody>
      </p:sp>
      <p:sp>
        <p:nvSpPr>
          <p:cNvPr id="2" name="Titel 1">
            <a:extLst>
              <a:ext uri="{FF2B5EF4-FFF2-40B4-BE49-F238E27FC236}">
                <a16:creationId xmlns:a16="http://schemas.microsoft.com/office/drawing/2014/main" id="{78D10E6D-E5BB-D21A-2B27-DCF2F0D8775D}"/>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2535121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5" name="Tekstvak 4">
            <a:extLst>
              <a:ext uri="{FF2B5EF4-FFF2-40B4-BE49-F238E27FC236}">
                <a16:creationId xmlns:a16="http://schemas.microsoft.com/office/drawing/2014/main" id="{901F6234-33FB-1DA7-93E1-174964804F48}"/>
              </a:ext>
            </a:extLst>
          </p:cNvPr>
          <p:cNvSpPr txBox="1"/>
          <p:nvPr/>
        </p:nvSpPr>
        <p:spPr>
          <a:xfrm>
            <a:off x="869563" y="1189038"/>
            <a:ext cx="2902141" cy="461665"/>
          </a:xfrm>
          <a:prstGeom prst="rect">
            <a:avLst/>
          </a:prstGeom>
          <a:noFill/>
        </p:spPr>
        <p:txBody>
          <a:bodyPr wrap="none" rtlCol="0">
            <a:spAutoFit/>
          </a:bodyPr>
          <a:lstStyle/>
          <a:p>
            <a:r>
              <a:rPr lang="nl-NL" sz="2400" b="1" dirty="0"/>
              <a:t>Feedback-instrument</a:t>
            </a:r>
          </a:p>
        </p:txBody>
      </p:sp>
      <p:graphicFrame>
        <p:nvGraphicFramePr>
          <p:cNvPr id="6" name="Tabel 6">
            <a:extLst>
              <a:ext uri="{FF2B5EF4-FFF2-40B4-BE49-F238E27FC236}">
                <a16:creationId xmlns:a16="http://schemas.microsoft.com/office/drawing/2014/main" id="{8ECE4939-7D2E-DAED-E1C1-B549EB153D8A}"/>
              </a:ext>
            </a:extLst>
          </p:cNvPr>
          <p:cNvGraphicFramePr>
            <a:graphicFrameLocks noGrp="1"/>
          </p:cNvGraphicFramePr>
          <p:nvPr/>
        </p:nvGraphicFramePr>
        <p:xfrm>
          <a:off x="999905" y="1759002"/>
          <a:ext cx="9947797" cy="2651760"/>
        </p:xfrm>
        <a:graphic>
          <a:graphicData uri="http://schemas.openxmlformats.org/drawingml/2006/table">
            <a:tbl>
              <a:tblPr firstRow="1" bandRow="1">
                <a:tableStyleId>{5C22544A-7EE6-4342-B048-85BDC9FD1C3A}</a:tableStyleId>
              </a:tblPr>
              <a:tblGrid>
                <a:gridCol w="9947797">
                  <a:extLst>
                    <a:ext uri="{9D8B030D-6E8A-4147-A177-3AD203B41FA5}">
                      <a16:colId xmlns:a16="http://schemas.microsoft.com/office/drawing/2014/main" val="1745609775"/>
                    </a:ext>
                  </a:extLst>
                </a:gridCol>
              </a:tblGrid>
              <a:tr h="604184">
                <a:tc>
                  <a:txBody>
                    <a:bodyPr/>
                    <a:lstStyle/>
                    <a:p>
                      <a:r>
                        <a:rPr lang="nl-NL" b="1" dirty="0">
                          <a:solidFill>
                            <a:schemeClr val="tx1"/>
                          </a:solidFill>
                        </a:rPr>
                        <a:t>Stap 3: de leerlingen presenteren en begrijpen oplossingsmanieren. De student legt verbanden en stelt leeropbrengst vast.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914120"/>
                  </a:ext>
                </a:extLst>
              </a:tr>
              <a:tr h="1898468">
                <a:tc>
                  <a:txBody>
                    <a:bodyPr/>
                    <a:lstStyle/>
                    <a:p>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a:t>
                      </a:r>
                    </a:p>
                    <a:p>
                      <a:endParaRPr lang="nl-NL" dirty="0">
                        <a:solidFill>
                          <a:schemeClr val="tx1"/>
                        </a:solidFill>
                      </a:endParaRPr>
                    </a:p>
                    <a:p>
                      <a:r>
                        <a:rPr lang="nl-NL" dirty="0">
                          <a:solidFill>
                            <a:schemeClr val="tx1"/>
                          </a:solidFill>
                        </a:rPr>
                        <a:t>De student vraagt naar overeenkomsten en verschillen, voor- en nadelen van de oplossingsmanieren.</a:t>
                      </a:r>
                    </a:p>
                    <a:p>
                      <a:r>
                        <a:rPr lang="nl-NL" dirty="0">
                          <a:solidFill>
                            <a:schemeClr val="tx1"/>
                          </a:solidFill>
                        </a:rPr>
                        <a:t>De student bespreekt wat leerlingen geleerd hebben over </a:t>
                      </a:r>
                      <a:r>
                        <a:rPr lang="nl-NL" dirty="0" err="1">
                          <a:solidFill>
                            <a:schemeClr val="tx1"/>
                          </a:solidFill>
                        </a:rPr>
                        <a:t>probleemoplossen</a:t>
                      </a:r>
                      <a:r>
                        <a:rPr lang="nl-NL" dirty="0">
                          <a:solidFill>
                            <a:schemeClr val="tx1"/>
                          </a:solidFill>
                        </a:rPr>
                        <a:t>.</a:t>
                      </a:r>
                    </a:p>
                    <a:p>
                      <a:r>
                        <a:rPr lang="nl-NL" dirty="0">
                          <a:solidFill>
                            <a:schemeClr val="tx1"/>
                          </a:solidFill>
                        </a:rPr>
                        <a:t>Hij zorgt voor interactie en wiskundige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60738"/>
                  </a:ext>
                </a:extLst>
              </a:tr>
            </a:tbl>
          </a:graphicData>
        </a:graphic>
      </p:graphicFrame>
      <p:sp>
        <p:nvSpPr>
          <p:cNvPr id="2" name="Rechthoek 1">
            <a:extLst>
              <a:ext uri="{FF2B5EF4-FFF2-40B4-BE49-F238E27FC236}">
                <a16:creationId xmlns:a16="http://schemas.microsoft.com/office/drawing/2014/main" id="{CFE79939-AEA5-B46B-4811-87DF234788E9}"/>
              </a:ext>
            </a:extLst>
          </p:cNvPr>
          <p:cNvSpPr/>
          <p:nvPr/>
        </p:nvSpPr>
        <p:spPr>
          <a:xfrm>
            <a:off x="216061" y="4410762"/>
            <a:ext cx="11759878" cy="4085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nl-NL" dirty="0">
                <a:solidFill>
                  <a:schemeClr val="tx1"/>
                </a:solidFill>
              </a:rPr>
              <a:t>                      Wat vind je van het </a:t>
            </a:r>
            <a:r>
              <a:rPr lang="nl-NL" dirty="0" err="1">
                <a:solidFill>
                  <a:schemeClr val="tx1"/>
                </a:solidFill>
              </a:rPr>
              <a:t>leerkrachthandelen</a:t>
            </a:r>
            <a:r>
              <a:rPr lang="nl-NL" dirty="0">
                <a:solidFill>
                  <a:schemeClr val="tx1"/>
                </a:solidFill>
              </a:rPr>
              <a:t>? Noteer tips en tops.</a:t>
            </a: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a:p>
            <a:pPr>
              <a:spcAft>
                <a:spcPts val="600"/>
              </a:spcAft>
            </a:pPr>
            <a:endParaRPr lang="nl-NL" dirty="0">
              <a:solidFill>
                <a:schemeClr val="tx1"/>
              </a:solidFill>
            </a:endParaRPr>
          </a:p>
        </p:txBody>
      </p:sp>
    </p:spTree>
    <p:extLst>
      <p:ext uri="{BB962C8B-B14F-4D97-AF65-F5344CB8AC3E}">
        <p14:creationId xmlns:p14="http://schemas.microsoft.com/office/powerpoint/2010/main" val="212541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507507-89A3-D2D8-E042-46DE48EFB28B}"/>
              </a:ext>
            </a:extLst>
          </p:cNvPr>
          <p:cNvSpPr/>
          <p:nvPr/>
        </p:nvSpPr>
        <p:spPr>
          <a:xfrm>
            <a:off x="904775" y="6622181"/>
            <a:ext cx="1155031" cy="16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Hogeschool Utrecht (@HU_Utrecht) / Twitter">
            <a:extLst>
              <a:ext uri="{FF2B5EF4-FFF2-40B4-BE49-F238E27FC236}">
                <a16:creationId xmlns:a16="http://schemas.microsoft.com/office/drawing/2014/main" id="{3B1B21F7-FA15-9BAF-7CA5-782C15DE2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4A2572E0-21CA-797B-0C81-BD269D9DC3B4}"/>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5" name="Tekstvak 4">
            <a:extLst>
              <a:ext uri="{FF2B5EF4-FFF2-40B4-BE49-F238E27FC236}">
                <a16:creationId xmlns:a16="http://schemas.microsoft.com/office/drawing/2014/main" id="{901F6234-33FB-1DA7-93E1-174964804F48}"/>
              </a:ext>
            </a:extLst>
          </p:cNvPr>
          <p:cNvSpPr txBox="1"/>
          <p:nvPr/>
        </p:nvSpPr>
        <p:spPr>
          <a:xfrm>
            <a:off x="869563" y="1189038"/>
            <a:ext cx="2902141" cy="461665"/>
          </a:xfrm>
          <a:prstGeom prst="rect">
            <a:avLst/>
          </a:prstGeom>
          <a:noFill/>
        </p:spPr>
        <p:txBody>
          <a:bodyPr wrap="none" rtlCol="0">
            <a:spAutoFit/>
          </a:bodyPr>
          <a:lstStyle/>
          <a:p>
            <a:r>
              <a:rPr lang="nl-NL" sz="2400" b="1" dirty="0"/>
              <a:t>Feedback-instrument</a:t>
            </a:r>
          </a:p>
        </p:txBody>
      </p:sp>
      <p:graphicFrame>
        <p:nvGraphicFramePr>
          <p:cNvPr id="6" name="Tabel 6">
            <a:extLst>
              <a:ext uri="{FF2B5EF4-FFF2-40B4-BE49-F238E27FC236}">
                <a16:creationId xmlns:a16="http://schemas.microsoft.com/office/drawing/2014/main" id="{8ECE4939-7D2E-DAED-E1C1-B549EB153D8A}"/>
              </a:ext>
            </a:extLst>
          </p:cNvPr>
          <p:cNvGraphicFramePr>
            <a:graphicFrameLocks noGrp="1"/>
          </p:cNvGraphicFramePr>
          <p:nvPr/>
        </p:nvGraphicFramePr>
        <p:xfrm>
          <a:off x="999905" y="1759002"/>
          <a:ext cx="9947797" cy="4663440"/>
        </p:xfrm>
        <a:graphic>
          <a:graphicData uri="http://schemas.openxmlformats.org/drawingml/2006/table">
            <a:tbl>
              <a:tblPr firstRow="1" bandRow="1">
                <a:tableStyleId>{5C22544A-7EE6-4342-B048-85BDC9FD1C3A}</a:tableStyleId>
              </a:tblPr>
              <a:tblGrid>
                <a:gridCol w="9947797">
                  <a:extLst>
                    <a:ext uri="{9D8B030D-6E8A-4147-A177-3AD203B41FA5}">
                      <a16:colId xmlns:a16="http://schemas.microsoft.com/office/drawing/2014/main" val="1745609775"/>
                    </a:ext>
                  </a:extLst>
                </a:gridCol>
              </a:tblGrid>
              <a:tr h="345248">
                <a:tc>
                  <a:txBody>
                    <a:bodyPr/>
                    <a:lstStyle/>
                    <a:p>
                      <a:r>
                        <a:rPr lang="nl-NL" dirty="0">
                          <a:solidFill>
                            <a:schemeClr val="tx1"/>
                          </a:solidFill>
                        </a:rPr>
                        <a:t>Stap 1: de student verheldert het probleem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89240"/>
                  </a:ext>
                </a:extLst>
              </a:tr>
              <a:tr h="604184">
                <a:tc>
                  <a:txBody>
                    <a:bodyPr/>
                    <a:lstStyle/>
                    <a:p>
                      <a:r>
                        <a:rPr lang="nl-NL" dirty="0">
                          <a:solidFill>
                            <a:schemeClr val="tx1"/>
                          </a:solidFill>
                        </a:rPr>
                        <a:t>Hij zorgt dat het probleem verhelderd wordt, checkt of alle leerlingen kunnen beginnen, doet dit op interactieve wijze en neemt het denkwerk niet weg.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202957"/>
                  </a:ext>
                </a:extLst>
              </a:tr>
              <a:tr h="604184">
                <a:tc>
                  <a:txBody>
                    <a:bodyPr/>
                    <a:lstStyle/>
                    <a:p>
                      <a:r>
                        <a:rPr lang="nl-NL" b="1" dirty="0">
                          <a:solidFill>
                            <a:schemeClr val="tx1"/>
                          </a:solidFill>
                        </a:rPr>
                        <a:t>Stap 2: de leerlingen zijn aan het werk. De student loopt rond, helpt waar nodig en bereidt de gezamenlijke nabespreking voor.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407645"/>
                  </a:ext>
                </a:extLst>
              </a:tr>
              <a:tr h="345248">
                <a:tc>
                  <a:txBody>
                    <a:bodyPr/>
                    <a:lstStyle/>
                    <a:p>
                      <a:r>
                        <a:rPr lang="nl-NL" dirty="0">
                          <a:solidFill>
                            <a:schemeClr val="tx1"/>
                          </a:solidFill>
                        </a:rPr>
                        <a:t>Deze stap wordt niet beoordeeld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080566"/>
                  </a:ext>
                </a:extLst>
              </a:tr>
              <a:tr h="604184">
                <a:tc>
                  <a:txBody>
                    <a:bodyPr/>
                    <a:lstStyle/>
                    <a:p>
                      <a:r>
                        <a:rPr lang="nl-NL" b="1" dirty="0">
                          <a:solidFill>
                            <a:schemeClr val="tx1"/>
                          </a:solidFill>
                        </a:rPr>
                        <a:t>Stap 3: de leerlingen presenteren en begrijpen oplossingsmanieren. De student legt verbanden en stelt leeropbrengst vast.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914120"/>
                  </a:ext>
                </a:extLst>
              </a:tr>
              <a:tr h="1898468">
                <a:tc>
                  <a:txBody>
                    <a:bodyPr/>
                    <a:lstStyle/>
                    <a:p>
                      <a:r>
                        <a:rPr lang="nl-NL" dirty="0">
                          <a:solidFill>
                            <a:schemeClr val="tx1"/>
                          </a:solidFill>
                        </a:rPr>
                        <a:t>De student kiest 2 – 3 oplossingsmanieren laat deze in een doordachte volgorde presenteren, zorgt dat leerlingen elkaar begrijpen en betrokken zijn op elkaar. Zorgt voor wiskundige verdieping: Klopt het? Mag het zo? Waarom?</a:t>
                      </a:r>
                    </a:p>
                    <a:p>
                      <a:endParaRPr lang="nl-NL" dirty="0">
                        <a:solidFill>
                          <a:schemeClr val="tx1"/>
                        </a:solidFill>
                      </a:endParaRPr>
                    </a:p>
                    <a:p>
                      <a:r>
                        <a:rPr lang="nl-NL" dirty="0">
                          <a:solidFill>
                            <a:schemeClr val="tx1"/>
                          </a:solidFill>
                        </a:rPr>
                        <a:t>De student vraagt naar overeenkomsten en verschillen, voor- en nadelen van de oplossingsmanieren.</a:t>
                      </a:r>
                    </a:p>
                    <a:p>
                      <a:r>
                        <a:rPr lang="nl-NL" dirty="0">
                          <a:solidFill>
                            <a:schemeClr val="tx1"/>
                          </a:solidFill>
                        </a:rPr>
                        <a:t>De student bespreekt wat leerlingen geleerd hebben over </a:t>
                      </a:r>
                      <a:r>
                        <a:rPr lang="nl-NL" dirty="0" err="1">
                          <a:solidFill>
                            <a:schemeClr val="tx1"/>
                          </a:solidFill>
                        </a:rPr>
                        <a:t>probleemoplossen</a:t>
                      </a:r>
                      <a:r>
                        <a:rPr lang="nl-NL" dirty="0">
                          <a:solidFill>
                            <a:schemeClr val="tx1"/>
                          </a:solidFill>
                        </a:rPr>
                        <a:t>.</a:t>
                      </a:r>
                    </a:p>
                    <a:p>
                      <a:r>
                        <a:rPr lang="nl-NL" dirty="0">
                          <a:solidFill>
                            <a:schemeClr val="tx1"/>
                          </a:solidFill>
                        </a:rPr>
                        <a:t>Hij zorgt voor interactie en wiskundige verdieping.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760738"/>
                  </a:ext>
                </a:extLst>
              </a:tr>
            </a:tbl>
          </a:graphicData>
        </a:graphic>
      </p:graphicFrame>
      <p:sp>
        <p:nvSpPr>
          <p:cNvPr id="2" name="Ovaal 1">
            <a:extLst>
              <a:ext uri="{FF2B5EF4-FFF2-40B4-BE49-F238E27FC236}">
                <a16:creationId xmlns:a16="http://schemas.microsoft.com/office/drawing/2014/main" id="{51573CBB-917F-3313-E183-16962FB2ADD9}"/>
              </a:ext>
            </a:extLst>
          </p:cNvPr>
          <p:cNvSpPr/>
          <p:nvPr/>
        </p:nvSpPr>
        <p:spPr>
          <a:xfrm>
            <a:off x="7361500" y="925975"/>
            <a:ext cx="3206186" cy="833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Feedback op het feedbackinstrument?</a:t>
            </a:r>
          </a:p>
        </p:txBody>
      </p:sp>
    </p:spTree>
    <p:extLst>
      <p:ext uri="{BB962C8B-B14F-4D97-AF65-F5344CB8AC3E}">
        <p14:creationId xmlns:p14="http://schemas.microsoft.com/office/powerpoint/2010/main" val="3522289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U.nl | Hier komt alles samen | Hogeschool Utrecht">
            <a:extLst>
              <a:ext uri="{FF2B5EF4-FFF2-40B4-BE49-F238E27FC236}">
                <a16:creationId xmlns:a16="http://schemas.microsoft.com/office/drawing/2014/main" id="{2ABAB599-08E3-E5ED-D3B0-BFFCCCE9E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3419" y="258082"/>
            <a:ext cx="1024770" cy="102477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B7CD21A-D828-50F5-9BFD-63FB2B03A8D1}"/>
              </a:ext>
            </a:extLst>
          </p:cNvPr>
          <p:cNvSpPr txBox="1"/>
          <p:nvPr/>
        </p:nvSpPr>
        <p:spPr>
          <a:xfrm>
            <a:off x="613571" y="2006905"/>
            <a:ext cx="8815683" cy="400110"/>
          </a:xfrm>
          <a:prstGeom prst="rect">
            <a:avLst/>
          </a:prstGeom>
          <a:noFill/>
        </p:spPr>
        <p:txBody>
          <a:bodyPr wrap="none" rtlCol="0">
            <a:spAutoFit/>
          </a:bodyPr>
          <a:lstStyle/>
          <a:p>
            <a:r>
              <a:rPr lang="nl-NL" sz="2000" dirty="0"/>
              <a:t>Ik heb meer moeite met het geven van deze lessen dan met ‘normale’ rekenlessen.</a:t>
            </a:r>
          </a:p>
        </p:txBody>
      </p:sp>
      <p:sp>
        <p:nvSpPr>
          <p:cNvPr id="3" name="Tekstvak 2">
            <a:extLst>
              <a:ext uri="{FF2B5EF4-FFF2-40B4-BE49-F238E27FC236}">
                <a16:creationId xmlns:a16="http://schemas.microsoft.com/office/drawing/2014/main" id="{7E570C2A-B40D-89EB-3FED-F94AA0BB0E1B}"/>
              </a:ext>
            </a:extLst>
          </p:cNvPr>
          <p:cNvSpPr txBox="1"/>
          <p:nvPr/>
        </p:nvSpPr>
        <p:spPr>
          <a:xfrm>
            <a:off x="613571" y="3266279"/>
            <a:ext cx="10112369" cy="707886"/>
          </a:xfrm>
          <a:prstGeom prst="rect">
            <a:avLst/>
          </a:prstGeom>
          <a:noFill/>
        </p:spPr>
        <p:txBody>
          <a:bodyPr wrap="square" rtlCol="0">
            <a:spAutoFit/>
          </a:bodyPr>
          <a:lstStyle/>
          <a:p>
            <a:r>
              <a:rPr lang="nl-NL" sz="2000" dirty="0"/>
              <a:t>Ik stelde eerst antwoordgerichte vragen en deze cursus heeft me doen realiseren dat ik meer procesgerichte vragen moet stellen.</a:t>
            </a:r>
          </a:p>
        </p:txBody>
      </p:sp>
      <p:sp>
        <p:nvSpPr>
          <p:cNvPr id="7" name="Tekstvak 6">
            <a:extLst>
              <a:ext uri="{FF2B5EF4-FFF2-40B4-BE49-F238E27FC236}">
                <a16:creationId xmlns:a16="http://schemas.microsoft.com/office/drawing/2014/main" id="{FC7338A3-1D9D-6AA2-8E34-DB3F2C96444D}"/>
              </a:ext>
            </a:extLst>
          </p:cNvPr>
          <p:cNvSpPr txBox="1"/>
          <p:nvPr/>
        </p:nvSpPr>
        <p:spPr>
          <a:xfrm>
            <a:off x="613571" y="3987355"/>
            <a:ext cx="10710042" cy="1631216"/>
          </a:xfrm>
          <a:prstGeom prst="rect">
            <a:avLst/>
          </a:prstGeom>
          <a:noFill/>
        </p:spPr>
        <p:txBody>
          <a:bodyPr wrap="square">
            <a:spAutoFit/>
          </a:bodyPr>
          <a:lstStyle/>
          <a:p>
            <a:r>
              <a:rPr lang="nl-NL" sz="2000" dirty="0"/>
              <a:t>Eerst was ik niet tevreden met mijn ontwikkeling. Ik kon niet alle vragen stellen die ik wilde stellen en bij het presenteren van de oplossingsmanieren ging het verwoorden bij de kinderen niet zo goed en ging ik te veel invullen. Maar ik heb veel nieuwe dingen gedaan en geoefend. Bij de derde les kon ik kinderen beter stimuleren en begeleiden. Dus ik ben blij met mijn ontwikkeling, maar moet nog wel verder groeien. </a:t>
            </a:r>
          </a:p>
        </p:txBody>
      </p:sp>
      <p:sp>
        <p:nvSpPr>
          <p:cNvPr id="12" name="Tekstvak 11">
            <a:extLst>
              <a:ext uri="{FF2B5EF4-FFF2-40B4-BE49-F238E27FC236}">
                <a16:creationId xmlns:a16="http://schemas.microsoft.com/office/drawing/2014/main" id="{DEDEC1F5-B180-A927-CCFD-1DD4E072CDBC}"/>
              </a:ext>
            </a:extLst>
          </p:cNvPr>
          <p:cNvSpPr txBox="1"/>
          <p:nvPr/>
        </p:nvSpPr>
        <p:spPr>
          <a:xfrm>
            <a:off x="613571" y="2545203"/>
            <a:ext cx="10964858" cy="707886"/>
          </a:xfrm>
          <a:prstGeom prst="rect">
            <a:avLst/>
          </a:prstGeom>
          <a:noFill/>
        </p:spPr>
        <p:txBody>
          <a:bodyPr wrap="square">
            <a:spAutoFit/>
          </a:bodyPr>
          <a:lstStyle/>
          <a:p>
            <a:r>
              <a:rPr lang="nl-NL" sz="2000" dirty="0"/>
              <a:t> Ik vond het lastig om het denkwerk niet zomaar weg te nemen. Vaak was ik al stappen aan het zetten die de leerling eigenlijk nog moest doen. Hier moet ik in het vervolg dus nog aan werken. </a:t>
            </a:r>
          </a:p>
        </p:txBody>
      </p:sp>
      <p:sp>
        <p:nvSpPr>
          <p:cNvPr id="13" name="Tekstvak 12">
            <a:extLst>
              <a:ext uri="{FF2B5EF4-FFF2-40B4-BE49-F238E27FC236}">
                <a16:creationId xmlns:a16="http://schemas.microsoft.com/office/drawing/2014/main" id="{B8AA89FE-4CB8-F09C-7CF8-6240089F9C7F}"/>
              </a:ext>
            </a:extLst>
          </p:cNvPr>
          <p:cNvSpPr txBox="1"/>
          <p:nvPr/>
        </p:nvSpPr>
        <p:spPr>
          <a:xfrm>
            <a:off x="496165" y="1358981"/>
            <a:ext cx="6146222" cy="523220"/>
          </a:xfrm>
          <a:prstGeom prst="rect">
            <a:avLst/>
          </a:prstGeom>
          <a:noFill/>
        </p:spPr>
        <p:txBody>
          <a:bodyPr wrap="square">
            <a:spAutoFit/>
          </a:bodyPr>
          <a:lstStyle/>
          <a:p>
            <a:pPr>
              <a:spcAft>
                <a:spcPts val="600"/>
              </a:spcAft>
            </a:pPr>
            <a:r>
              <a:rPr lang="nl-NL" sz="2800" dirty="0"/>
              <a:t>Reacties uit de cursusevaluatie:</a:t>
            </a:r>
          </a:p>
        </p:txBody>
      </p:sp>
      <p:sp>
        <p:nvSpPr>
          <p:cNvPr id="15" name="Tekstvak 14">
            <a:extLst>
              <a:ext uri="{FF2B5EF4-FFF2-40B4-BE49-F238E27FC236}">
                <a16:creationId xmlns:a16="http://schemas.microsoft.com/office/drawing/2014/main" id="{DB7FD559-11D7-A004-2C9B-15E67EF7FAE8}"/>
              </a:ext>
            </a:extLst>
          </p:cNvPr>
          <p:cNvSpPr txBox="1"/>
          <p:nvPr/>
        </p:nvSpPr>
        <p:spPr>
          <a:xfrm>
            <a:off x="613571" y="5815088"/>
            <a:ext cx="10271323" cy="784830"/>
          </a:xfrm>
          <a:prstGeom prst="rect">
            <a:avLst/>
          </a:prstGeom>
          <a:noFill/>
        </p:spPr>
        <p:txBody>
          <a:bodyPr wrap="square">
            <a:spAutoFit/>
          </a:bodyPr>
          <a:lstStyle/>
          <a:p>
            <a:pPr>
              <a:spcAft>
                <a:spcPts val="600"/>
              </a:spcAft>
            </a:pPr>
            <a:r>
              <a:rPr lang="nl-NL" sz="2000" dirty="0"/>
              <a:t>Mijn stageklas was dit niet gewend</a:t>
            </a:r>
          </a:p>
          <a:p>
            <a:pPr>
              <a:spcAft>
                <a:spcPts val="600"/>
              </a:spcAft>
            </a:pPr>
            <a:r>
              <a:rPr lang="nl-NL" sz="2000" dirty="0"/>
              <a:t>Mijn praktijkopleider vindt het interessant, maar zegt dat hier geen tijd voor is. </a:t>
            </a:r>
          </a:p>
        </p:txBody>
      </p:sp>
      <p:sp>
        <p:nvSpPr>
          <p:cNvPr id="9" name="Titel 1">
            <a:extLst>
              <a:ext uri="{FF2B5EF4-FFF2-40B4-BE49-F238E27FC236}">
                <a16:creationId xmlns:a16="http://schemas.microsoft.com/office/drawing/2014/main" id="{658B3D6B-2E99-E8E7-DA1E-0351F4A9B44A}"/>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Tree>
    <p:extLst>
      <p:ext uri="{BB962C8B-B14F-4D97-AF65-F5344CB8AC3E}">
        <p14:creationId xmlns:p14="http://schemas.microsoft.com/office/powerpoint/2010/main" val="22790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2"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geschool Utrecht (@HU_Utrecht) / Twitter">
            <a:extLst>
              <a:ext uri="{FF2B5EF4-FFF2-40B4-BE49-F238E27FC236}">
                <a16:creationId xmlns:a16="http://schemas.microsoft.com/office/drawing/2014/main" id="{4964658C-90F0-08C4-BCB3-2E99B7788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296AC69B-9660-7E69-7501-3FC70B5A3A51}"/>
              </a:ext>
            </a:extLst>
          </p:cNvPr>
          <p:cNvSpPr txBox="1">
            <a:spLocks/>
          </p:cNvSpPr>
          <p:nvPr/>
        </p:nvSpPr>
        <p:spPr>
          <a:xfrm>
            <a:off x="259774" y="111820"/>
            <a:ext cx="10629900" cy="10772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Hoe kun je het probleemoplossend vermogen van leerlingen ontwikkelen?</a:t>
            </a:r>
          </a:p>
        </p:txBody>
      </p:sp>
      <p:sp>
        <p:nvSpPr>
          <p:cNvPr id="9" name="Tekstvak 8">
            <a:extLst>
              <a:ext uri="{FF2B5EF4-FFF2-40B4-BE49-F238E27FC236}">
                <a16:creationId xmlns:a16="http://schemas.microsoft.com/office/drawing/2014/main" id="{944D14B5-9C71-5800-CCCB-F1C0F3DB462A}"/>
              </a:ext>
            </a:extLst>
          </p:cNvPr>
          <p:cNvSpPr txBox="1"/>
          <p:nvPr/>
        </p:nvSpPr>
        <p:spPr>
          <a:xfrm>
            <a:off x="1446835" y="2268638"/>
            <a:ext cx="8181983" cy="1200329"/>
          </a:xfrm>
          <a:prstGeom prst="rect">
            <a:avLst/>
          </a:prstGeom>
          <a:noFill/>
        </p:spPr>
        <p:txBody>
          <a:bodyPr wrap="none" rtlCol="0">
            <a:spAutoFit/>
          </a:bodyPr>
          <a:lstStyle/>
          <a:p>
            <a:r>
              <a:rPr lang="nl-NL" sz="2400" dirty="0"/>
              <a:t>Hebben jullie nog tips en tops voor de cursus en het onderzoek?</a:t>
            </a:r>
          </a:p>
          <a:p>
            <a:endParaRPr lang="nl-NL" sz="2400" dirty="0"/>
          </a:p>
          <a:p>
            <a:r>
              <a:rPr lang="nl-NL" sz="2400" dirty="0"/>
              <a:t>Zijn er nog vragen?</a:t>
            </a:r>
            <a:endParaRPr lang="nl-NL" dirty="0"/>
          </a:p>
        </p:txBody>
      </p:sp>
      <p:pic>
        <p:nvPicPr>
          <p:cNvPr id="2" name="Afbeelding 1">
            <a:extLst>
              <a:ext uri="{FF2B5EF4-FFF2-40B4-BE49-F238E27FC236}">
                <a16:creationId xmlns:a16="http://schemas.microsoft.com/office/drawing/2014/main" id="{6C9B7ECF-5614-4C29-B286-A004E704213C}"/>
              </a:ext>
            </a:extLst>
          </p:cNvPr>
          <p:cNvPicPr>
            <a:picLocks noChangeAspect="1"/>
          </p:cNvPicPr>
          <p:nvPr/>
        </p:nvPicPr>
        <p:blipFill>
          <a:blip r:embed="rId4"/>
          <a:stretch>
            <a:fillRect/>
          </a:stretch>
        </p:blipFill>
        <p:spPr>
          <a:xfrm>
            <a:off x="1641193" y="4213184"/>
            <a:ext cx="1547701" cy="1805651"/>
          </a:xfrm>
          <a:prstGeom prst="rect">
            <a:avLst/>
          </a:prstGeom>
        </p:spPr>
      </p:pic>
    </p:spTree>
    <p:extLst>
      <p:ext uri="{BB962C8B-B14F-4D97-AF65-F5344CB8AC3E}">
        <p14:creationId xmlns:p14="http://schemas.microsoft.com/office/powerpoint/2010/main" val="3440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EE13E85-1768-4DA3-8042-9354A5DE35DD}"/>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
        <p:nvSpPr>
          <p:cNvPr id="3" name="Tekstvak 2">
            <a:extLst>
              <a:ext uri="{FF2B5EF4-FFF2-40B4-BE49-F238E27FC236}">
                <a16:creationId xmlns:a16="http://schemas.microsoft.com/office/drawing/2014/main" id="{DF7987A1-BA80-4061-BD81-F4FDB0F5FA50}"/>
              </a:ext>
            </a:extLst>
          </p:cNvPr>
          <p:cNvSpPr txBox="1"/>
          <p:nvPr/>
        </p:nvSpPr>
        <p:spPr>
          <a:xfrm>
            <a:off x="890800" y="4412022"/>
            <a:ext cx="5503652" cy="1477328"/>
          </a:xfrm>
          <a:prstGeom prst="rect">
            <a:avLst/>
          </a:prstGeom>
          <a:noFill/>
        </p:spPr>
        <p:txBody>
          <a:bodyPr wrap="square" rtlCol="0">
            <a:spAutoFit/>
          </a:bodyPr>
          <a:lstStyle/>
          <a:p>
            <a:r>
              <a:rPr lang="nl-NL" dirty="0"/>
              <a:t>Nieuwe kerndoelen zijn er voorlopig nog niet:</a:t>
            </a:r>
          </a:p>
          <a:p>
            <a:pPr marL="285750" indent="-285750">
              <a:buFontTx/>
              <a:buChar char="-"/>
            </a:pPr>
            <a:r>
              <a:rPr lang="nl-NL" dirty="0"/>
              <a:t>In juli 2023 zijn er conceptkerndoelen</a:t>
            </a:r>
          </a:p>
          <a:p>
            <a:pPr marL="285750" indent="-285750">
              <a:buFontTx/>
              <a:buChar char="-"/>
            </a:pPr>
            <a:r>
              <a:rPr lang="nl-NL" dirty="0"/>
              <a:t>In 2023-2024 worden die beproefd</a:t>
            </a:r>
          </a:p>
          <a:p>
            <a:pPr marL="285750" indent="-285750">
              <a:buFontTx/>
              <a:buChar char="-"/>
            </a:pPr>
            <a:r>
              <a:rPr lang="nl-NL" dirty="0"/>
              <a:t>Daarna moeten ze nog in de wet verankerd worden en in de rekenmethodes verwerkt worden…</a:t>
            </a:r>
          </a:p>
        </p:txBody>
      </p:sp>
      <p:pic>
        <p:nvPicPr>
          <p:cNvPr id="8" name="Picture 2" descr="Hogeschool Utrecht (@HU_Utrecht) / Twitter">
            <a:extLst>
              <a:ext uri="{FF2B5EF4-FFF2-40B4-BE49-F238E27FC236}">
                <a16:creationId xmlns:a16="http://schemas.microsoft.com/office/drawing/2014/main" id="{C76EC40D-39B6-DA31-1750-8F0E2046F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Raad onderschrijft opgaven uit Staat van het Onderwijs 2023 | PO-Raad">
            <a:extLst>
              <a:ext uri="{FF2B5EF4-FFF2-40B4-BE49-F238E27FC236}">
                <a16:creationId xmlns:a16="http://schemas.microsoft.com/office/drawing/2014/main" id="{C850EC5B-9109-0622-7650-49AD0A5FD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974" y="1441509"/>
            <a:ext cx="4670118" cy="2918823"/>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533AE2D9-BE92-F5E1-B436-73FCC5E70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679" y="1441509"/>
            <a:ext cx="5158573" cy="2918823"/>
          </a:xfrm>
          <a:prstGeom prst="rect">
            <a:avLst/>
          </a:prstGeom>
        </p:spPr>
      </p:pic>
      <p:sp>
        <p:nvSpPr>
          <p:cNvPr id="13" name="Tekstvak 12">
            <a:extLst>
              <a:ext uri="{FF2B5EF4-FFF2-40B4-BE49-F238E27FC236}">
                <a16:creationId xmlns:a16="http://schemas.microsoft.com/office/drawing/2014/main" id="{73C66CEF-4660-8D5D-03E2-1205C73B6865}"/>
              </a:ext>
            </a:extLst>
          </p:cNvPr>
          <p:cNvSpPr txBox="1"/>
          <p:nvPr/>
        </p:nvSpPr>
        <p:spPr>
          <a:xfrm>
            <a:off x="890800" y="6363923"/>
            <a:ext cx="5878789" cy="369332"/>
          </a:xfrm>
          <a:prstGeom prst="rect">
            <a:avLst/>
          </a:prstGeom>
          <a:noFill/>
        </p:spPr>
        <p:txBody>
          <a:bodyPr wrap="none" rtlCol="0">
            <a:spAutoFit/>
          </a:bodyPr>
          <a:lstStyle/>
          <a:p>
            <a:r>
              <a:rPr lang="nl-NL" dirty="0"/>
              <a:t>Hoe staat het rekenonderwijs in Nederland er nou echt voor?</a:t>
            </a:r>
          </a:p>
        </p:txBody>
      </p:sp>
    </p:spTree>
    <p:extLst>
      <p:ext uri="{BB962C8B-B14F-4D97-AF65-F5344CB8AC3E}">
        <p14:creationId xmlns:p14="http://schemas.microsoft.com/office/powerpoint/2010/main" val="18954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FDF5C826-067E-46CC-AC86-4A92E2C062DB}"/>
              </a:ext>
            </a:extLst>
          </p:cNvPr>
          <p:cNvPicPr>
            <a:picLocks noGrp="1" noChangeAspect="1"/>
          </p:cNvPicPr>
          <p:nvPr>
            <p:ph idx="1"/>
          </p:nvPr>
        </p:nvPicPr>
        <p:blipFill rotWithShape="1">
          <a:blip r:embed="rId3"/>
          <a:srcRect l="66754" t="53738" r="16951" b="9813"/>
          <a:stretch/>
        </p:blipFill>
        <p:spPr>
          <a:xfrm>
            <a:off x="2963917" y="1367374"/>
            <a:ext cx="4576465" cy="5727109"/>
          </a:xfrm>
        </p:spPr>
      </p:pic>
      <p:pic>
        <p:nvPicPr>
          <p:cNvPr id="5" name="Picture 2" descr="Hogeschool Utrecht (@HU_Utrecht) / Twitter">
            <a:extLst>
              <a:ext uri="{FF2B5EF4-FFF2-40B4-BE49-F238E27FC236}">
                <a16:creationId xmlns:a16="http://schemas.microsoft.com/office/drawing/2014/main" id="{D23AF4CD-CB7A-A2AC-FD45-86C1A5C60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7F728EB-CEC4-EFD3-E575-0E6C1BFBE711}"/>
              </a:ext>
            </a:extLst>
          </p:cNvPr>
          <p:cNvSpPr txBox="1"/>
          <p:nvPr/>
        </p:nvSpPr>
        <p:spPr>
          <a:xfrm>
            <a:off x="8259290" y="3515943"/>
            <a:ext cx="2953108" cy="2646878"/>
          </a:xfrm>
          <a:prstGeom prst="rect">
            <a:avLst/>
          </a:prstGeom>
          <a:noFill/>
        </p:spPr>
        <p:txBody>
          <a:bodyPr wrap="square" rtlCol="0">
            <a:spAutoFit/>
          </a:bodyPr>
          <a:lstStyle/>
          <a:p>
            <a:r>
              <a:rPr lang="nl-NL" sz="2400" dirty="0"/>
              <a:t>TIMSS (2019)</a:t>
            </a:r>
          </a:p>
          <a:p>
            <a:r>
              <a:rPr lang="nl-NL" dirty="0"/>
              <a:t>Trends in </a:t>
            </a:r>
            <a:r>
              <a:rPr lang="nl-NL" dirty="0" err="1"/>
              <a:t>international</a:t>
            </a:r>
            <a:r>
              <a:rPr lang="nl-NL" dirty="0"/>
              <a:t> </a:t>
            </a:r>
            <a:r>
              <a:rPr lang="nl-NL" dirty="0" err="1"/>
              <a:t>mathematics</a:t>
            </a:r>
            <a:r>
              <a:rPr lang="nl-NL" dirty="0"/>
              <a:t> </a:t>
            </a:r>
            <a:r>
              <a:rPr lang="nl-NL" dirty="0" err="1"/>
              <a:t>and</a:t>
            </a:r>
            <a:r>
              <a:rPr lang="nl-NL" dirty="0"/>
              <a:t> </a:t>
            </a:r>
            <a:r>
              <a:rPr lang="nl-NL" dirty="0" err="1"/>
              <a:t>science</a:t>
            </a:r>
            <a:r>
              <a:rPr lang="nl-NL" dirty="0"/>
              <a:t> </a:t>
            </a:r>
            <a:r>
              <a:rPr lang="nl-NL" dirty="0" err="1"/>
              <a:t>study</a:t>
            </a:r>
            <a:endParaRPr lang="nl-NL" dirty="0"/>
          </a:p>
          <a:p>
            <a:endParaRPr lang="nl-NL" dirty="0"/>
          </a:p>
          <a:p>
            <a:r>
              <a:rPr lang="nl-NL" dirty="0"/>
              <a:t>Leerlingen van groep 6</a:t>
            </a:r>
          </a:p>
          <a:p>
            <a:endParaRPr lang="nl-NL" dirty="0"/>
          </a:p>
          <a:p>
            <a:endParaRPr lang="nl-NL" dirty="0"/>
          </a:p>
          <a:p>
            <a:r>
              <a:rPr lang="nl-NL" sz="1600" dirty="0"/>
              <a:t>(</a:t>
            </a:r>
            <a:r>
              <a:rPr lang="nl-NL" sz="1600" dirty="0" err="1"/>
              <a:t>Meelissen</a:t>
            </a:r>
            <a:r>
              <a:rPr lang="nl-NL" sz="1600" dirty="0"/>
              <a:t> et al., 2020)</a:t>
            </a:r>
          </a:p>
        </p:txBody>
      </p:sp>
      <p:sp>
        <p:nvSpPr>
          <p:cNvPr id="9" name="Tekstvak 8">
            <a:extLst>
              <a:ext uri="{FF2B5EF4-FFF2-40B4-BE49-F238E27FC236}">
                <a16:creationId xmlns:a16="http://schemas.microsoft.com/office/drawing/2014/main" id="{7C6D136A-1F4A-6758-4491-C3857FF3C350}"/>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Tree>
    <p:extLst>
      <p:ext uri="{BB962C8B-B14F-4D97-AF65-F5344CB8AC3E}">
        <p14:creationId xmlns:p14="http://schemas.microsoft.com/office/powerpoint/2010/main" val="247524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C8BD8C1-7DA4-68BC-76D8-CD653EEA1019}"/>
              </a:ext>
            </a:extLst>
          </p:cNvPr>
          <p:cNvPicPr>
            <a:picLocks noChangeAspect="1"/>
          </p:cNvPicPr>
          <p:nvPr/>
        </p:nvPicPr>
        <p:blipFill>
          <a:blip r:embed="rId3"/>
          <a:stretch>
            <a:fillRect/>
          </a:stretch>
        </p:blipFill>
        <p:spPr>
          <a:xfrm>
            <a:off x="0" y="0"/>
            <a:ext cx="9808176" cy="8526864"/>
          </a:xfrm>
          <a:prstGeom prst="rect">
            <a:avLst/>
          </a:prstGeom>
        </p:spPr>
      </p:pic>
      <p:sp>
        <p:nvSpPr>
          <p:cNvPr id="5" name="Rechthoek 4">
            <a:extLst>
              <a:ext uri="{FF2B5EF4-FFF2-40B4-BE49-F238E27FC236}">
                <a16:creationId xmlns:a16="http://schemas.microsoft.com/office/drawing/2014/main" id="{BE865D2D-FB85-4E2A-A421-C3C928B73290}"/>
              </a:ext>
            </a:extLst>
          </p:cNvPr>
          <p:cNvSpPr/>
          <p:nvPr/>
        </p:nvSpPr>
        <p:spPr>
          <a:xfrm>
            <a:off x="66673" y="2359193"/>
            <a:ext cx="8581667" cy="203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FA77F79C-AB97-F267-AC17-1989ADE34106}"/>
              </a:ext>
            </a:extLst>
          </p:cNvPr>
          <p:cNvSpPr txBox="1"/>
          <p:nvPr/>
        </p:nvSpPr>
        <p:spPr>
          <a:xfrm>
            <a:off x="9808175" y="169251"/>
            <a:ext cx="2163456" cy="1384995"/>
          </a:xfrm>
          <a:prstGeom prst="rect">
            <a:avLst/>
          </a:prstGeom>
          <a:noFill/>
        </p:spPr>
        <p:txBody>
          <a:bodyPr wrap="square" rtlCol="0">
            <a:spAutoFit/>
          </a:bodyPr>
          <a:lstStyle/>
          <a:p>
            <a:r>
              <a:rPr lang="nl-NL" sz="2800" dirty="0"/>
              <a:t>Resultaten van</a:t>
            </a:r>
          </a:p>
          <a:p>
            <a:r>
              <a:rPr lang="nl-NL" sz="2800" dirty="0"/>
              <a:t>TIMSS, 2019</a:t>
            </a:r>
          </a:p>
        </p:txBody>
      </p:sp>
    </p:spTree>
    <p:extLst>
      <p:ext uri="{BB962C8B-B14F-4D97-AF65-F5344CB8AC3E}">
        <p14:creationId xmlns:p14="http://schemas.microsoft.com/office/powerpoint/2010/main" val="48841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F53E1A6-F126-4EB8-9280-2CF84183E642}"/>
              </a:ext>
            </a:extLst>
          </p:cNvPr>
          <p:cNvSpPr txBox="1"/>
          <p:nvPr/>
        </p:nvSpPr>
        <p:spPr>
          <a:xfrm>
            <a:off x="1057276" y="1513802"/>
            <a:ext cx="6331541" cy="2900794"/>
          </a:xfrm>
          <a:prstGeom prst="rect">
            <a:avLst/>
          </a:prstGeom>
          <a:noFill/>
        </p:spPr>
        <p:txBody>
          <a:bodyPr wrap="none" rtlCol="0">
            <a:spAutoFit/>
          </a:bodyPr>
          <a:lstStyle/>
          <a:p>
            <a:r>
              <a:rPr lang="nl-NL" sz="2000" u="sng" dirty="0">
                <a:latin typeface="Verdana" panose="020B0604030504040204" pitchFamily="34" charset="0"/>
                <a:ea typeface="Verdana" panose="020B0604030504040204" pitchFamily="34" charset="0"/>
              </a:rPr>
              <a:t>Doelen rekenen-wiskunde PO</a:t>
            </a:r>
          </a:p>
          <a:p>
            <a:r>
              <a:rPr lang="nl-NL" sz="2000" dirty="0">
                <a:latin typeface="Verdana" panose="020B0604030504040204" pitchFamily="34" charset="0"/>
                <a:ea typeface="Verdana" panose="020B0604030504040204" pitchFamily="34" charset="0"/>
              </a:rPr>
              <a:t>Referentieniveaus:</a:t>
            </a:r>
          </a:p>
          <a:p>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1F – Fundamenteel niveau</a:t>
            </a:r>
          </a:p>
          <a:p>
            <a:pPr marL="742950" lvl="1" indent="-285750">
              <a:buFontTx/>
              <a:buChar char="-"/>
            </a:pPr>
            <a:r>
              <a:rPr lang="nl-NL" dirty="0">
                <a:latin typeface="Verdana" panose="020B0604030504040204" pitchFamily="34" charset="0"/>
                <a:ea typeface="Verdana" panose="020B0604030504040204" pitchFamily="34" charset="0"/>
              </a:rPr>
              <a:t>Paraat hebben (weten dat)</a:t>
            </a:r>
          </a:p>
          <a:p>
            <a:pPr marL="742950" lvl="1" indent="-285750">
              <a:buFontTx/>
              <a:buChar char="-"/>
            </a:pPr>
            <a:r>
              <a:rPr lang="nl-NL" dirty="0">
                <a:latin typeface="Verdana" panose="020B0604030504040204" pitchFamily="34" charset="0"/>
                <a:ea typeface="Verdana" panose="020B0604030504040204" pitchFamily="34" charset="0"/>
              </a:rPr>
              <a:t>Functioneel gebruiken, toepassen (weten hoe)</a:t>
            </a:r>
          </a:p>
          <a:p>
            <a:endParaRPr lang="nl-NL"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1S – Streefniveau</a:t>
            </a:r>
          </a:p>
          <a:p>
            <a:r>
              <a:rPr lang="nl-NL" dirty="0">
                <a:latin typeface="Verdana" panose="020B0604030504040204" pitchFamily="34" charset="0"/>
                <a:ea typeface="Verdana" panose="020B0604030504040204" pitchFamily="34" charset="0"/>
              </a:rPr>
              <a:t>      -  Denkvaardigheden (weten waarom)</a:t>
            </a:r>
          </a:p>
          <a:p>
            <a:endParaRPr lang="nl-NL" sz="1050" dirty="0"/>
          </a:p>
        </p:txBody>
      </p:sp>
      <p:sp>
        <p:nvSpPr>
          <p:cNvPr id="5" name="Tekstvak 4">
            <a:extLst>
              <a:ext uri="{FF2B5EF4-FFF2-40B4-BE49-F238E27FC236}">
                <a16:creationId xmlns:a16="http://schemas.microsoft.com/office/drawing/2014/main" id="{DB44B8D8-797B-42A1-BA6F-060F665FE4B3}"/>
              </a:ext>
            </a:extLst>
          </p:cNvPr>
          <p:cNvSpPr txBox="1"/>
          <p:nvPr/>
        </p:nvSpPr>
        <p:spPr>
          <a:xfrm>
            <a:off x="1057276" y="4510060"/>
            <a:ext cx="3338970" cy="461665"/>
          </a:xfrm>
          <a:prstGeom prst="rect">
            <a:avLst/>
          </a:prstGeom>
          <a:noFill/>
        </p:spPr>
        <p:txBody>
          <a:bodyPr wrap="square">
            <a:spAutoFit/>
          </a:bodyPr>
          <a:lstStyle/>
          <a:p>
            <a:r>
              <a:rPr lang="nl-NL" sz="1200" dirty="0">
                <a:latin typeface="Verdana" panose="020B0604030504040204" pitchFamily="34" charset="0"/>
                <a:ea typeface="Verdana" panose="020B0604030504040204" pitchFamily="34" charset="0"/>
              </a:rPr>
              <a:t>Meijerink, H.P. (2009). </a:t>
            </a:r>
            <a:r>
              <a:rPr lang="nl-NL" sz="1200" i="1" dirty="0">
                <a:latin typeface="Verdana" panose="020B0604030504040204" pitchFamily="34" charset="0"/>
                <a:ea typeface="Verdana" panose="020B0604030504040204" pitchFamily="34" charset="0"/>
              </a:rPr>
              <a:t>Referentiekader Taal en Rekenen. </a:t>
            </a:r>
            <a:r>
              <a:rPr lang="nl-NL" sz="1200" dirty="0">
                <a:latin typeface="Verdana" panose="020B0604030504040204" pitchFamily="34" charset="0"/>
                <a:ea typeface="Verdana" panose="020B0604030504040204" pitchFamily="34" charset="0"/>
              </a:rPr>
              <a:t>Enschede</a:t>
            </a:r>
          </a:p>
        </p:txBody>
      </p:sp>
      <p:pic>
        <p:nvPicPr>
          <p:cNvPr id="6" name="Picture 2" descr="Methodes rekenen voor het basisonderwijs | Malmberg">
            <a:extLst>
              <a:ext uri="{FF2B5EF4-FFF2-40B4-BE49-F238E27FC236}">
                <a16:creationId xmlns:a16="http://schemas.microsoft.com/office/drawing/2014/main" id="{C2A4B8D5-E741-478C-9376-A3D0281D6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6857" y="1700903"/>
            <a:ext cx="3816685" cy="240348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96C649EA-83DE-4F17-971A-865009E8D6DE}"/>
              </a:ext>
            </a:extLst>
          </p:cNvPr>
          <p:cNvSpPr txBox="1"/>
          <p:nvPr/>
        </p:nvSpPr>
        <p:spPr>
          <a:xfrm>
            <a:off x="6695864" y="4223833"/>
            <a:ext cx="4983928" cy="784830"/>
          </a:xfrm>
          <a:prstGeom prst="rect">
            <a:avLst/>
          </a:prstGeom>
          <a:noFill/>
        </p:spPr>
        <p:txBody>
          <a:bodyPr wrap="none" rtlCol="0">
            <a:spAutoFit/>
          </a:bodyPr>
          <a:lstStyle/>
          <a:p>
            <a:r>
              <a:rPr lang="nl-NL" sz="1500" b="1" dirty="0" err="1">
                <a:solidFill>
                  <a:srgbClr val="FF0000"/>
                </a:solidFill>
                <a:latin typeface="Verdana" panose="020B0604030504040204" pitchFamily="34" charset="0"/>
                <a:ea typeface="Verdana" panose="020B0604030504040204" pitchFamily="34" charset="0"/>
              </a:rPr>
              <a:t>Peil.Rekenen</a:t>
            </a:r>
            <a:r>
              <a:rPr lang="nl-NL" sz="1500" b="1" dirty="0">
                <a:solidFill>
                  <a:srgbClr val="FF0000"/>
                </a:solidFill>
                <a:latin typeface="Verdana" panose="020B0604030504040204" pitchFamily="34" charset="0"/>
                <a:ea typeface="Verdana" panose="020B0604030504040204" pitchFamily="34" charset="0"/>
              </a:rPr>
              <a:t>-wiskunde, april 2021</a:t>
            </a:r>
          </a:p>
          <a:p>
            <a:r>
              <a:rPr lang="nl-NL" sz="1500" dirty="0">
                <a:latin typeface="Verdana" panose="020B0604030504040204" pitchFamily="34" charset="0"/>
                <a:ea typeface="Verdana" panose="020B0604030504040204" pitchFamily="34" charset="0"/>
              </a:rPr>
              <a:t>Onderzoek Inspectie van Onderwijs in 2018-2019</a:t>
            </a:r>
          </a:p>
          <a:p>
            <a:r>
              <a:rPr lang="nl-NL" sz="1500" dirty="0">
                <a:latin typeface="Verdana" panose="020B0604030504040204" pitchFamily="34" charset="0"/>
                <a:ea typeface="Verdana" panose="020B0604030504040204" pitchFamily="34" charset="0"/>
              </a:rPr>
              <a:t>Rekenen-wiskunde einde basisonderwijs</a:t>
            </a:r>
          </a:p>
        </p:txBody>
      </p:sp>
      <p:sp>
        <p:nvSpPr>
          <p:cNvPr id="4" name="Tekstvak 3">
            <a:extLst>
              <a:ext uri="{FF2B5EF4-FFF2-40B4-BE49-F238E27FC236}">
                <a16:creationId xmlns:a16="http://schemas.microsoft.com/office/drawing/2014/main" id="{21E0482E-9791-18C5-29A9-360A7C9741E5}"/>
              </a:ext>
            </a:extLst>
          </p:cNvPr>
          <p:cNvSpPr txBox="1"/>
          <p:nvPr/>
        </p:nvSpPr>
        <p:spPr>
          <a:xfrm>
            <a:off x="1057276" y="2738759"/>
            <a:ext cx="583814" cy="369332"/>
          </a:xfrm>
          <a:prstGeom prst="rect">
            <a:avLst/>
          </a:prstGeom>
          <a:noFill/>
        </p:spPr>
        <p:txBody>
          <a:bodyPr wrap="none" rtlCol="0">
            <a:spAutoFit/>
          </a:bodyPr>
          <a:lstStyle/>
          <a:p>
            <a:r>
              <a:rPr lang="nl-NL" dirty="0">
                <a:solidFill>
                  <a:srgbClr val="FF0000"/>
                </a:solidFill>
              </a:rPr>
              <a:t>85%</a:t>
            </a:r>
          </a:p>
        </p:txBody>
      </p:sp>
      <p:sp>
        <p:nvSpPr>
          <p:cNvPr id="10" name="Tekstvak 9">
            <a:extLst>
              <a:ext uri="{FF2B5EF4-FFF2-40B4-BE49-F238E27FC236}">
                <a16:creationId xmlns:a16="http://schemas.microsoft.com/office/drawing/2014/main" id="{AE7436B2-9314-D617-7BBA-F6BFBC5EB602}"/>
              </a:ext>
            </a:extLst>
          </p:cNvPr>
          <p:cNvSpPr txBox="1"/>
          <p:nvPr/>
        </p:nvSpPr>
        <p:spPr>
          <a:xfrm>
            <a:off x="1057276" y="3883525"/>
            <a:ext cx="583814" cy="369332"/>
          </a:xfrm>
          <a:prstGeom prst="rect">
            <a:avLst/>
          </a:prstGeom>
          <a:noFill/>
        </p:spPr>
        <p:txBody>
          <a:bodyPr wrap="none" rtlCol="0">
            <a:spAutoFit/>
          </a:bodyPr>
          <a:lstStyle/>
          <a:p>
            <a:r>
              <a:rPr lang="nl-NL" dirty="0">
                <a:solidFill>
                  <a:srgbClr val="FF0000"/>
                </a:solidFill>
              </a:rPr>
              <a:t>65%</a:t>
            </a:r>
          </a:p>
        </p:txBody>
      </p:sp>
      <p:sp>
        <p:nvSpPr>
          <p:cNvPr id="2" name="Rechthoek 1">
            <a:extLst>
              <a:ext uri="{FF2B5EF4-FFF2-40B4-BE49-F238E27FC236}">
                <a16:creationId xmlns:a16="http://schemas.microsoft.com/office/drawing/2014/main" id="{D88CFA9F-2290-0840-A987-9E1883A6DFA2}"/>
              </a:ext>
            </a:extLst>
          </p:cNvPr>
          <p:cNvSpPr/>
          <p:nvPr/>
        </p:nvSpPr>
        <p:spPr>
          <a:xfrm>
            <a:off x="942975" y="2326226"/>
            <a:ext cx="6331541" cy="1152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C9C68A2D-A178-15DB-59E9-B95AB4FCA631}"/>
              </a:ext>
            </a:extLst>
          </p:cNvPr>
          <p:cNvSpPr/>
          <p:nvPr/>
        </p:nvSpPr>
        <p:spPr>
          <a:xfrm>
            <a:off x="364323" y="3421197"/>
            <a:ext cx="6331541" cy="152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Hogeschool Utrecht (@HU_Utrecht) / Twitter">
            <a:extLst>
              <a:ext uri="{FF2B5EF4-FFF2-40B4-BE49-F238E27FC236}">
                <a16:creationId xmlns:a16="http://schemas.microsoft.com/office/drawing/2014/main" id="{9D57AB5E-8334-F65B-3638-3D0C0E3CB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F0A4BE39-3C8C-608B-E240-B4B02BA178D9}"/>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Tree>
    <p:extLst>
      <p:ext uri="{BB962C8B-B14F-4D97-AF65-F5344CB8AC3E}">
        <p14:creationId xmlns:p14="http://schemas.microsoft.com/office/powerpoint/2010/main" val="32561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0" grpId="0"/>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3">
            <a:extLst>
              <a:ext uri="{FF2B5EF4-FFF2-40B4-BE49-F238E27FC236}">
                <a16:creationId xmlns:a16="http://schemas.microsoft.com/office/drawing/2014/main" id="{91284DB1-5321-4E9E-A11C-4FBEC811ADF0}"/>
              </a:ext>
            </a:extLst>
          </p:cNvPr>
          <p:cNvGraphicFramePr>
            <a:graphicFrameLocks noGrp="1"/>
          </p:cNvGraphicFramePr>
          <p:nvPr>
            <p:extLst>
              <p:ext uri="{D42A27DB-BD31-4B8C-83A1-F6EECF244321}">
                <p14:modId xmlns:p14="http://schemas.microsoft.com/office/powerpoint/2010/main" val="2234362758"/>
              </p:ext>
            </p:extLst>
          </p:nvPr>
        </p:nvGraphicFramePr>
        <p:xfrm>
          <a:off x="1539848" y="1836991"/>
          <a:ext cx="3974809" cy="1454856"/>
        </p:xfrm>
        <a:graphic>
          <a:graphicData uri="http://schemas.openxmlformats.org/drawingml/2006/table">
            <a:tbl>
              <a:tblPr firstRow="1" bandRow="1">
                <a:tableStyleId>{5C22544A-7EE6-4342-B048-85BDC9FD1C3A}</a:tableStyleId>
              </a:tblPr>
              <a:tblGrid>
                <a:gridCol w="514036">
                  <a:extLst>
                    <a:ext uri="{9D8B030D-6E8A-4147-A177-3AD203B41FA5}">
                      <a16:colId xmlns:a16="http://schemas.microsoft.com/office/drawing/2014/main" val="3766038942"/>
                    </a:ext>
                  </a:extLst>
                </a:gridCol>
                <a:gridCol w="1095494">
                  <a:extLst>
                    <a:ext uri="{9D8B030D-6E8A-4147-A177-3AD203B41FA5}">
                      <a16:colId xmlns:a16="http://schemas.microsoft.com/office/drawing/2014/main" val="80428237"/>
                    </a:ext>
                  </a:extLst>
                </a:gridCol>
                <a:gridCol w="1346771">
                  <a:extLst>
                    <a:ext uri="{9D8B030D-6E8A-4147-A177-3AD203B41FA5}">
                      <a16:colId xmlns:a16="http://schemas.microsoft.com/office/drawing/2014/main" val="977735154"/>
                    </a:ext>
                  </a:extLst>
                </a:gridCol>
                <a:gridCol w="1018508">
                  <a:extLst>
                    <a:ext uri="{9D8B030D-6E8A-4147-A177-3AD203B41FA5}">
                      <a16:colId xmlns:a16="http://schemas.microsoft.com/office/drawing/2014/main" val="2405632652"/>
                    </a:ext>
                  </a:extLst>
                </a:gridCol>
              </a:tblGrid>
              <a:tr h="576064">
                <a:tc>
                  <a:txBody>
                    <a:bodyPr/>
                    <a:lstStyle/>
                    <a:p>
                      <a:pPr algn="l"/>
                      <a:endParaRPr lang="nl-NL" sz="1500" b="0" dirty="0">
                        <a:solidFill>
                          <a:schemeClr val="tx1"/>
                        </a:solidFill>
                        <a:latin typeface="Verdana" panose="020B0604030504040204" pitchFamily="34" charset="0"/>
                        <a:ea typeface="Verdan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nl-NL" sz="1500" b="0" dirty="0">
                          <a:solidFill>
                            <a:schemeClr val="tx1"/>
                          </a:solidFill>
                          <a:latin typeface="Verdana" panose="020B0604030504040204" pitchFamily="34" charset="0"/>
                          <a:ea typeface="Verdana" panose="020B0604030504040204" pitchFamily="34" charset="0"/>
                        </a:rPr>
                        <a:t>Ambitie</a:t>
                      </a:r>
                    </a:p>
                    <a:p>
                      <a:pPr algn="l"/>
                      <a:r>
                        <a:rPr lang="nl-NL" sz="1500" b="0" dirty="0">
                          <a:solidFill>
                            <a:schemeClr val="tx1"/>
                          </a:solidFill>
                          <a:latin typeface="Verdana" panose="020B0604030504040204" pitchFamily="34" charset="0"/>
                          <a:ea typeface="Verdana" panose="020B0604030504040204" pitchFamily="34" charset="0"/>
                        </a:rPr>
                        <a:t>Meijerink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nl-NL" sz="1500" b="0" dirty="0" err="1">
                          <a:solidFill>
                            <a:schemeClr val="tx1"/>
                          </a:solidFill>
                          <a:latin typeface="Verdana" panose="020B0604030504040204" pitchFamily="34" charset="0"/>
                          <a:ea typeface="Verdana" panose="020B0604030504040204" pitchFamily="34" charset="0"/>
                        </a:rPr>
                        <a:t>Inspectie-rapport</a:t>
                      </a:r>
                      <a:r>
                        <a:rPr lang="nl-NL" sz="1500" b="0" dirty="0">
                          <a:solidFill>
                            <a:schemeClr val="tx1"/>
                          </a:solidFill>
                          <a:latin typeface="Verdana" panose="020B0604030504040204" pitchFamily="34" charset="0"/>
                          <a:ea typeface="Verdana" panose="020B0604030504040204" pitchFamily="34" charset="0"/>
                        </a:rPr>
                        <a:t> Peil.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nl-NL" sz="1500" b="0" dirty="0" err="1">
                          <a:solidFill>
                            <a:schemeClr val="tx1"/>
                          </a:solidFill>
                          <a:latin typeface="Verdana" panose="020B0604030504040204" pitchFamily="34" charset="0"/>
                          <a:ea typeface="Verdana" panose="020B0604030504040204" pitchFamily="34" charset="0"/>
                        </a:rPr>
                        <a:t>Eind-toets</a:t>
                      </a:r>
                      <a:endParaRPr lang="nl-NL" sz="1500" b="0" dirty="0">
                        <a:solidFill>
                          <a:schemeClr val="tx1"/>
                        </a:solidFill>
                        <a:latin typeface="Verdana" panose="020B0604030504040204" pitchFamily="34" charset="0"/>
                        <a:ea typeface="Verdan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150052"/>
                  </a:ext>
                </a:extLst>
              </a:tr>
              <a:tr h="439396">
                <a:tc>
                  <a:txBody>
                    <a:bodyPr/>
                    <a:lstStyle/>
                    <a:p>
                      <a:pPr algn="l"/>
                      <a:r>
                        <a:rPr lang="nl-NL" sz="1500" b="0" dirty="0">
                          <a:solidFill>
                            <a:schemeClr val="tx1"/>
                          </a:solidFill>
                          <a:latin typeface="Verdana" panose="020B0604030504040204" pitchFamily="34" charset="0"/>
                          <a:ea typeface="Verdana" panose="020B0604030504040204" pitchFamily="34" charset="0"/>
                        </a:rPr>
                        <a:t>1F</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500" b="0" dirty="0">
                          <a:solidFill>
                            <a:schemeClr val="tx1"/>
                          </a:solidFill>
                          <a:latin typeface="Verdana" panose="020B0604030504040204" pitchFamily="34" charset="0"/>
                          <a:ea typeface="Verdana" panose="020B0604030504040204" pitchFamily="34" charset="0"/>
                        </a:rPr>
                        <a:t>85%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500" b="0" dirty="0">
                          <a:solidFill>
                            <a:schemeClr val="tx1"/>
                          </a:solidFill>
                          <a:latin typeface="Verdana" panose="020B0604030504040204" pitchFamily="34" charset="0"/>
                          <a:ea typeface="Verdana" panose="020B0604030504040204" pitchFamily="34" charset="0"/>
                        </a:rPr>
                        <a:t>82%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500" b="0" dirty="0">
                          <a:solidFill>
                            <a:schemeClr val="tx1"/>
                          </a:solidFill>
                          <a:latin typeface="Verdana" panose="020B0604030504040204" pitchFamily="34" charset="0"/>
                          <a:ea typeface="Verdana" panose="020B0604030504040204" pitchFamily="34" charset="0"/>
                        </a:rPr>
                        <a:t>93,4%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8528552"/>
                  </a:ext>
                </a:extLst>
              </a:tr>
              <a:tr h="439396">
                <a:tc>
                  <a:txBody>
                    <a:bodyPr/>
                    <a:lstStyle/>
                    <a:p>
                      <a:pPr algn="l"/>
                      <a:r>
                        <a:rPr lang="nl-NL" sz="1500" b="0" dirty="0">
                          <a:solidFill>
                            <a:schemeClr val="tx1"/>
                          </a:solidFill>
                          <a:latin typeface="Verdana" panose="020B0604030504040204" pitchFamily="34" charset="0"/>
                          <a:ea typeface="Verdana" panose="020B0604030504040204" pitchFamily="34" charset="0"/>
                        </a:rPr>
                        <a:t>1S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500" b="0" dirty="0">
                          <a:solidFill>
                            <a:schemeClr val="tx1"/>
                          </a:solidFill>
                          <a:latin typeface="Verdana" panose="020B0604030504040204" pitchFamily="34" charset="0"/>
                          <a:ea typeface="Verdana" panose="020B0604030504040204" pitchFamily="34" charset="0"/>
                        </a:rPr>
                        <a:t>65%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500" b="0" dirty="0">
                          <a:solidFill>
                            <a:schemeClr val="tx1"/>
                          </a:solidFill>
                          <a:latin typeface="Verdana" panose="020B0604030504040204" pitchFamily="34" charset="0"/>
                          <a:ea typeface="Verdana" panose="020B0604030504040204" pitchFamily="34" charset="0"/>
                        </a:rPr>
                        <a:t>32,7%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sz="1500" b="0" dirty="0">
                          <a:solidFill>
                            <a:schemeClr val="tx1"/>
                          </a:solidFill>
                          <a:latin typeface="Verdana" panose="020B0604030504040204" pitchFamily="34" charset="0"/>
                          <a:ea typeface="Verdana" panose="020B0604030504040204" pitchFamily="34" charset="0"/>
                        </a:rPr>
                        <a:t>48,4%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786555"/>
                  </a:ext>
                </a:extLst>
              </a:tr>
            </a:tbl>
          </a:graphicData>
        </a:graphic>
      </p:graphicFrame>
      <p:sp>
        <p:nvSpPr>
          <p:cNvPr id="11" name="Rechthoek 10">
            <a:extLst>
              <a:ext uri="{FF2B5EF4-FFF2-40B4-BE49-F238E27FC236}">
                <a16:creationId xmlns:a16="http://schemas.microsoft.com/office/drawing/2014/main" id="{000FCA7B-07F2-4AD8-8AAD-9AD270528453}"/>
              </a:ext>
            </a:extLst>
          </p:cNvPr>
          <p:cNvSpPr/>
          <p:nvPr/>
        </p:nvSpPr>
        <p:spPr>
          <a:xfrm>
            <a:off x="3490457" y="2440865"/>
            <a:ext cx="561062" cy="237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12" name="Rechthoek 11">
            <a:extLst>
              <a:ext uri="{FF2B5EF4-FFF2-40B4-BE49-F238E27FC236}">
                <a16:creationId xmlns:a16="http://schemas.microsoft.com/office/drawing/2014/main" id="{2F7BAE12-1929-4176-9EC8-C59181496FCE}"/>
              </a:ext>
            </a:extLst>
          </p:cNvPr>
          <p:cNvSpPr/>
          <p:nvPr/>
        </p:nvSpPr>
        <p:spPr>
          <a:xfrm>
            <a:off x="3470868" y="2912104"/>
            <a:ext cx="711375" cy="237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13" name="Rechthoek 12">
            <a:extLst>
              <a:ext uri="{FF2B5EF4-FFF2-40B4-BE49-F238E27FC236}">
                <a16:creationId xmlns:a16="http://schemas.microsoft.com/office/drawing/2014/main" id="{A5BD75F2-F964-4ECE-965C-150078F3DB3A}"/>
              </a:ext>
            </a:extLst>
          </p:cNvPr>
          <p:cNvSpPr/>
          <p:nvPr/>
        </p:nvSpPr>
        <p:spPr>
          <a:xfrm>
            <a:off x="4656564" y="2468327"/>
            <a:ext cx="773744" cy="237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4" name="Rechthoek 13">
            <a:extLst>
              <a:ext uri="{FF2B5EF4-FFF2-40B4-BE49-F238E27FC236}">
                <a16:creationId xmlns:a16="http://schemas.microsoft.com/office/drawing/2014/main" id="{6D8D2E5A-F05C-4310-A5E7-9EBFBFCDA3B8}"/>
              </a:ext>
            </a:extLst>
          </p:cNvPr>
          <p:cNvSpPr/>
          <p:nvPr/>
        </p:nvSpPr>
        <p:spPr>
          <a:xfrm>
            <a:off x="4656564" y="2892279"/>
            <a:ext cx="745560" cy="237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15" name="Tekstvak 14">
            <a:extLst>
              <a:ext uri="{FF2B5EF4-FFF2-40B4-BE49-F238E27FC236}">
                <a16:creationId xmlns:a16="http://schemas.microsoft.com/office/drawing/2014/main" id="{B8962DD1-67AD-48EE-8304-810F7EB2ECCD}"/>
              </a:ext>
            </a:extLst>
          </p:cNvPr>
          <p:cNvSpPr txBox="1"/>
          <p:nvPr/>
        </p:nvSpPr>
        <p:spPr>
          <a:xfrm>
            <a:off x="1536928" y="3596551"/>
            <a:ext cx="4082836" cy="1015663"/>
          </a:xfrm>
          <a:prstGeom prst="rect">
            <a:avLst/>
          </a:prstGeom>
          <a:noFill/>
        </p:spPr>
        <p:txBody>
          <a:bodyPr wrap="square" rtlCol="0">
            <a:spAutoFit/>
          </a:bodyPr>
          <a:lstStyle/>
          <a:p>
            <a:r>
              <a:rPr lang="nl-NL" sz="2000" dirty="0"/>
              <a:t>Het 1F-niveau gaat goed, maar</a:t>
            </a:r>
          </a:p>
          <a:p>
            <a:r>
              <a:rPr lang="nl-NL" sz="2000" dirty="0"/>
              <a:t>bij het 1S-niveau wordt de ambitie niet gehaald</a:t>
            </a:r>
            <a:r>
              <a:rPr lang="nl-NL" sz="1200" dirty="0"/>
              <a:t>.</a:t>
            </a:r>
          </a:p>
        </p:txBody>
      </p:sp>
      <p:pic>
        <p:nvPicPr>
          <p:cNvPr id="18" name="Picture 2" descr="Methodes rekenen voor het basisonderwijs | Malmberg">
            <a:extLst>
              <a:ext uri="{FF2B5EF4-FFF2-40B4-BE49-F238E27FC236}">
                <a16:creationId xmlns:a16="http://schemas.microsoft.com/office/drawing/2014/main" id="{D9066170-83FB-4D55-9C44-3A4570E1EAC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6857" y="1700903"/>
            <a:ext cx="3816685" cy="240348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8BF1DF5A-7986-4D03-9E3C-42E3C764F46A}"/>
              </a:ext>
            </a:extLst>
          </p:cNvPr>
          <p:cNvSpPr txBox="1"/>
          <p:nvPr/>
        </p:nvSpPr>
        <p:spPr>
          <a:xfrm>
            <a:off x="6695864" y="4223833"/>
            <a:ext cx="4983928" cy="784830"/>
          </a:xfrm>
          <a:prstGeom prst="rect">
            <a:avLst/>
          </a:prstGeom>
          <a:noFill/>
        </p:spPr>
        <p:txBody>
          <a:bodyPr wrap="none" rtlCol="0">
            <a:spAutoFit/>
          </a:bodyPr>
          <a:lstStyle/>
          <a:p>
            <a:r>
              <a:rPr lang="nl-NL" sz="1500" b="1" dirty="0" err="1">
                <a:solidFill>
                  <a:srgbClr val="FF0000"/>
                </a:solidFill>
                <a:latin typeface="Verdana" panose="020B0604030504040204" pitchFamily="34" charset="0"/>
                <a:ea typeface="Verdana" panose="020B0604030504040204" pitchFamily="34" charset="0"/>
              </a:rPr>
              <a:t>Peil.Rekenen</a:t>
            </a:r>
            <a:r>
              <a:rPr lang="nl-NL" sz="1500" b="1" dirty="0">
                <a:solidFill>
                  <a:srgbClr val="FF0000"/>
                </a:solidFill>
                <a:latin typeface="Verdana" panose="020B0604030504040204" pitchFamily="34" charset="0"/>
                <a:ea typeface="Verdana" panose="020B0604030504040204" pitchFamily="34" charset="0"/>
              </a:rPr>
              <a:t>-wiskunde, april 2021</a:t>
            </a:r>
          </a:p>
          <a:p>
            <a:r>
              <a:rPr lang="nl-NL" sz="1500" dirty="0">
                <a:latin typeface="Verdana" panose="020B0604030504040204" pitchFamily="34" charset="0"/>
                <a:ea typeface="Verdana" panose="020B0604030504040204" pitchFamily="34" charset="0"/>
              </a:rPr>
              <a:t>Onderzoek Inspectie van Onderwijs in 2018-2019</a:t>
            </a:r>
          </a:p>
          <a:p>
            <a:r>
              <a:rPr lang="nl-NL" sz="1500" dirty="0">
                <a:latin typeface="Verdana" panose="020B0604030504040204" pitchFamily="34" charset="0"/>
                <a:ea typeface="Verdana" panose="020B0604030504040204" pitchFamily="34" charset="0"/>
              </a:rPr>
              <a:t>Rekenen-wiskunde einde basisonderwijs</a:t>
            </a:r>
          </a:p>
        </p:txBody>
      </p:sp>
      <p:pic>
        <p:nvPicPr>
          <p:cNvPr id="16" name="Picture 2" descr="Hogeschool Utrecht (@HU_Utrecht) / Twitter">
            <a:extLst>
              <a:ext uri="{FF2B5EF4-FFF2-40B4-BE49-F238E27FC236}">
                <a16:creationId xmlns:a16="http://schemas.microsoft.com/office/drawing/2014/main" id="{FFF34B54-6534-D401-6C63-FD05417AB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7DBAEB13-7948-EFB1-AAA4-1890198523E2}"/>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Tree>
    <p:extLst>
      <p:ext uri="{BB962C8B-B14F-4D97-AF65-F5344CB8AC3E}">
        <p14:creationId xmlns:p14="http://schemas.microsoft.com/office/powerpoint/2010/main" val="28575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8FBC22A-9C74-47BD-A1FF-86B71E559E62}"/>
              </a:ext>
            </a:extLst>
          </p:cNvPr>
          <p:cNvSpPr txBox="1"/>
          <p:nvPr/>
        </p:nvSpPr>
        <p:spPr>
          <a:xfrm>
            <a:off x="2423592" y="1639449"/>
            <a:ext cx="4464496" cy="1569660"/>
          </a:xfrm>
          <a:prstGeom prst="rect">
            <a:avLst/>
          </a:prstGeom>
          <a:noFill/>
        </p:spPr>
        <p:txBody>
          <a:bodyPr wrap="square" rtlCol="0">
            <a:spAutoFit/>
          </a:bodyPr>
          <a:lstStyle/>
          <a:p>
            <a:r>
              <a:rPr lang="nl-NL" sz="2400" dirty="0"/>
              <a:t>Er is veel aandacht voor oefenen:</a:t>
            </a:r>
          </a:p>
          <a:p>
            <a:r>
              <a:rPr lang="nl-NL" sz="2400" dirty="0"/>
              <a:t>voordoen, nadoen, basisvaardigheden,</a:t>
            </a:r>
          </a:p>
          <a:p>
            <a:r>
              <a:rPr lang="nl-NL" sz="2400" dirty="0"/>
              <a:t>weten wat en weten hoe…</a:t>
            </a:r>
            <a:endParaRPr lang="nl-NL" sz="1600" dirty="0"/>
          </a:p>
        </p:txBody>
      </p:sp>
      <p:pic>
        <p:nvPicPr>
          <p:cNvPr id="16" name="Picture 2" descr="De opgestoken vinger verdwijnt uit de klas | Trouw">
            <a:extLst>
              <a:ext uri="{FF2B5EF4-FFF2-40B4-BE49-F238E27FC236}">
                <a16:creationId xmlns:a16="http://schemas.microsoft.com/office/drawing/2014/main" id="{FE6A8887-13E1-4745-A5A6-2A288BB88A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47"/>
          <a:stretch/>
        </p:blipFill>
        <p:spPr bwMode="auto">
          <a:xfrm>
            <a:off x="7104113" y="1639449"/>
            <a:ext cx="3196821" cy="2142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kenen op het schoolplein: &amp;#39;Buiten hoef je niet met boeken te werken&amp;#39; -  RTV Drenthe">
            <a:extLst>
              <a:ext uri="{FF2B5EF4-FFF2-40B4-BE49-F238E27FC236}">
                <a16:creationId xmlns:a16="http://schemas.microsoft.com/office/drawing/2014/main" id="{6E465A97-75D6-4AA6-9D47-6F06FB9B2C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04"/>
          <a:stretch/>
        </p:blipFill>
        <p:spPr bwMode="auto">
          <a:xfrm>
            <a:off x="7123286" y="4293097"/>
            <a:ext cx="3196821" cy="2142761"/>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310DF0D0-948A-46AC-8544-EDFB62F130D4}"/>
              </a:ext>
            </a:extLst>
          </p:cNvPr>
          <p:cNvSpPr txBox="1"/>
          <p:nvPr/>
        </p:nvSpPr>
        <p:spPr>
          <a:xfrm>
            <a:off x="2362200" y="4247970"/>
            <a:ext cx="4525888" cy="1938992"/>
          </a:xfrm>
          <a:prstGeom prst="rect">
            <a:avLst/>
          </a:prstGeom>
          <a:noFill/>
        </p:spPr>
        <p:txBody>
          <a:bodyPr wrap="square" rtlCol="0">
            <a:spAutoFit/>
          </a:bodyPr>
          <a:lstStyle/>
          <a:p>
            <a:r>
              <a:rPr lang="nl-NL" sz="2400" dirty="0"/>
              <a:t>Maar er is te weinig aandacht voor de ontwikkeling van wiskundige hogere orde denkvaardigheden  (door </a:t>
            </a:r>
            <a:r>
              <a:rPr lang="nl-NL" sz="2400" u="sng" dirty="0">
                <a:solidFill>
                  <a:srgbClr val="FF0000"/>
                </a:solidFill>
              </a:rPr>
              <a:t>alle/zoveel mogelijk </a:t>
            </a:r>
            <a:r>
              <a:rPr lang="nl-NL" sz="2400" dirty="0"/>
              <a:t>leerlingen)</a:t>
            </a:r>
          </a:p>
        </p:txBody>
      </p:sp>
      <p:pic>
        <p:nvPicPr>
          <p:cNvPr id="7" name="Picture 2" descr="Hogeschool Utrecht (@HU_Utrecht) / Twitter">
            <a:extLst>
              <a:ext uri="{FF2B5EF4-FFF2-40B4-BE49-F238E27FC236}">
                <a16:creationId xmlns:a16="http://schemas.microsoft.com/office/drawing/2014/main" id="{67F27316-12A6-D901-05CB-F1FC409D7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2051" y="418306"/>
            <a:ext cx="1199949" cy="119994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219F2F69-527C-D012-3226-3E1A59664FBA}"/>
              </a:ext>
            </a:extLst>
          </p:cNvPr>
          <p:cNvSpPr txBox="1"/>
          <p:nvPr/>
        </p:nvSpPr>
        <p:spPr>
          <a:xfrm>
            <a:off x="651294" y="433453"/>
            <a:ext cx="9232977" cy="523220"/>
          </a:xfrm>
          <a:prstGeom prst="rect">
            <a:avLst/>
          </a:prstGeom>
          <a:noFill/>
        </p:spPr>
        <p:txBody>
          <a:bodyPr wrap="none" rtlCol="0">
            <a:spAutoFit/>
          </a:bodyPr>
          <a:lstStyle/>
          <a:p>
            <a:r>
              <a:rPr lang="nl-NL" sz="2800" dirty="0"/>
              <a:t>Hoe staat het reken-wiskundeonderwijs in Nederland er voor?</a:t>
            </a:r>
          </a:p>
        </p:txBody>
      </p:sp>
    </p:spTree>
    <p:extLst>
      <p:ext uri="{BB962C8B-B14F-4D97-AF65-F5344CB8AC3E}">
        <p14:creationId xmlns:p14="http://schemas.microsoft.com/office/powerpoint/2010/main" val="15011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2261</TotalTime>
  <Words>8273</Words>
  <Application>Microsoft Office PowerPoint</Application>
  <PresentationFormat>Breedbeeld</PresentationFormat>
  <Paragraphs>521</Paragraphs>
  <Slides>37</Slides>
  <Notes>37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Calibri Light</vt:lpstr>
      <vt:lpstr>Verdana</vt:lpstr>
      <vt:lpstr>Kantoorthema</vt:lpstr>
      <vt:lpstr>Leerlingen leren puzzelen,  dat is een puzzel voor de leerkracht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zijn wiskundige hogere orde denkvaardigheden?</vt:lpstr>
      <vt:lpstr>Wiskundige hogere orde denkvaardigheden</vt:lpstr>
      <vt:lpstr>PowerPoint-presentatie</vt:lpstr>
      <vt:lpstr>PowerPoint-presentatie</vt:lpstr>
      <vt:lpstr>Wiskundige hogere orde denkvaardigheden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 in de rekenles voor iedereen</dc:title>
  <dc:creator>Marjolein Kool</dc:creator>
  <cp:lastModifiedBy>Marjolein Kool</cp:lastModifiedBy>
  <cp:revision>86</cp:revision>
  <dcterms:created xsi:type="dcterms:W3CDTF">2021-12-04T14:07:37Z</dcterms:created>
  <dcterms:modified xsi:type="dcterms:W3CDTF">2023-05-30T09:58:43Z</dcterms:modified>
</cp:coreProperties>
</file>