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93" r:id="rId5"/>
    <p:sldId id="304" r:id="rId6"/>
    <p:sldId id="257" r:id="rId7"/>
    <p:sldId id="258" r:id="rId8"/>
    <p:sldId id="259" r:id="rId9"/>
    <p:sldId id="260" r:id="rId10"/>
    <p:sldId id="299" r:id="rId11"/>
    <p:sldId id="261" r:id="rId12"/>
    <p:sldId id="263" r:id="rId13"/>
    <p:sldId id="265" r:id="rId14"/>
    <p:sldId id="297" r:id="rId15"/>
    <p:sldId id="298" r:id="rId16"/>
    <p:sldId id="264" r:id="rId17"/>
    <p:sldId id="266" r:id="rId18"/>
    <p:sldId id="267" r:id="rId19"/>
    <p:sldId id="295" r:id="rId20"/>
    <p:sldId id="296" r:id="rId21"/>
    <p:sldId id="294" r:id="rId22"/>
    <p:sldId id="300" r:id="rId23"/>
    <p:sldId id="302" r:id="rId24"/>
    <p:sldId id="301" r:id="rId25"/>
    <p:sldId id="262" r:id="rId26"/>
    <p:sldId id="303" r:id="rId27"/>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CCFF"/>
    <a:srgbClr val="262626"/>
    <a:srgbClr val="45B97C"/>
    <a:srgbClr val="2234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4F861-63BE-4C4C-908D-F59FA4867BCD}" v="1121" dt="2023-06-01T22:55:56.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ike Kenter" userId="0f612571-2a4b-40b2-a97c-661da45789b4" providerId="ADAL" clId="{BA84F861-63BE-4C4C-908D-F59FA4867BCD}"/>
    <pc:docChg chg="custSel addSld delSld modSld sldOrd">
      <pc:chgData name="Maaike Kenter" userId="0f612571-2a4b-40b2-a97c-661da45789b4" providerId="ADAL" clId="{BA84F861-63BE-4C4C-908D-F59FA4867BCD}" dt="2023-06-02T08:41:23.845" v="2319"/>
      <pc:docMkLst>
        <pc:docMk/>
      </pc:docMkLst>
      <pc:sldChg chg="modSp mod">
        <pc:chgData name="Maaike Kenter" userId="0f612571-2a4b-40b2-a97c-661da45789b4" providerId="ADAL" clId="{BA84F861-63BE-4C4C-908D-F59FA4867BCD}" dt="2023-06-01T21:50:26.714" v="29" actId="20577"/>
        <pc:sldMkLst>
          <pc:docMk/>
          <pc:sldMk cId="1073571173" sldId="259"/>
        </pc:sldMkLst>
        <pc:spChg chg="mod">
          <ac:chgData name="Maaike Kenter" userId="0f612571-2a4b-40b2-a97c-661da45789b4" providerId="ADAL" clId="{BA84F861-63BE-4C4C-908D-F59FA4867BCD}" dt="2023-06-01T21:50:26.714" v="29" actId="20577"/>
          <ac:spMkLst>
            <pc:docMk/>
            <pc:sldMk cId="1073571173" sldId="259"/>
            <ac:spMk id="3" creationId="{3ED71FB0-5949-694F-971E-DD1DC4D1C923}"/>
          </ac:spMkLst>
        </pc:spChg>
      </pc:sldChg>
      <pc:sldChg chg="addSp modSp mod modAnim">
        <pc:chgData name="Maaike Kenter" userId="0f612571-2a4b-40b2-a97c-661da45789b4" providerId="ADAL" clId="{BA84F861-63BE-4C4C-908D-F59FA4867BCD}" dt="2023-06-01T21:52:41.739" v="88" actId="14100"/>
        <pc:sldMkLst>
          <pc:docMk/>
          <pc:sldMk cId="2551372993" sldId="260"/>
        </pc:sldMkLst>
        <pc:spChg chg="mod">
          <ac:chgData name="Maaike Kenter" userId="0f612571-2a4b-40b2-a97c-661da45789b4" providerId="ADAL" clId="{BA84F861-63BE-4C4C-908D-F59FA4867BCD}" dt="2023-06-01T21:52:27.794" v="85" actId="313"/>
          <ac:spMkLst>
            <pc:docMk/>
            <pc:sldMk cId="2551372993" sldId="260"/>
            <ac:spMk id="10" creationId="{6C7DD7F8-5A3C-774F-19D4-491926156665}"/>
          </ac:spMkLst>
        </pc:spChg>
        <pc:cxnChg chg="add mod">
          <ac:chgData name="Maaike Kenter" userId="0f612571-2a4b-40b2-a97c-661da45789b4" providerId="ADAL" clId="{BA84F861-63BE-4C4C-908D-F59FA4867BCD}" dt="2023-06-01T21:52:41.739" v="88" actId="14100"/>
          <ac:cxnSpMkLst>
            <pc:docMk/>
            <pc:sldMk cId="2551372993" sldId="260"/>
            <ac:cxnSpMk id="6" creationId="{A30E3510-00F2-D191-E93B-09FFA4D69EF0}"/>
          </ac:cxnSpMkLst>
        </pc:cxnChg>
      </pc:sldChg>
      <pc:sldChg chg="modSp">
        <pc:chgData name="Maaike Kenter" userId="0f612571-2a4b-40b2-a97c-661da45789b4" providerId="ADAL" clId="{BA84F861-63BE-4C4C-908D-F59FA4867BCD}" dt="2023-06-01T21:59:28.684" v="171" actId="20577"/>
        <pc:sldMkLst>
          <pc:docMk/>
          <pc:sldMk cId="1453272574" sldId="264"/>
        </pc:sldMkLst>
        <pc:spChg chg="mod">
          <ac:chgData name="Maaike Kenter" userId="0f612571-2a4b-40b2-a97c-661da45789b4" providerId="ADAL" clId="{BA84F861-63BE-4C4C-908D-F59FA4867BCD}" dt="2023-06-01T21:59:28.684" v="171" actId="20577"/>
          <ac:spMkLst>
            <pc:docMk/>
            <pc:sldMk cId="1453272574" sldId="264"/>
            <ac:spMk id="3" creationId="{4FD75C03-DDF3-AC0B-1A95-6F608023E1BD}"/>
          </ac:spMkLst>
        </pc:spChg>
      </pc:sldChg>
      <pc:sldChg chg="modAnim">
        <pc:chgData name="Maaike Kenter" userId="0f612571-2a4b-40b2-a97c-661da45789b4" providerId="ADAL" clId="{BA84F861-63BE-4C4C-908D-F59FA4867BCD}" dt="2023-06-01T22:00:29.168" v="173"/>
        <pc:sldMkLst>
          <pc:docMk/>
          <pc:sldMk cId="2105774141" sldId="266"/>
        </pc:sldMkLst>
      </pc:sldChg>
      <pc:sldChg chg="modSp mod">
        <pc:chgData name="Maaike Kenter" userId="0f612571-2a4b-40b2-a97c-661da45789b4" providerId="ADAL" clId="{BA84F861-63BE-4C4C-908D-F59FA4867BCD}" dt="2023-06-01T22:01:12.570" v="183" actId="14100"/>
        <pc:sldMkLst>
          <pc:docMk/>
          <pc:sldMk cId="1568066971" sldId="267"/>
        </pc:sldMkLst>
        <pc:spChg chg="mod">
          <ac:chgData name="Maaike Kenter" userId="0f612571-2a4b-40b2-a97c-661da45789b4" providerId="ADAL" clId="{BA84F861-63BE-4C4C-908D-F59FA4867BCD}" dt="2023-06-01T22:01:12.570" v="183" actId="14100"/>
          <ac:spMkLst>
            <pc:docMk/>
            <pc:sldMk cId="1568066971" sldId="267"/>
            <ac:spMk id="6" creationId="{06B2F8A7-AADD-0AD1-129D-D77D1F93E1FA}"/>
          </ac:spMkLst>
        </pc:spChg>
      </pc:sldChg>
      <pc:sldChg chg="modSp mod">
        <pc:chgData name="Maaike Kenter" userId="0f612571-2a4b-40b2-a97c-661da45789b4" providerId="ADAL" clId="{BA84F861-63BE-4C4C-908D-F59FA4867BCD}" dt="2023-06-01T21:48:49.540" v="13" actId="20577"/>
        <pc:sldMkLst>
          <pc:docMk/>
          <pc:sldMk cId="3520486425" sldId="293"/>
        </pc:sldMkLst>
        <pc:spChg chg="mod">
          <ac:chgData name="Maaike Kenter" userId="0f612571-2a4b-40b2-a97c-661da45789b4" providerId="ADAL" clId="{BA84F861-63BE-4C4C-908D-F59FA4867BCD}" dt="2023-06-01T21:48:49.540" v="13" actId="20577"/>
          <ac:spMkLst>
            <pc:docMk/>
            <pc:sldMk cId="3520486425" sldId="293"/>
            <ac:spMk id="3" creationId="{0BB24684-39E4-E70F-38CA-616C4995F7D3}"/>
          </ac:spMkLst>
        </pc:spChg>
      </pc:sldChg>
      <pc:sldChg chg="modSp mod">
        <pc:chgData name="Maaike Kenter" userId="0f612571-2a4b-40b2-a97c-661da45789b4" providerId="ADAL" clId="{BA84F861-63BE-4C4C-908D-F59FA4867BCD}" dt="2023-06-01T22:21:28.850" v="1230" actId="20577"/>
        <pc:sldMkLst>
          <pc:docMk/>
          <pc:sldMk cId="1595775902" sldId="294"/>
        </pc:sldMkLst>
        <pc:spChg chg="mod">
          <ac:chgData name="Maaike Kenter" userId="0f612571-2a4b-40b2-a97c-661da45789b4" providerId="ADAL" clId="{BA84F861-63BE-4C4C-908D-F59FA4867BCD}" dt="2023-06-01T22:21:28.850" v="1230" actId="20577"/>
          <ac:spMkLst>
            <pc:docMk/>
            <pc:sldMk cId="1595775902" sldId="294"/>
            <ac:spMk id="2" creationId="{4DD698DA-37FA-F295-68F7-EEBAA4A57C56}"/>
          </ac:spMkLst>
        </pc:spChg>
      </pc:sldChg>
      <pc:sldChg chg="modAnim">
        <pc:chgData name="Maaike Kenter" userId="0f612571-2a4b-40b2-a97c-661da45789b4" providerId="ADAL" clId="{BA84F861-63BE-4C4C-908D-F59FA4867BCD}" dt="2023-06-01T22:02:44.685" v="189"/>
        <pc:sldMkLst>
          <pc:docMk/>
          <pc:sldMk cId="3855617538" sldId="295"/>
        </pc:sldMkLst>
      </pc:sldChg>
      <pc:sldChg chg="modSp mod">
        <pc:chgData name="Maaike Kenter" userId="0f612571-2a4b-40b2-a97c-661da45789b4" providerId="ADAL" clId="{BA84F861-63BE-4C4C-908D-F59FA4867BCD}" dt="2023-06-01T22:14:03.512" v="906" actId="20577"/>
        <pc:sldMkLst>
          <pc:docMk/>
          <pc:sldMk cId="1494859008" sldId="298"/>
        </pc:sldMkLst>
        <pc:spChg chg="mod">
          <ac:chgData name="Maaike Kenter" userId="0f612571-2a4b-40b2-a97c-661da45789b4" providerId="ADAL" clId="{BA84F861-63BE-4C4C-908D-F59FA4867BCD}" dt="2023-06-01T22:14:03.512" v="906" actId="20577"/>
          <ac:spMkLst>
            <pc:docMk/>
            <pc:sldMk cId="1494859008" sldId="298"/>
            <ac:spMk id="3" creationId="{7A8D80C0-A6C2-94BA-451A-30E05EEC9265}"/>
          </ac:spMkLst>
        </pc:spChg>
      </pc:sldChg>
      <pc:sldChg chg="addSp delSp modSp add mod delAnim">
        <pc:chgData name="Maaike Kenter" userId="0f612571-2a4b-40b2-a97c-661da45789b4" providerId="ADAL" clId="{BA84F861-63BE-4C4C-908D-F59FA4867BCD}" dt="2023-06-01T22:21:05.243" v="1229" actId="20577"/>
        <pc:sldMkLst>
          <pc:docMk/>
          <pc:sldMk cId="2182118585" sldId="300"/>
        </pc:sldMkLst>
        <pc:spChg chg="mod">
          <ac:chgData name="Maaike Kenter" userId="0f612571-2a4b-40b2-a97c-661da45789b4" providerId="ADAL" clId="{BA84F861-63BE-4C4C-908D-F59FA4867BCD}" dt="2023-06-01T22:21:05.243" v="1229" actId="20577"/>
          <ac:spMkLst>
            <pc:docMk/>
            <pc:sldMk cId="2182118585" sldId="300"/>
            <ac:spMk id="2" creationId="{4DD698DA-37FA-F295-68F7-EEBAA4A57C56}"/>
          </ac:spMkLst>
        </pc:spChg>
        <pc:spChg chg="mod">
          <ac:chgData name="Maaike Kenter" userId="0f612571-2a4b-40b2-a97c-661da45789b4" providerId="ADAL" clId="{BA84F861-63BE-4C4C-908D-F59FA4867BCD}" dt="2023-06-01T22:20:25.439" v="1223" actId="1076"/>
          <ac:spMkLst>
            <pc:docMk/>
            <pc:sldMk cId="2182118585" sldId="300"/>
            <ac:spMk id="3" creationId="{6325342F-52A9-EC1E-2C63-DCE77D54D56A}"/>
          </ac:spMkLst>
        </pc:spChg>
        <pc:spChg chg="add mod">
          <ac:chgData name="Maaike Kenter" userId="0f612571-2a4b-40b2-a97c-661da45789b4" providerId="ADAL" clId="{BA84F861-63BE-4C4C-908D-F59FA4867BCD}" dt="2023-06-01T22:20:25.439" v="1223" actId="1076"/>
          <ac:spMkLst>
            <pc:docMk/>
            <pc:sldMk cId="2182118585" sldId="300"/>
            <ac:spMk id="5" creationId="{6C06EE18-7C02-A86B-3302-6FAFE8B293CD}"/>
          </ac:spMkLst>
        </pc:spChg>
        <pc:spChg chg="del mod">
          <ac:chgData name="Maaike Kenter" userId="0f612571-2a4b-40b2-a97c-661da45789b4" providerId="ADAL" clId="{BA84F861-63BE-4C4C-908D-F59FA4867BCD}" dt="2023-06-01T22:08:30.075" v="623" actId="478"/>
          <ac:spMkLst>
            <pc:docMk/>
            <pc:sldMk cId="2182118585" sldId="300"/>
            <ac:spMk id="8" creationId="{9214C9C3-6E2E-A997-8C98-1BDDA3EF6197}"/>
          </ac:spMkLst>
        </pc:spChg>
      </pc:sldChg>
      <pc:sldChg chg="add del setBg">
        <pc:chgData name="Maaike Kenter" userId="0f612571-2a4b-40b2-a97c-661da45789b4" providerId="ADAL" clId="{BA84F861-63BE-4C4C-908D-F59FA4867BCD}" dt="2023-06-01T22:03:33.398" v="191"/>
        <pc:sldMkLst>
          <pc:docMk/>
          <pc:sldMk cId="2327723175" sldId="300"/>
        </pc:sldMkLst>
      </pc:sldChg>
      <pc:sldChg chg="delSp modSp add mod delAnim">
        <pc:chgData name="Maaike Kenter" userId="0f612571-2a4b-40b2-a97c-661da45789b4" providerId="ADAL" clId="{BA84F861-63BE-4C4C-908D-F59FA4867BCD}" dt="2023-06-01T22:26:09.630" v="1694" actId="12789"/>
        <pc:sldMkLst>
          <pc:docMk/>
          <pc:sldMk cId="677360508" sldId="301"/>
        </pc:sldMkLst>
        <pc:spChg chg="mod">
          <ac:chgData name="Maaike Kenter" userId="0f612571-2a4b-40b2-a97c-661da45789b4" providerId="ADAL" clId="{BA84F861-63BE-4C4C-908D-F59FA4867BCD}" dt="2023-06-01T22:26:09.630" v="1694" actId="12789"/>
          <ac:spMkLst>
            <pc:docMk/>
            <pc:sldMk cId="677360508" sldId="301"/>
            <ac:spMk id="2" creationId="{4DD698DA-37FA-F295-68F7-EEBAA4A57C56}"/>
          </ac:spMkLst>
        </pc:spChg>
        <pc:spChg chg="del">
          <ac:chgData name="Maaike Kenter" userId="0f612571-2a4b-40b2-a97c-661da45789b4" providerId="ADAL" clId="{BA84F861-63BE-4C4C-908D-F59FA4867BCD}" dt="2023-06-01T22:22:22.843" v="1231" actId="478"/>
          <ac:spMkLst>
            <pc:docMk/>
            <pc:sldMk cId="677360508" sldId="301"/>
            <ac:spMk id="3" creationId="{6325342F-52A9-EC1E-2C63-DCE77D54D56A}"/>
          </ac:spMkLst>
        </pc:spChg>
        <pc:spChg chg="del">
          <ac:chgData name="Maaike Kenter" userId="0f612571-2a4b-40b2-a97c-661da45789b4" providerId="ADAL" clId="{BA84F861-63BE-4C4C-908D-F59FA4867BCD}" dt="2023-06-01T22:22:22.843" v="1231" actId="478"/>
          <ac:spMkLst>
            <pc:docMk/>
            <pc:sldMk cId="677360508" sldId="301"/>
            <ac:spMk id="8" creationId="{9214C9C3-6E2E-A997-8C98-1BDDA3EF6197}"/>
          </ac:spMkLst>
        </pc:spChg>
      </pc:sldChg>
      <pc:sldChg chg="add del setBg">
        <pc:chgData name="Maaike Kenter" userId="0f612571-2a4b-40b2-a97c-661da45789b4" providerId="ADAL" clId="{BA84F861-63BE-4C4C-908D-F59FA4867BCD}" dt="2023-06-01T22:03:51.439" v="194"/>
        <pc:sldMkLst>
          <pc:docMk/>
          <pc:sldMk cId="2241444318" sldId="301"/>
        </pc:sldMkLst>
      </pc:sldChg>
      <pc:sldChg chg="addSp delSp modSp add mod ord modAnim">
        <pc:chgData name="Maaike Kenter" userId="0f612571-2a4b-40b2-a97c-661da45789b4" providerId="ADAL" clId="{BA84F861-63BE-4C4C-908D-F59FA4867BCD}" dt="2023-06-01T22:58:58.022" v="2316" actId="20577"/>
        <pc:sldMkLst>
          <pc:docMk/>
          <pc:sldMk cId="1541707071" sldId="302"/>
        </pc:sldMkLst>
        <pc:spChg chg="mod">
          <ac:chgData name="Maaike Kenter" userId="0f612571-2a4b-40b2-a97c-661da45789b4" providerId="ADAL" clId="{BA84F861-63BE-4C4C-908D-F59FA4867BCD}" dt="2023-06-01T22:32:15.220" v="1714" actId="20577"/>
          <ac:spMkLst>
            <pc:docMk/>
            <pc:sldMk cId="1541707071" sldId="302"/>
            <ac:spMk id="2" creationId="{040E1FB6-2ED1-5B52-F0B3-C0C46B62DF10}"/>
          </ac:spMkLst>
        </pc:spChg>
        <pc:spChg chg="mod">
          <ac:chgData name="Maaike Kenter" userId="0f612571-2a4b-40b2-a97c-661da45789b4" providerId="ADAL" clId="{BA84F861-63BE-4C4C-908D-F59FA4867BCD}" dt="2023-06-01T22:58:58.022" v="2316" actId="20577"/>
          <ac:spMkLst>
            <pc:docMk/>
            <pc:sldMk cId="1541707071" sldId="302"/>
            <ac:spMk id="4" creationId="{75F3ABCD-F933-7299-690B-B01AF848056A}"/>
          </ac:spMkLst>
        </pc:spChg>
        <pc:spChg chg="add del mod">
          <ac:chgData name="Maaike Kenter" userId="0f612571-2a4b-40b2-a97c-661da45789b4" providerId="ADAL" clId="{BA84F861-63BE-4C4C-908D-F59FA4867BCD}" dt="2023-06-01T22:32:54.650" v="1719" actId="931"/>
          <ac:spMkLst>
            <pc:docMk/>
            <pc:sldMk cId="1541707071" sldId="302"/>
            <ac:spMk id="5" creationId="{17AC9845-AE87-ABD0-3F45-81F5ACBF7105}"/>
          </ac:spMkLst>
        </pc:spChg>
        <pc:spChg chg="del">
          <ac:chgData name="Maaike Kenter" userId="0f612571-2a4b-40b2-a97c-661da45789b4" providerId="ADAL" clId="{BA84F861-63BE-4C4C-908D-F59FA4867BCD}" dt="2023-06-01T22:32:26.442" v="1717" actId="478"/>
          <ac:spMkLst>
            <pc:docMk/>
            <pc:sldMk cId="1541707071" sldId="302"/>
            <ac:spMk id="8" creationId="{803F7DB2-0A12-E07A-DAF7-82854A8A37E4}"/>
          </ac:spMkLst>
        </pc:spChg>
        <pc:spChg chg="del">
          <ac:chgData name="Maaike Kenter" userId="0f612571-2a4b-40b2-a97c-661da45789b4" providerId="ADAL" clId="{BA84F861-63BE-4C4C-908D-F59FA4867BCD}" dt="2023-06-01T22:32:26.442" v="1717" actId="478"/>
          <ac:spMkLst>
            <pc:docMk/>
            <pc:sldMk cId="1541707071" sldId="302"/>
            <ac:spMk id="9" creationId="{43B7C92F-E4F2-D35B-6CE8-B25348D2E8C7}"/>
          </ac:spMkLst>
        </pc:spChg>
        <pc:spChg chg="del">
          <ac:chgData name="Maaike Kenter" userId="0f612571-2a4b-40b2-a97c-661da45789b4" providerId="ADAL" clId="{BA84F861-63BE-4C4C-908D-F59FA4867BCD}" dt="2023-06-01T22:32:26.442" v="1717" actId="478"/>
          <ac:spMkLst>
            <pc:docMk/>
            <pc:sldMk cId="1541707071" sldId="302"/>
            <ac:spMk id="10" creationId="{F3905D5F-9B9D-C358-E2ED-F69B63F87C09}"/>
          </ac:spMkLst>
        </pc:spChg>
        <pc:spChg chg="del">
          <ac:chgData name="Maaike Kenter" userId="0f612571-2a4b-40b2-a97c-661da45789b4" providerId="ADAL" clId="{BA84F861-63BE-4C4C-908D-F59FA4867BCD}" dt="2023-06-01T22:32:32.314" v="1718" actId="478"/>
          <ac:spMkLst>
            <pc:docMk/>
            <pc:sldMk cId="1541707071" sldId="302"/>
            <ac:spMk id="14" creationId="{B2FC1723-9D9B-9BAC-7E66-8DC5531A1D14}"/>
          </ac:spMkLst>
        </pc:spChg>
        <pc:picChg chg="del">
          <ac:chgData name="Maaike Kenter" userId="0f612571-2a4b-40b2-a97c-661da45789b4" providerId="ADAL" clId="{BA84F861-63BE-4C4C-908D-F59FA4867BCD}" dt="2023-06-01T22:32:26.442" v="1717" actId="478"/>
          <ac:picMkLst>
            <pc:docMk/>
            <pc:sldMk cId="1541707071" sldId="302"/>
            <ac:picMk id="7" creationId="{9CF31485-DC08-2CED-ED22-212518585AC2}"/>
          </ac:picMkLst>
        </pc:picChg>
        <pc:picChg chg="add mod">
          <ac:chgData name="Maaike Kenter" userId="0f612571-2a4b-40b2-a97c-661da45789b4" providerId="ADAL" clId="{BA84F861-63BE-4C4C-908D-F59FA4867BCD}" dt="2023-06-01T22:57:52.928" v="2295" actId="1076"/>
          <ac:picMkLst>
            <pc:docMk/>
            <pc:sldMk cId="1541707071" sldId="302"/>
            <ac:picMk id="15" creationId="{B9E5C6FF-79F4-0CAD-FBE5-824532C19E8B}"/>
          </ac:picMkLst>
        </pc:picChg>
      </pc:sldChg>
      <pc:sldChg chg="addSp delSp modSp add mod modClrScheme chgLayout">
        <pc:chgData name="Maaike Kenter" userId="0f612571-2a4b-40b2-a97c-661da45789b4" providerId="ADAL" clId="{BA84F861-63BE-4C4C-908D-F59FA4867BCD}" dt="2023-06-01T22:55:56.219" v="2293" actId="11530"/>
        <pc:sldMkLst>
          <pc:docMk/>
          <pc:sldMk cId="2377585822" sldId="303"/>
        </pc:sldMkLst>
        <pc:spChg chg="mod ord">
          <ac:chgData name="Maaike Kenter" userId="0f612571-2a4b-40b2-a97c-661da45789b4" providerId="ADAL" clId="{BA84F861-63BE-4C4C-908D-F59FA4867BCD}" dt="2023-06-01T22:37:24.042" v="2146" actId="700"/>
          <ac:spMkLst>
            <pc:docMk/>
            <pc:sldMk cId="2377585822" sldId="303"/>
            <ac:spMk id="2" creationId="{F033B442-52F2-5879-226F-A9C33DAB8D6C}"/>
          </ac:spMkLst>
        </pc:spChg>
        <pc:spChg chg="mod ord">
          <ac:chgData name="Maaike Kenter" userId="0f612571-2a4b-40b2-a97c-661da45789b4" providerId="ADAL" clId="{BA84F861-63BE-4C4C-908D-F59FA4867BCD}" dt="2023-06-01T22:37:24.042" v="2146" actId="700"/>
          <ac:spMkLst>
            <pc:docMk/>
            <pc:sldMk cId="2377585822" sldId="303"/>
            <ac:spMk id="3" creationId="{CF097B38-B0C1-E615-D6C7-7D8347508EE2}"/>
          </ac:spMkLst>
        </pc:spChg>
        <pc:spChg chg="add del mod ord">
          <ac:chgData name="Maaike Kenter" userId="0f612571-2a4b-40b2-a97c-661da45789b4" providerId="ADAL" clId="{BA84F861-63BE-4C4C-908D-F59FA4867BCD}" dt="2023-06-01T22:37:24.042" v="2146" actId="700"/>
          <ac:spMkLst>
            <pc:docMk/>
            <pc:sldMk cId="2377585822" sldId="303"/>
            <ac:spMk id="6" creationId="{034FABE2-B383-6510-623D-E7FC453AB62C}"/>
          </ac:spMkLst>
        </pc:spChg>
        <pc:spChg chg="add mod ord">
          <ac:chgData name="Maaike Kenter" userId="0f612571-2a4b-40b2-a97c-661da45789b4" providerId="ADAL" clId="{BA84F861-63BE-4C4C-908D-F59FA4867BCD}" dt="2023-06-01T22:52:26.367" v="2269" actId="1038"/>
          <ac:spMkLst>
            <pc:docMk/>
            <pc:sldMk cId="2377585822" sldId="303"/>
            <ac:spMk id="7" creationId="{DA1DE820-76BF-28F1-7C89-59A6C17F9B19}"/>
          </ac:spMkLst>
        </pc:spChg>
        <pc:spChg chg="add mod ord">
          <ac:chgData name="Maaike Kenter" userId="0f612571-2a4b-40b2-a97c-661da45789b4" providerId="ADAL" clId="{BA84F861-63BE-4C4C-908D-F59FA4867BCD}" dt="2023-06-01T22:52:34.701" v="2283" actId="1038"/>
          <ac:spMkLst>
            <pc:docMk/>
            <pc:sldMk cId="2377585822" sldId="303"/>
            <ac:spMk id="8" creationId="{7A09156D-DA65-1FD1-6086-ACBE763FC3EB}"/>
          </ac:spMkLst>
        </pc:spChg>
        <pc:spChg chg="add del mod ord">
          <ac:chgData name="Maaike Kenter" userId="0f612571-2a4b-40b2-a97c-661da45789b4" providerId="ADAL" clId="{BA84F861-63BE-4C4C-908D-F59FA4867BCD}" dt="2023-06-01T22:51:51.386" v="2243" actId="931"/>
          <ac:spMkLst>
            <pc:docMk/>
            <pc:sldMk cId="2377585822" sldId="303"/>
            <ac:spMk id="9" creationId="{199C0BE9-65D9-B9D3-5BF7-0241E50029C9}"/>
          </ac:spMkLst>
        </pc:spChg>
        <pc:spChg chg="add mod">
          <ac:chgData name="Maaike Kenter" userId="0f612571-2a4b-40b2-a97c-661da45789b4" providerId="ADAL" clId="{BA84F861-63BE-4C4C-908D-F59FA4867BCD}" dt="2023-06-01T22:52:34.701" v="2283" actId="1038"/>
          <ac:spMkLst>
            <pc:docMk/>
            <pc:sldMk cId="2377585822" sldId="303"/>
            <ac:spMk id="10" creationId="{E7BD129B-A8F6-A40B-A485-1D301368D04B}"/>
          </ac:spMkLst>
        </pc:spChg>
        <pc:picChg chg="add mod">
          <ac:chgData name="Maaike Kenter" userId="0f612571-2a4b-40b2-a97c-661da45789b4" providerId="ADAL" clId="{BA84F861-63BE-4C4C-908D-F59FA4867BCD}" dt="2023-06-01T22:55:56.219" v="2293" actId="11530"/>
          <ac:picMkLst>
            <pc:docMk/>
            <pc:sldMk cId="2377585822" sldId="303"/>
            <ac:picMk id="11" creationId="{C604B84D-DBBC-3AEA-FA3E-F212C825EAE2}"/>
          </ac:picMkLst>
        </pc:picChg>
        <pc:picChg chg="add mod">
          <ac:chgData name="Maaike Kenter" userId="0f612571-2a4b-40b2-a97c-661da45789b4" providerId="ADAL" clId="{BA84F861-63BE-4C4C-908D-F59FA4867BCD}" dt="2023-06-01T22:52:51.177" v="2285" actId="1076"/>
          <ac:picMkLst>
            <pc:docMk/>
            <pc:sldMk cId="2377585822" sldId="303"/>
            <ac:picMk id="1026" creationId="{2EAE5F0E-6F8C-BCF5-74EB-554C3A3D0C4E}"/>
          </ac:picMkLst>
        </pc:picChg>
        <pc:picChg chg="add del">
          <ac:chgData name="Maaike Kenter" userId="0f612571-2a4b-40b2-a97c-661da45789b4" providerId="ADAL" clId="{BA84F861-63BE-4C4C-908D-F59FA4867BCD}" dt="2023-06-01T22:44:40.895" v="2236"/>
          <ac:picMkLst>
            <pc:docMk/>
            <pc:sldMk cId="2377585822" sldId="303"/>
            <ac:picMk id="1028" creationId="{79983150-30F7-23A9-6D9F-29F0885FED72}"/>
          </ac:picMkLst>
        </pc:picChg>
      </pc:sldChg>
      <pc:sldChg chg="add ord">
        <pc:chgData name="Maaike Kenter" userId="0f612571-2a4b-40b2-a97c-661da45789b4" providerId="ADAL" clId="{BA84F861-63BE-4C4C-908D-F59FA4867BCD}" dt="2023-06-02T08:41:23.845" v="2319"/>
        <pc:sldMkLst>
          <pc:docMk/>
          <pc:sldMk cId="4064229921"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CBF89-1F9D-480A-A453-DAA88B2FF3EB}"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nl-NL"/>
        </a:p>
      </dgm:t>
    </dgm:pt>
    <dgm:pt modelId="{F5FFDD04-4703-4598-AE1D-72488337C22B}">
      <dgm:prSet phldrT="[Tekst]"/>
      <dgm:spPr/>
      <dgm:t>
        <a:bodyPr/>
        <a:lstStyle/>
        <a:p>
          <a:r>
            <a:rPr lang="nl-NL" dirty="0" err="1"/>
            <a:t>Taaldenk</a:t>
          </a:r>
          <a:r>
            <a:rPr lang="nl-NL" dirty="0"/>
            <a:t>-relaties</a:t>
          </a:r>
        </a:p>
      </dgm:t>
    </dgm:pt>
    <dgm:pt modelId="{71793E39-FFF7-41E9-916E-82EB0E8DE98B}" type="parTrans" cxnId="{DDEFAFA7-A607-4618-BFEF-CAB53911F2E4}">
      <dgm:prSet/>
      <dgm:spPr/>
      <dgm:t>
        <a:bodyPr/>
        <a:lstStyle/>
        <a:p>
          <a:endParaRPr lang="nl-NL"/>
        </a:p>
      </dgm:t>
    </dgm:pt>
    <dgm:pt modelId="{DD849755-1A4F-44EA-B4D5-6DD47537787D}" type="sibTrans" cxnId="{DDEFAFA7-A607-4618-BFEF-CAB53911F2E4}">
      <dgm:prSet/>
      <dgm:spPr/>
      <dgm:t>
        <a:bodyPr/>
        <a:lstStyle/>
        <a:p>
          <a:endParaRPr lang="nl-NL"/>
        </a:p>
      </dgm:t>
    </dgm:pt>
    <dgm:pt modelId="{3C483C64-B42E-467C-B96C-83E261C741D6}">
      <dgm:prSet phldrT="[Tekst]"/>
      <dgm:spPr/>
      <dgm:t>
        <a:bodyPr/>
        <a:lstStyle/>
        <a:p>
          <a:r>
            <a:rPr lang="nl-NL" dirty="0"/>
            <a:t>CAT</a:t>
          </a:r>
        </a:p>
      </dgm:t>
    </dgm:pt>
    <dgm:pt modelId="{CFF279DD-CA47-446D-8CFA-4914C5FAD291}" type="parTrans" cxnId="{DAF29F71-A688-4906-B462-79A1EE039CB1}">
      <dgm:prSet/>
      <dgm:spPr/>
      <dgm:t>
        <a:bodyPr/>
        <a:lstStyle/>
        <a:p>
          <a:endParaRPr lang="nl-NL"/>
        </a:p>
      </dgm:t>
    </dgm:pt>
    <dgm:pt modelId="{F9E348CA-6CDD-41C8-97AC-9D410E453E52}" type="sibTrans" cxnId="{DAF29F71-A688-4906-B462-79A1EE039CB1}">
      <dgm:prSet/>
      <dgm:spPr/>
      <dgm:t>
        <a:bodyPr/>
        <a:lstStyle/>
        <a:p>
          <a:endParaRPr lang="nl-NL"/>
        </a:p>
      </dgm:t>
    </dgm:pt>
    <dgm:pt modelId="{1AB8DEEF-71EF-4C6D-A9AF-595B5B04A357}">
      <dgm:prSet phldrT="[Tekst]"/>
      <dgm:spPr/>
      <dgm:t>
        <a:bodyPr/>
        <a:lstStyle/>
        <a:p>
          <a:r>
            <a:rPr lang="nl-NL" dirty="0"/>
            <a:t>DAT</a:t>
          </a:r>
        </a:p>
      </dgm:t>
    </dgm:pt>
    <dgm:pt modelId="{C51E27E0-AEDA-4002-9EA1-DE7245159E3F}" type="parTrans" cxnId="{192490B9-C2AD-49A5-A6C7-1DCB13559783}">
      <dgm:prSet/>
      <dgm:spPr/>
      <dgm:t>
        <a:bodyPr/>
        <a:lstStyle/>
        <a:p>
          <a:endParaRPr lang="nl-NL"/>
        </a:p>
      </dgm:t>
    </dgm:pt>
    <dgm:pt modelId="{530B5755-AE0D-4906-8980-05250DDECB7E}" type="sibTrans" cxnId="{192490B9-C2AD-49A5-A6C7-1DCB13559783}">
      <dgm:prSet/>
      <dgm:spPr/>
      <dgm:t>
        <a:bodyPr/>
        <a:lstStyle/>
        <a:p>
          <a:endParaRPr lang="nl-NL"/>
        </a:p>
      </dgm:t>
    </dgm:pt>
    <dgm:pt modelId="{0F1B932D-E691-4B38-816D-37073025DB96}">
      <dgm:prSet phldrT="[Tekst]"/>
      <dgm:spPr/>
      <dgm:t>
        <a:bodyPr/>
        <a:lstStyle/>
        <a:p>
          <a:r>
            <a:rPr lang="nl-NL" dirty="0"/>
            <a:t>(Re)produceren</a:t>
          </a:r>
        </a:p>
      </dgm:t>
    </dgm:pt>
    <dgm:pt modelId="{44EC4E80-1564-4CBC-B67C-C60718441E1C}" type="parTrans" cxnId="{F512AEBD-36CE-4BA9-AB59-9AD52CEC5250}">
      <dgm:prSet/>
      <dgm:spPr/>
      <dgm:t>
        <a:bodyPr/>
        <a:lstStyle/>
        <a:p>
          <a:endParaRPr lang="nl-NL"/>
        </a:p>
      </dgm:t>
    </dgm:pt>
    <dgm:pt modelId="{B478AFEF-5464-435A-A38E-AE90DA9F8831}" type="sibTrans" cxnId="{F512AEBD-36CE-4BA9-AB59-9AD52CEC5250}">
      <dgm:prSet/>
      <dgm:spPr/>
      <dgm:t>
        <a:bodyPr/>
        <a:lstStyle/>
        <a:p>
          <a:endParaRPr lang="nl-NL"/>
        </a:p>
      </dgm:t>
    </dgm:pt>
    <dgm:pt modelId="{AFBD135C-7E6C-4203-A35D-521F038960E2}" type="pres">
      <dgm:prSet presAssocID="{33BCBF89-1F9D-480A-A453-DAA88B2FF3EB}" presName="matrix" presStyleCnt="0">
        <dgm:presLayoutVars>
          <dgm:chMax val="1"/>
          <dgm:dir/>
          <dgm:resizeHandles val="exact"/>
        </dgm:presLayoutVars>
      </dgm:prSet>
      <dgm:spPr/>
    </dgm:pt>
    <dgm:pt modelId="{5DFFB84C-EB2E-4AD8-9231-A4AF1F697431}" type="pres">
      <dgm:prSet presAssocID="{33BCBF89-1F9D-480A-A453-DAA88B2FF3EB}" presName="axisShape" presStyleLbl="bgShp" presStyleIdx="0" presStyleCnt="1"/>
      <dgm:spPr/>
    </dgm:pt>
    <dgm:pt modelId="{647843D4-6A73-42D8-A540-8B1EA6C9A450}" type="pres">
      <dgm:prSet presAssocID="{33BCBF89-1F9D-480A-A453-DAA88B2FF3EB}" presName="rect1" presStyleLbl="node1" presStyleIdx="0" presStyleCnt="4">
        <dgm:presLayoutVars>
          <dgm:chMax val="0"/>
          <dgm:chPref val="0"/>
          <dgm:bulletEnabled val="1"/>
        </dgm:presLayoutVars>
      </dgm:prSet>
      <dgm:spPr/>
    </dgm:pt>
    <dgm:pt modelId="{AFA4DE23-DC79-4B5F-A1CB-157718D179CA}" type="pres">
      <dgm:prSet presAssocID="{33BCBF89-1F9D-480A-A453-DAA88B2FF3EB}" presName="rect2" presStyleLbl="node1" presStyleIdx="1" presStyleCnt="4">
        <dgm:presLayoutVars>
          <dgm:chMax val="0"/>
          <dgm:chPref val="0"/>
          <dgm:bulletEnabled val="1"/>
        </dgm:presLayoutVars>
      </dgm:prSet>
      <dgm:spPr/>
    </dgm:pt>
    <dgm:pt modelId="{57ABA1D4-ABBC-4450-B32E-F262B3DE811D}" type="pres">
      <dgm:prSet presAssocID="{33BCBF89-1F9D-480A-A453-DAA88B2FF3EB}" presName="rect3" presStyleLbl="node1" presStyleIdx="2" presStyleCnt="4">
        <dgm:presLayoutVars>
          <dgm:chMax val="0"/>
          <dgm:chPref val="0"/>
          <dgm:bulletEnabled val="1"/>
        </dgm:presLayoutVars>
      </dgm:prSet>
      <dgm:spPr/>
    </dgm:pt>
    <dgm:pt modelId="{A37F5E4C-F406-4231-8A0A-C9F239D67325}" type="pres">
      <dgm:prSet presAssocID="{33BCBF89-1F9D-480A-A453-DAA88B2FF3EB}" presName="rect4" presStyleLbl="node1" presStyleIdx="3" presStyleCnt="4">
        <dgm:presLayoutVars>
          <dgm:chMax val="0"/>
          <dgm:chPref val="0"/>
          <dgm:bulletEnabled val="1"/>
        </dgm:presLayoutVars>
      </dgm:prSet>
      <dgm:spPr/>
    </dgm:pt>
  </dgm:ptLst>
  <dgm:cxnLst>
    <dgm:cxn modelId="{D696C002-ADDC-4771-9C30-05A222BD9B20}" type="presOf" srcId="{1AB8DEEF-71EF-4C6D-A9AF-595B5B04A357}" destId="{57ABA1D4-ABBC-4450-B32E-F262B3DE811D}" srcOrd="0" destOrd="0" presId="urn:microsoft.com/office/officeart/2005/8/layout/matrix2"/>
    <dgm:cxn modelId="{E405EA3A-5D09-4CCA-B3D2-EAF366241CA0}" type="presOf" srcId="{F5FFDD04-4703-4598-AE1D-72488337C22B}" destId="{647843D4-6A73-42D8-A540-8B1EA6C9A450}" srcOrd="0" destOrd="0" presId="urn:microsoft.com/office/officeart/2005/8/layout/matrix2"/>
    <dgm:cxn modelId="{DAF29F71-A688-4906-B462-79A1EE039CB1}" srcId="{33BCBF89-1F9D-480A-A453-DAA88B2FF3EB}" destId="{3C483C64-B42E-467C-B96C-83E261C741D6}" srcOrd="1" destOrd="0" parTransId="{CFF279DD-CA47-446D-8CFA-4914C5FAD291}" sibTransId="{F9E348CA-6CDD-41C8-97AC-9D410E453E52}"/>
    <dgm:cxn modelId="{4EE9A377-CBDF-469F-B414-E6BE1D818F3A}" type="presOf" srcId="{3C483C64-B42E-467C-B96C-83E261C741D6}" destId="{AFA4DE23-DC79-4B5F-A1CB-157718D179CA}" srcOrd="0" destOrd="0" presId="urn:microsoft.com/office/officeart/2005/8/layout/matrix2"/>
    <dgm:cxn modelId="{5B87177A-7F8A-4636-97CA-099B4C38F99B}" type="presOf" srcId="{0F1B932D-E691-4B38-816D-37073025DB96}" destId="{A37F5E4C-F406-4231-8A0A-C9F239D67325}" srcOrd="0" destOrd="0" presId="urn:microsoft.com/office/officeart/2005/8/layout/matrix2"/>
    <dgm:cxn modelId="{48D37A7A-4952-49DA-BD4B-81817D535764}" type="presOf" srcId="{33BCBF89-1F9D-480A-A453-DAA88B2FF3EB}" destId="{AFBD135C-7E6C-4203-A35D-521F038960E2}" srcOrd="0" destOrd="0" presId="urn:microsoft.com/office/officeart/2005/8/layout/matrix2"/>
    <dgm:cxn modelId="{DDEFAFA7-A607-4618-BFEF-CAB53911F2E4}" srcId="{33BCBF89-1F9D-480A-A453-DAA88B2FF3EB}" destId="{F5FFDD04-4703-4598-AE1D-72488337C22B}" srcOrd="0" destOrd="0" parTransId="{71793E39-FFF7-41E9-916E-82EB0E8DE98B}" sibTransId="{DD849755-1A4F-44EA-B4D5-6DD47537787D}"/>
    <dgm:cxn modelId="{192490B9-C2AD-49A5-A6C7-1DCB13559783}" srcId="{33BCBF89-1F9D-480A-A453-DAA88B2FF3EB}" destId="{1AB8DEEF-71EF-4C6D-A9AF-595B5B04A357}" srcOrd="2" destOrd="0" parTransId="{C51E27E0-AEDA-4002-9EA1-DE7245159E3F}" sibTransId="{530B5755-AE0D-4906-8980-05250DDECB7E}"/>
    <dgm:cxn modelId="{F512AEBD-36CE-4BA9-AB59-9AD52CEC5250}" srcId="{33BCBF89-1F9D-480A-A453-DAA88B2FF3EB}" destId="{0F1B932D-E691-4B38-816D-37073025DB96}" srcOrd="3" destOrd="0" parTransId="{44EC4E80-1564-4CBC-B67C-C60718441E1C}" sibTransId="{B478AFEF-5464-435A-A38E-AE90DA9F8831}"/>
    <dgm:cxn modelId="{7F7036D7-E974-4227-89BA-D69CA176492A}" type="presParOf" srcId="{AFBD135C-7E6C-4203-A35D-521F038960E2}" destId="{5DFFB84C-EB2E-4AD8-9231-A4AF1F697431}" srcOrd="0" destOrd="0" presId="urn:microsoft.com/office/officeart/2005/8/layout/matrix2"/>
    <dgm:cxn modelId="{60279192-0C91-4DCC-AD78-7997B8B93AA8}" type="presParOf" srcId="{AFBD135C-7E6C-4203-A35D-521F038960E2}" destId="{647843D4-6A73-42D8-A540-8B1EA6C9A450}" srcOrd="1" destOrd="0" presId="urn:microsoft.com/office/officeart/2005/8/layout/matrix2"/>
    <dgm:cxn modelId="{CA387884-205A-4FDE-B332-530B9F76E233}" type="presParOf" srcId="{AFBD135C-7E6C-4203-A35D-521F038960E2}" destId="{AFA4DE23-DC79-4B5F-A1CB-157718D179CA}" srcOrd="2" destOrd="0" presId="urn:microsoft.com/office/officeart/2005/8/layout/matrix2"/>
    <dgm:cxn modelId="{8914AAF0-E65D-4038-BE36-ECE201F47186}" type="presParOf" srcId="{AFBD135C-7E6C-4203-A35D-521F038960E2}" destId="{57ABA1D4-ABBC-4450-B32E-F262B3DE811D}" srcOrd="3" destOrd="0" presId="urn:microsoft.com/office/officeart/2005/8/layout/matrix2"/>
    <dgm:cxn modelId="{7B58E34A-F4B4-4D50-B67D-F6B7EA41D02C}" type="presParOf" srcId="{AFBD135C-7E6C-4203-A35D-521F038960E2}" destId="{A37F5E4C-F406-4231-8A0A-C9F239D6732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CBF89-1F9D-480A-A453-DAA88B2FF3EB}"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nl-NL"/>
        </a:p>
      </dgm:t>
    </dgm:pt>
    <dgm:pt modelId="{F5FFDD04-4703-4598-AE1D-72488337C22B}">
      <dgm:prSet phldrT="[Tekst]"/>
      <dgm:spPr/>
      <dgm:t>
        <a:bodyPr/>
        <a:lstStyle/>
        <a:p>
          <a:r>
            <a:rPr lang="nl-NL" dirty="0" err="1"/>
            <a:t>Taaldenk</a:t>
          </a:r>
          <a:r>
            <a:rPr lang="nl-NL" dirty="0"/>
            <a:t>-relaties</a:t>
          </a:r>
        </a:p>
      </dgm:t>
    </dgm:pt>
    <dgm:pt modelId="{71793E39-FFF7-41E9-916E-82EB0E8DE98B}" type="parTrans" cxnId="{DDEFAFA7-A607-4618-BFEF-CAB53911F2E4}">
      <dgm:prSet/>
      <dgm:spPr/>
      <dgm:t>
        <a:bodyPr/>
        <a:lstStyle/>
        <a:p>
          <a:endParaRPr lang="nl-NL"/>
        </a:p>
      </dgm:t>
    </dgm:pt>
    <dgm:pt modelId="{DD849755-1A4F-44EA-B4D5-6DD47537787D}" type="sibTrans" cxnId="{DDEFAFA7-A607-4618-BFEF-CAB53911F2E4}">
      <dgm:prSet/>
      <dgm:spPr/>
      <dgm:t>
        <a:bodyPr/>
        <a:lstStyle/>
        <a:p>
          <a:endParaRPr lang="nl-NL"/>
        </a:p>
      </dgm:t>
    </dgm:pt>
    <dgm:pt modelId="{3C483C64-B42E-467C-B96C-83E261C741D6}">
      <dgm:prSet phldrT="[Tekst]"/>
      <dgm:spPr/>
      <dgm:t>
        <a:bodyPr/>
        <a:lstStyle/>
        <a:p>
          <a:r>
            <a:rPr lang="nl-NL" dirty="0"/>
            <a:t>CAT</a:t>
          </a:r>
        </a:p>
      </dgm:t>
    </dgm:pt>
    <dgm:pt modelId="{CFF279DD-CA47-446D-8CFA-4914C5FAD291}" type="parTrans" cxnId="{DAF29F71-A688-4906-B462-79A1EE039CB1}">
      <dgm:prSet/>
      <dgm:spPr/>
      <dgm:t>
        <a:bodyPr/>
        <a:lstStyle/>
        <a:p>
          <a:endParaRPr lang="nl-NL"/>
        </a:p>
      </dgm:t>
    </dgm:pt>
    <dgm:pt modelId="{F9E348CA-6CDD-41C8-97AC-9D410E453E52}" type="sibTrans" cxnId="{DAF29F71-A688-4906-B462-79A1EE039CB1}">
      <dgm:prSet/>
      <dgm:spPr/>
      <dgm:t>
        <a:bodyPr/>
        <a:lstStyle/>
        <a:p>
          <a:endParaRPr lang="nl-NL"/>
        </a:p>
      </dgm:t>
    </dgm:pt>
    <dgm:pt modelId="{1AB8DEEF-71EF-4C6D-A9AF-595B5B04A357}">
      <dgm:prSet phldrT="[Tekst]"/>
      <dgm:spPr/>
      <dgm:t>
        <a:bodyPr/>
        <a:lstStyle/>
        <a:p>
          <a:r>
            <a:rPr lang="nl-NL" dirty="0"/>
            <a:t>DAT</a:t>
          </a:r>
        </a:p>
      </dgm:t>
    </dgm:pt>
    <dgm:pt modelId="{C51E27E0-AEDA-4002-9EA1-DE7245159E3F}" type="parTrans" cxnId="{192490B9-C2AD-49A5-A6C7-1DCB13559783}">
      <dgm:prSet/>
      <dgm:spPr/>
      <dgm:t>
        <a:bodyPr/>
        <a:lstStyle/>
        <a:p>
          <a:endParaRPr lang="nl-NL"/>
        </a:p>
      </dgm:t>
    </dgm:pt>
    <dgm:pt modelId="{530B5755-AE0D-4906-8980-05250DDECB7E}" type="sibTrans" cxnId="{192490B9-C2AD-49A5-A6C7-1DCB13559783}">
      <dgm:prSet/>
      <dgm:spPr/>
      <dgm:t>
        <a:bodyPr/>
        <a:lstStyle/>
        <a:p>
          <a:endParaRPr lang="nl-NL"/>
        </a:p>
      </dgm:t>
    </dgm:pt>
    <dgm:pt modelId="{0F1B932D-E691-4B38-816D-37073025DB96}">
      <dgm:prSet phldrT="[Tekst]"/>
      <dgm:spPr/>
      <dgm:t>
        <a:bodyPr/>
        <a:lstStyle/>
        <a:p>
          <a:r>
            <a:rPr lang="nl-NL" dirty="0"/>
            <a:t>(Re)produceren</a:t>
          </a:r>
        </a:p>
      </dgm:t>
    </dgm:pt>
    <dgm:pt modelId="{44EC4E80-1564-4CBC-B67C-C60718441E1C}" type="parTrans" cxnId="{F512AEBD-36CE-4BA9-AB59-9AD52CEC5250}">
      <dgm:prSet/>
      <dgm:spPr/>
      <dgm:t>
        <a:bodyPr/>
        <a:lstStyle/>
        <a:p>
          <a:endParaRPr lang="nl-NL"/>
        </a:p>
      </dgm:t>
    </dgm:pt>
    <dgm:pt modelId="{B478AFEF-5464-435A-A38E-AE90DA9F8831}" type="sibTrans" cxnId="{F512AEBD-36CE-4BA9-AB59-9AD52CEC5250}">
      <dgm:prSet/>
      <dgm:spPr/>
      <dgm:t>
        <a:bodyPr/>
        <a:lstStyle/>
        <a:p>
          <a:endParaRPr lang="nl-NL"/>
        </a:p>
      </dgm:t>
    </dgm:pt>
    <dgm:pt modelId="{AFBD135C-7E6C-4203-A35D-521F038960E2}" type="pres">
      <dgm:prSet presAssocID="{33BCBF89-1F9D-480A-A453-DAA88B2FF3EB}" presName="matrix" presStyleCnt="0">
        <dgm:presLayoutVars>
          <dgm:chMax val="1"/>
          <dgm:dir/>
          <dgm:resizeHandles val="exact"/>
        </dgm:presLayoutVars>
      </dgm:prSet>
      <dgm:spPr/>
    </dgm:pt>
    <dgm:pt modelId="{5DFFB84C-EB2E-4AD8-9231-A4AF1F697431}" type="pres">
      <dgm:prSet presAssocID="{33BCBF89-1F9D-480A-A453-DAA88B2FF3EB}" presName="axisShape" presStyleLbl="bgShp" presStyleIdx="0" presStyleCnt="1"/>
      <dgm:spPr/>
    </dgm:pt>
    <dgm:pt modelId="{647843D4-6A73-42D8-A540-8B1EA6C9A450}" type="pres">
      <dgm:prSet presAssocID="{33BCBF89-1F9D-480A-A453-DAA88B2FF3EB}" presName="rect1" presStyleLbl="node1" presStyleIdx="0" presStyleCnt="4">
        <dgm:presLayoutVars>
          <dgm:chMax val="0"/>
          <dgm:chPref val="0"/>
          <dgm:bulletEnabled val="1"/>
        </dgm:presLayoutVars>
      </dgm:prSet>
      <dgm:spPr/>
    </dgm:pt>
    <dgm:pt modelId="{AFA4DE23-DC79-4B5F-A1CB-157718D179CA}" type="pres">
      <dgm:prSet presAssocID="{33BCBF89-1F9D-480A-A453-DAA88B2FF3EB}" presName="rect2" presStyleLbl="node1" presStyleIdx="1" presStyleCnt="4">
        <dgm:presLayoutVars>
          <dgm:chMax val="0"/>
          <dgm:chPref val="0"/>
          <dgm:bulletEnabled val="1"/>
        </dgm:presLayoutVars>
      </dgm:prSet>
      <dgm:spPr/>
    </dgm:pt>
    <dgm:pt modelId="{57ABA1D4-ABBC-4450-B32E-F262B3DE811D}" type="pres">
      <dgm:prSet presAssocID="{33BCBF89-1F9D-480A-A453-DAA88B2FF3EB}" presName="rect3" presStyleLbl="node1" presStyleIdx="2" presStyleCnt="4">
        <dgm:presLayoutVars>
          <dgm:chMax val="0"/>
          <dgm:chPref val="0"/>
          <dgm:bulletEnabled val="1"/>
        </dgm:presLayoutVars>
      </dgm:prSet>
      <dgm:spPr/>
    </dgm:pt>
    <dgm:pt modelId="{A37F5E4C-F406-4231-8A0A-C9F239D67325}" type="pres">
      <dgm:prSet presAssocID="{33BCBF89-1F9D-480A-A453-DAA88B2FF3EB}" presName="rect4" presStyleLbl="node1" presStyleIdx="3" presStyleCnt="4">
        <dgm:presLayoutVars>
          <dgm:chMax val="0"/>
          <dgm:chPref val="0"/>
          <dgm:bulletEnabled val="1"/>
        </dgm:presLayoutVars>
      </dgm:prSet>
      <dgm:spPr/>
    </dgm:pt>
  </dgm:ptLst>
  <dgm:cxnLst>
    <dgm:cxn modelId="{D696C002-ADDC-4771-9C30-05A222BD9B20}" type="presOf" srcId="{1AB8DEEF-71EF-4C6D-A9AF-595B5B04A357}" destId="{57ABA1D4-ABBC-4450-B32E-F262B3DE811D}" srcOrd="0" destOrd="0" presId="urn:microsoft.com/office/officeart/2005/8/layout/matrix2"/>
    <dgm:cxn modelId="{E405EA3A-5D09-4CCA-B3D2-EAF366241CA0}" type="presOf" srcId="{F5FFDD04-4703-4598-AE1D-72488337C22B}" destId="{647843D4-6A73-42D8-A540-8B1EA6C9A450}" srcOrd="0" destOrd="0" presId="urn:microsoft.com/office/officeart/2005/8/layout/matrix2"/>
    <dgm:cxn modelId="{DAF29F71-A688-4906-B462-79A1EE039CB1}" srcId="{33BCBF89-1F9D-480A-A453-DAA88B2FF3EB}" destId="{3C483C64-B42E-467C-B96C-83E261C741D6}" srcOrd="1" destOrd="0" parTransId="{CFF279DD-CA47-446D-8CFA-4914C5FAD291}" sibTransId="{F9E348CA-6CDD-41C8-97AC-9D410E453E52}"/>
    <dgm:cxn modelId="{4EE9A377-CBDF-469F-B414-E6BE1D818F3A}" type="presOf" srcId="{3C483C64-B42E-467C-B96C-83E261C741D6}" destId="{AFA4DE23-DC79-4B5F-A1CB-157718D179CA}" srcOrd="0" destOrd="0" presId="urn:microsoft.com/office/officeart/2005/8/layout/matrix2"/>
    <dgm:cxn modelId="{5B87177A-7F8A-4636-97CA-099B4C38F99B}" type="presOf" srcId="{0F1B932D-E691-4B38-816D-37073025DB96}" destId="{A37F5E4C-F406-4231-8A0A-C9F239D67325}" srcOrd="0" destOrd="0" presId="urn:microsoft.com/office/officeart/2005/8/layout/matrix2"/>
    <dgm:cxn modelId="{48D37A7A-4952-49DA-BD4B-81817D535764}" type="presOf" srcId="{33BCBF89-1F9D-480A-A453-DAA88B2FF3EB}" destId="{AFBD135C-7E6C-4203-A35D-521F038960E2}" srcOrd="0" destOrd="0" presId="urn:microsoft.com/office/officeart/2005/8/layout/matrix2"/>
    <dgm:cxn modelId="{DDEFAFA7-A607-4618-BFEF-CAB53911F2E4}" srcId="{33BCBF89-1F9D-480A-A453-DAA88B2FF3EB}" destId="{F5FFDD04-4703-4598-AE1D-72488337C22B}" srcOrd="0" destOrd="0" parTransId="{71793E39-FFF7-41E9-916E-82EB0E8DE98B}" sibTransId="{DD849755-1A4F-44EA-B4D5-6DD47537787D}"/>
    <dgm:cxn modelId="{192490B9-C2AD-49A5-A6C7-1DCB13559783}" srcId="{33BCBF89-1F9D-480A-A453-DAA88B2FF3EB}" destId="{1AB8DEEF-71EF-4C6D-A9AF-595B5B04A357}" srcOrd="2" destOrd="0" parTransId="{C51E27E0-AEDA-4002-9EA1-DE7245159E3F}" sibTransId="{530B5755-AE0D-4906-8980-05250DDECB7E}"/>
    <dgm:cxn modelId="{F512AEBD-36CE-4BA9-AB59-9AD52CEC5250}" srcId="{33BCBF89-1F9D-480A-A453-DAA88B2FF3EB}" destId="{0F1B932D-E691-4B38-816D-37073025DB96}" srcOrd="3" destOrd="0" parTransId="{44EC4E80-1564-4CBC-B67C-C60718441E1C}" sibTransId="{B478AFEF-5464-435A-A38E-AE90DA9F8831}"/>
    <dgm:cxn modelId="{7F7036D7-E974-4227-89BA-D69CA176492A}" type="presParOf" srcId="{AFBD135C-7E6C-4203-A35D-521F038960E2}" destId="{5DFFB84C-EB2E-4AD8-9231-A4AF1F697431}" srcOrd="0" destOrd="0" presId="urn:microsoft.com/office/officeart/2005/8/layout/matrix2"/>
    <dgm:cxn modelId="{60279192-0C91-4DCC-AD78-7997B8B93AA8}" type="presParOf" srcId="{AFBD135C-7E6C-4203-A35D-521F038960E2}" destId="{647843D4-6A73-42D8-A540-8B1EA6C9A450}" srcOrd="1" destOrd="0" presId="urn:microsoft.com/office/officeart/2005/8/layout/matrix2"/>
    <dgm:cxn modelId="{CA387884-205A-4FDE-B332-530B9F76E233}" type="presParOf" srcId="{AFBD135C-7E6C-4203-A35D-521F038960E2}" destId="{AFA4DE23-DC79-4B5F-A1CB-157718D179CA}" srcOrd="2" destOrd="0" presId="urn:microsoft.com/office/officeart/2005/8/layout/matrix2"/>
    <dgm:cxn modelId="{8914AAF0-E65D-4038-BE36-ECE201F47186}" type="presParOf" srcId="{AFBD135C-7E6C-4203-A35D-521F038960E2}" destId="{57ABA1D4-ABBC-4450-B32E-F262B3DE811D}" srcOrd="3" destOrd="0" presId="urn:microsoft.com/office/officeart/2005/8/layout/matrix2"/>
    <dgm:cxn modelId="{7B58E34A-F4B4-4D50-B67D-F6B7EA41D02C}" type="presParOf" srcId="{AFBD135C-7E6C-4203-A35D-521F038960E2}" destId="{A37F5E4C-F406-4231-8A0A-C9F239D6732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CBF89-1F9D-480A-A453-DAA88B2FF3EB}"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nl-NL"/>
        </a:p>
      </dgm:t>
    </dgm:pt>
    <dgm:pt modelId="{F5FFDD04-4703-4598-AE1D-72488337C22B}">
      <dgm:prSet phldrT="[Tekst]"/>
      <dgm:spPr/>
      <dgm:t>
        <a:bodyPr/>
        <a:lstStyle/>
        <a:p>
          <a:r>
            <a:rPr lang="nl-NL" dirty="0"/>
            <a:t>5. Met welke activiteiten help je de LL van DAT naar CAT?</a:t>
          </a:r>
          <a:br>
            <a:rPr lang="nl-NL" dirty="0"/>
          </a:br>
          <a:r>
            <a:rPr lang="nl-NL" dirty="0"/>
            <a:t>Welke vragen ga je stellen?</a:t>
          </a:r>
          <a:br>
            <a:rPr lang="nl-NL" dirty="0"/>
          </a:br>
          <a:r>
            <a:rPr lang="nl-NL" dirty="0"/>
            <a:t>6. Hoe ondersteun je de LL (in praten, lezen, schrijven)?</a:t>
          </a:r>
        </a:p>
      </dgm:t>
    </dgm:pt>
    <dgm:pt modelId="{71793E39-FFF7-41E9-916E-82EB0E8DE98B}" type="parTrans" cxnId="{DDEFAFA7-A607-4618-BFEF-CAB53911F2E4}">
      <dgm:prSet/>
      <dgm:spPr/>
      <dgm:t>
        <a:bodyPr/>
        <a:lstStyle/>
        <a:p>
          <a:endParaRPr lang="nl-NL"/>
        </a:p>
      </dgm:t>
    </dgm:pt>
    <dgm:pt modelId="{DD849755-1A4F-44EA-B4D5-6DD47537787D}" type="sibTrans" cxnId="{DDEFAFA7-A607-4618-BFEF-CAB53911F2E4}">
      <dgm:prSet/>
      <dgm:spPr/>
      <dgm:t>
        <a:bodyPr/>
        <a:lstStyle/>
        <a:p>
          <a:endParaRPr lang="nl-NL"/>
        </a:p>
      </dgm:t>
    </dgm:pt>
    <dgm:pt modelId="{3C483C64-B42E-467C-B96C-83E261C741D6}">
      <dgm:prSet phldrT="[Tekst]"/>
      <dgm:spPr/>
      <dgm:t>
        <a:bodyPr/>
        <a:lstStyle/>
        <a:p>
          <a:pPr algn="l"/>
          <a:r>
            <a:rPr lang="nl-NL" dirty="0"/>
            <a:t>1. Bepalen van doelen. Welke woorden horen daarbij?</a:t>
          </a:r>
          <a:br>
            <a:rPr lang="nl-NL" dirty="0"/>
          </a:br>
          <a:r>
            <a:rPr lang="nl-NL" dirty="0"/>
            <a:t>2. Bepalen mate van beheersing door LL</a:t>
          </a:r>
        </a:p>
      </dgm:t>
    </dgm:pt>
    <dgm:pt modelId="{CFF279DD-CA47-446D-8CFA-4914C5FAD291}" type="parTrans" cxnId="{DAF29F71-A688-4906-B462-79A1EE039CB1}">
      <dgm:prSet/>
      <dgm:spPr/>
      <dgm:t>
        <a:bodyPr/>
        <a:lstStyle/>
        <a:p>
          <a:endParaRPr lang="nl-NL"/>
        </a:p>
      </dgm:t>
    </dgm:pt>
    <dgm:pt modelId="{F9E348CA-6CDD-41C8-97AC-9D410E453E52}" type="sibTrans" cxnId="{DAF29F71-A688-4906-B462-79A1EE039CB1}">
      <dgm:prSet/>
      <dgm:spPr/>
      <dgm:t>
        <a:bodyPr/>
        <a:lstStyle/>
        <a:p>
          <a:endParaRPr lang="nl-NL"/>
        </a:p>
      </dgm:t>
    </dgm:pt>
    <dgm:pt modelId="{1AB8DEEF-71EF-4C6D-A9AF-595B5B04A357}">
      <dgm:prSet phldrT="[Tekst]"/>
      <dgm:spPr/>
      <dgm:t>
        <a:bodyPr/>
        <a:lstStyle/>
        <a:p>
          <a:r>
            <a:rPr lang="nl-NL" dirty="0"/>
            <a:t>3. Bepalen beginsituatie LL</a:t>
          </a:r>
          <a:br>
            <a:rPr lang="nl-NL" dirty="0"/>
          </a:br>
          <a:r>
            <a:rPr lang="nl-NL" dirty="0"/>
            <a:t>4. Vanuit welke (bekende) context ga je aan de slag? Welke DAT hebben LL?</a:t>
          </a:r>
        </a:p>
      </dgm:t>
    </dgm:pt>
    <dgm:pt modelId="{C51E27E0-AEDA-4002-9EA1-DE7245159E3F}" type="parTrans" cxnId="{192490B9-C2AD-49A5-A6C7-1DCB13559783}">
      <dgm:prSet/>
      <dgm:spPr/>
      <dgm:t>
        <a:bodyPr/>
        <a:lstStyle/>
        <a:p>
          <a:endParaRPr lang="nl-NL"/>
        </a:p>
      </dgm:t>
    </dgm:pt>
    <dgm:pt modelId="{530B5755-AE0D-4906-8980-05250DDECB7E}" type="sibTrans" cxnId="{192490B9-C2AD-49A5-A6C7-1DCB13559783}">
      <dgm:prSet/>
      <dgm:spPr/>
      <dgm:t>
        <a:bodyPr/>
        <a:lstStyle/>
        <a:p>
          <a:endParaRPr lang="nl-NL"/>
        </a:p>
      </dgm:t>
    </dgm:pt>
    <dgm:pt modelId="{0F1B932D-E691-4B38-816D-37073025DB96}">
      <dgm:prSet phldrT="[Tekst]"/>
      <dgm:spPr>
        <a:noFill/>
        <a:ln>
          <a:solidFill>
            <a:schemeClr val="accent1"/>
          </a:solidFill>
        </a:ln>
      </dgm:spPr>
      <dgm:t>
        <a:bodyPr/>
        <a:lstStyle/>
        <a:p>
          <a:endParaRPr lang="nl-NL" dirty="0"/>
        </a:p>
      </dgm:t>
    </dgm:pt>
    <dgm:pt modelId="{44EC4E80-1564-4CBC-B67C-C60718441E1C}" type="parTrans" cxnId="{F512AEBD-36CE-4BA9-AB59-9AD52CEC5250}">
      <dgm:prSet/>
      <dgm:spPr/>
      <dgm:t>
        <a:bodyPr/>
        <a:lstStyle/>
        <a:p>
          <a:endParaRPr lang="nl-NL"/>
        </a:p>
      </dgm:t>
    </dgm:pt>
    <dgm:pt modelId="{B478AFEF-5464-435A-A38E-AE90DA9F8831}" type="sibTrans" cxnId="{F512AEBD-36CE-4BA9-AB59-9AD52CEC5250}">
      <dgm:prSet/>
      <dgm:spPr/>
      <dgm:t>
        <a:bodyPr/>
        <a:lstStyle/>
        <a:p>
          <a:endParaRPr lang="nl-NL"/>
        </a:p>
      </dgm:t>
    </dgm:pt>
    <dgm:pt modelId="{AFBD135C-7E6C-4203-A35D-521F038960E2}" type="pres">
      <dgm:prSet presAssocID="{33BCBF89-1F9D-480A-A453-DAA88B2FF3EB}" presName="matrix" presStyleCnt="0">
        <dgm:presLayoutVars>
          <dgm:chMax val="1"/>
          <dgm:dir/>
          <dgm:resizeHandles val="exact"/>
        </dgm:presLayoutVars>
      </dgm:prSet>
      <dgm:spPr/>
    </dgm:pt>
    <dgm:pt modelId="{5DFFB84C-EB2E-4AD8-9231-A4AF1F697431}" type="pres">
      <dgm:prSet presAssocID="{33BCBF89-1F9D-480A-A453-DAA88B2FF3EB}" presName="axisShape" presStyleLbl="bgShp" presStyleIdx="0" presStyleCnt="1"/>
      <dgm:spPr/>
    </dgm:pt>
    <dgm:pt modelId="{647843D4-6A73-42D8-A540-8B1EA6C9A450}" type="pres">
      <dgm:prSet presAssocID="{33BCBF89-1F9D-480A-A453-DAA88B2FF3EB}" presName="rect1" presStyleLbl="node1" presStyleIdx="0" presStyleCnt="4" custScaleX="161814" custLinFactNeighborX="-30396" custLinFactNeighborY="-1000">
        <dgm:presLayoutVars>
          <dgm:chMax val="0"/>
          <dgm:chPref val="0"/>
          <dgm:bulletEnabled val="1"/>
        </dgm:presLayoutVars>
      </dgm:prSet>
      <dgm:spPr/>
    </dgm:pt>
    <dgm:pt modelId="{AFA4DE23-DC79-4B5F-A1CB-157718D179CA}" type="pres">
      <dgm:prSet presAssocID="{33BCBF89-1F9D-480A-A453-DAA88B2FF3EB}" presName="rect2" presStyleLbl="node1" presStyleIdx="1" presStyleCnt="4" custScaleX="161814" custLinFactNeighborX="37901">
        <dgm:presLayoutVars>
          <dgm:chMax val="0"/>
          <dgm:chPref val="0"/>
          <dgm:bulletEnabled val="1"/>
        </dgm:presLayoutVars>
      </dgm:prSet>
      <dgm:spPr/>
    </dgm:pt>
    <dgm:pt modelId="{57ABA1D4-ABBC-4450-B32E-F262B3DE811D}" type="pres">
      <dgm:prSet presAssocID="{33BCBF89-1F9D-480A-A453-DAA88B2FF3EB}" presName="rect3" presStyleLbl="node1" presStyleIdx="2" presStyleCnt="4" custScaleX="161814" custLinFactNeighborX="-32781">
        <dgm:presLayoutVars>
          <dgm:chMax val="0"/>
          <dgm:chPref val="0"/>
          <dgm:bulletEnabled val="1"/>
        </dgm:presLayoutVars>
      </dgm:prSet>
      <dgm:spPr/>
    </dgm:pt>
    <dgm:pt modelId="{A37F5E4C-F406-4231-8A0A-C9F239D67325}" type="pres">
      <dgm:prSet presAssocID="{33BCBF89-1F9D-480A-A453-DAA88B2FF3EB}" presName="rect4" presStyleLbl="node1" presStyleIdx="3" presStyleCnt="4" custScaleX="161814" custLinFactNeighborX="35462">
        <dgm:presLayoutVars>
          <dgm:chMax val="0"/>
          <dgm:chPref val="0"/>
          <dgm:bulletEnabled val="1"/>
        </dgm:presLayoutVars>
      </dgm:prSet>
      <dgm:spPr/>
    </dgm:pt>
  </dgm:ptLst>
  <dgm:cxnLst>
    <dgm:cxn modelId="{D696C002-ADDC-4771-9C30-05A222BD9B20}" type="presOf" srcId="{1AB8DEEF-71EF-4C6D-A9AF-595B5B04A357}" destId="{57ABA1D4-ABBC-4450-B32E-F262B3DE811D}" srcOrd="0" destOrd="0" presId="urn:microsoft.com/office/officeart/2005/8/layout/matrix2"/>
    <dgm:cxn modelId="{E405EA3A-5D09-4CCA-B3D2-EAF366241CA0}" type="presOf" srcId="{F5FFDD04-4703-4598-AE1D-72488337C22B}" destId="{647843D4-6A73-42D8-A540-8B1EA6C9A450}" srcOrd="0" destOrd="0" presId="urn:microsoft.com/office/officeart/2005/8/layout/matrix2"/>
    <dgm:cxn modelId="{DAF29F71-A688-4906-B462-79A1EE039CB1}" srcId="{33BCBF89-1F9D-480A-A453-DAA88B2FF3EB}" destId="{3C483C64-B42E-467C-B96C-83E261C741D6}" srcOrd="1" destOrd="0" parTransId="{CFF279DD-CA47-446D-8CFA-4914C5FAD291}" sibTransId="{F9E348CA-6CDD-41C8-97AC-9D410E453E52}"/>
    <dgm:cxn modelId="{4EE9A377-CBDF-469F-B414-E6BE1D818F3A}" type="presOf" srcId="{3C483C64-B42E-467C-B96C-83E261C741D6}" destId="{AFA4DE23-DC79-4B5F-A1CB-157718D179CA}" srcOrd="0" destOrd="0" presId="urn:microsoft.com/office/officeart/2005/8/layout/matrix2"/>
    <dgm:cxn modelId="{5B87177A-7F8A-4636-97CA-099B4C38F99B}" type="presOf" srcId="{0F1B932D-E691-4B38-816D-37073025DB96}" destId="{A37F5E4C-F406-4231-8A0A-C9F239D67325}" srcOrd="0" destOrd="0" presId="urn:microsoft.com/office/officeart/2005/8/layout/matrix2"/>
    <dgm:cxn modelId="{48D37A7A-4952-49DA-BD4B-81817D535764}" type="presOf" srcId="{33BCBF89-1F9D-480A-A453-DAA88B2FF3EB}" destId="{AFBD135C-7E6C-4203-A35D-521F038960E2}" srcOrd="0" destOrd="0" presId="urn:microsoft.com/office/officeart/2005/8/layout/matrix2"/>
    <dgm:cxn modelId="{DDEFAFA7-A607-4618-BFEF-CAB53911F2E4}" srcId="{33BCBF89-1F9D-480A-A453-DAA88B2FF3EB}" destId="{F5FFDD04-4703-4598-AE1D-72488337C22B}" srcOrd="0" destOrd="0" parTransId="{71793E39-FFF7-41E9-916E-82EB0E8DE98B}" sibTransId="{DD849755-1A4F-44EA-B4D5-6DD47537787D}"/>
    <dgm:cxn modelId="{192490B9-C2AD-49A5-A6C7-1DCB13559783}" srcId="{33BCBF89-1F9D-480A-A453-DAA88B2FF3EB}" destId="{1AB8DEEF-71EF-4C6D-A9AF-595B5B04A357}" srcOrd="2" destOrd="0" parTransId="{C51E27E0-AEDA-4002-9EA1-DE7245159E3F}" sibTransId="{530B5755-AE0D-4906-8980-05250DDECB7E}"/>
    <dgm:cxn modelId="{F512AEBD-36CE-4BA9-AB59-9AD52CEC5250}" srcId="{33BCBF89-1F9D-480A-A453-DAA88B2FF3EB}" destId="{0F1B932D-E691-4B38-816D-37073025DB96}" srcOrd="3" destOrd="0" parTransId="{44EC4E80-1564-4CBC-B67C-C60718441E1C}" sibTransId="{B478AFEF-5464-435A-A38E-AE90DA9F8831}"/>
    <dgm:cxn modelId="{7F7036D7-E974-4227-89BA-D69CA176492A}" type="presParOf" srcId="{AFBD135C-7E6C-4203-A35D-521F038960E2}" destId="{5DFFB84C-EB2E-4AD8-9231-A4AF1F697431}" srcOrd="0" destOrd="0" presId="urn:microsoft.com/office/officeart/2005/8/layout/matrix2"/>
    <dgm:cxn modelId="{60279192-0C91-4DCC-AD78-7997B8B93AA8}" type="presParOf" srcId="{AFBD135C-7E6C-4203-A35D-521F038960E2}" destId="{647843D4-6A73-42D8-A540-8B1EA6C9A450}" srcOrd="1" destOrd="0" presId="urn:microsoft.com/office/officeart/2005/8/layout/matrix2"/>
    <dgm:cxn modelId="{CA387884-205A-4FDE-B332-530B9F76E233}" type="presParOf" srcId="{AFBD135C-7E6C-4203-A35D-521F038960E2}" destId="{AFA4DE23-DC79-4B5F-A1CB-157718D179CA}" srcOrd="2" destOrd="0" presId="urn:microsoft.com/office/officeart/2005/8/layout/matrix2"/>
    <dgm:cxn modelId="{8914AAF0-E65D-4038-BE36-ECE201F47186}" type="presParOf" srcId="{AFBD135C-7E6C-4203-A35D-521F038960E2}" destId="{57ABA1D4-ABBC-4450-B32E-F262B3DE811D}" srcOrd="3" destOrd="0" presId="urn:microsoft.com/office/officeart/2005/8/layout/matrix2"/>
    <dgm:cxn modelId="{7B58E34A-F4B4-4D50-B67D-F6B7EA41D02C}" type="presParOf" srcId="{AFBD135C-7E6C-4203-A35D-521F038960E2}" destId="{A37F5E4C-F406-4231-8A0A-C9F239D6732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FB84C-EB2E-4AD8-9231-A4AF1F697431}">
      <dsp:nvSpPr>
        <dsp:cNvPr id="0" name=""/>
        <dsp:cNvSpPr/>
      </dsp:nvSpPr>
      <dsp:spPr>
        <a:xfrm>
          <a:off x="415130" y="0"/>
          <a:ext cx="4351338" cy="4351338"/>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843D4-6A73-42D8-A540-8B1EA6C9A450}">
      <dsp:nvSpPr>
        <dsp:cNvPr id="0" name=""/>
        <dsp:cNvSpPr/>
      </dsp:nvSpPr>
      <dsp:spPr>
        <a:xfrm>
          <a:off x="697967" y="282836"/>
          <a:ext cx="1740535"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err="1"/>
            <a:t>Taaldenk</a:t>
          </a:r>
          <a:r>
            <a:rPr lang="nl-NL" sz="1700" kern="1200" dirty="0"/>
            <a:t>-relaties</a:t>
          </a:r>
        </a:p>
      </dsp:txBody>
      <dsp:txXfrm>
        <a:off x="782933" y="367802"/>
        <a:ext cx="1570603" cy="1570603"/>
      </dsp:txXfrm>
    </dsp:sp>
    <dsp:sp modelId="{AFA4DE23-DC79-4B5F-A1CB-157718D179CA}">
      <dsp:nvSpPr>
        <dsp:cNvPr id="0" name=""/>
        <dsp:cNvSpPr/>
      </dsp:nvSpPr>
      <dsp:spPr>
        <a:xfrm>
          <a:off x="2743096" y="282836"/>
          <a:ext cx="1740535" cy="1740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CAT</a:t>
          </a:r>
        </a:p>
      </dsp:txBody>
      <dsp:txXfrm>
        <a:off x="2828062" y="367802"/>
        <a:ext cx="1570603" cy="1570603"/>
      </dsp:txXfrm>
    </dsp:sp>
    <dsp:sp modelId="{57ABA1D4-ABBC-4450-B32E-F262B3DE811D}">
      <dsp:nvSpPr>
        <dsp:cNvPr id="0" name=""/>
        <dsp:cNvSpPr/>
      </dsp:nvSpPr>
      <dsp:spPr>
        <a:xfrm>
          <a:off x="697967" y="2327965"/>
          <a:ext cx="1740535"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DAT</a:t>
          </a:r>
        </a:p>
      </dsp:txBody>
      <dsp:txXfrm>
        <a:off x="782933" y="2412931"/>
        <a:ext cx="1570603" cy="1570603"/>
      </dsp:txXfrm>
    </dsp:sp>
    <dsp:sp modelId="{A37F5E4C-F406-4231-8A0A-C9F239D67325}">
      <dsp:nvSpPr>
        <dsp:cNvPr id="0" name=""/>
        <dsp:cNvSpPr/>
      </dsp:nvSpPr>
      <dsp:spPr>
        <a:xfrm>
          <a:off x="2743096" y="2327965"/>
          <a:ext cx="1740535"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(Re)produceren</a:t>
          </a:r>
        </a:p>
      </dsp:txBody>
      <dsp:txXfrm>
        <a:off x="2828062" y="2412931"/>
        <a:ext cx="1570603"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FB84C-EB2E-4AD8-9231-A4AF1F697431}">
      <dsp:nvSpPr>
        <dsp:cNvPr id="0" name=""/>
        <dsp:cNvSpPr/>
      </dsp:nvSpPr>
      <dsp:spPr>
        <a:xfrm>
          <a:off x="415130" y="0"/>
          <a:ext cx="4351338" cy="4351338"/>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843D4-6A73-42D8-A540-8B1EA6C9A450}">
      <dsp:nvSpPr>
        <dsp:cNvPr id="0" name=""/>
        <dsp:cNvSpPr/>
      </dsp:nvSpPr>
      <dsp:spPr>
        <a:xfrm>
          <a:off x="697967" y="282836"/>
          <a:ext cx="1740535"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err="1"/>
            <a:t>Taaldenk</a:t>
          </a:r>
          <a:r>
            <a:rPr lang="nl-NL" sz="1700" kern="1200" dirty="0"/>
            <a:t>-relaties</a:t>
          </a:r>
        </a:p>
      </dsp:txBody>
      <dsp:txXfrm>
        <a:off x="782933" y="367802"/>
        <a:ext cx="1570603" cy="1570603"/>
      </dsp:txXfrm>
    </dsp:sp>
    <dsp:sp modelId="{AFA4DE23-DC79-4B5F-A1CB-157718D179CA}">
      <dsp:nvSpPr>
        <dsp:cNvPr id="0" name=""/>
        <dsp:cNvSpPr/>
      </dsp:nvSpPr>
      <dsp:spPr>
        <a:xfrm>
          <a:off x="2743096" y="282836"/>
          <a:ext cx="1740535" cy="1740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CAT</a:t>
          </a:r>
        </a:p>
      </dsp:txBody>
      <dsp:txXfrm>
        <a:off x="2828062" y="367802"/>
        <a:ext cx="1570603" cy="1570603"/>
      </dsp:txXfrm>
    </dsp:sp>
    <dsp:sp modelId="{57ABA1D4-ABBC-4450-B32E-F262B3DE811D}">
      <dsp:nvSpPr>
        <dsp:cNvPr id="0" name=""/>
        <dsp:cNvSpPr/>
      </dsp:nvSpPr>
      <dsp:spPr>
        <a:xfrm>
          <a:off x="697967" y="2327965"/>
          <a:ext cx="1740535"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DAT</a:t>
          </a:r>
        </a:p>
      </dsp:txBody>
      <dsp:txXfrm>
        <a:off x="782933" y="2412931"/>
        <a:ext cx="1570603" cy="1570603"/>
      </dsp:txXfrm>
    </dsp:sp>
    <dsp:sp modelId="{A37F5E4C-F406-4231-8A0A-C9F239D67325}">
      <dsp:nvSpPr>
        <dsp:cNvPr id="0" name=""/>
        <dsp:cNvSpPr/>
      </dsp:nvSpPr>
      <dsp:spPr>
        <a:xfrm>
          <a:off x="2743096" y="2327965"/>
          <a:ext cx="1740535"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(Re)produceren</a:t>
          </a:r>
        </a:p>
      </dsp:txBody>
      <dsp:txXfrm>
        <a:off x="2828062" y="2412931"/>
        <a:ext cx="1570603"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FB84C-EB2E-4AD8-9231-A4AF1F697431}">
      <dsp:nvSpPr>
        <dsp:cNvPr id="0" name=""/>
        <dsp:cNvSpPr/>
      </dsp:nvSpPr>
      <dsp:spPr>
        <a:xfrm>
          <a:off x="707955" y="0"/>
          <a:ext cx="4351338" cy="4351338"/>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843D4-6A73-42D8-A540-8B1EA6C9A450}">
      <dsp:nvSpPr>
        <dsp:cNvPr id="0" name=""/>
        <dsp:cNvSpPr/>
      </dsp:nvSpPr>
      <dsp:spPr>
        <a:xfrm>
          <a:off x="0" y="265431"/>
          <a:ext cx="2816429"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5. Met welke activiteiten help je de LL van DAT naar CAT?</a:t>
          </a:r>
          <a:br>
            <a:rPr lang="nl-NL" sz="1500" kern="1200" dirty="0"/>
          </a:br>
          <a:r>
            <a:rPr lang="nl-NL" sz="1500" kern="1200" dirty="0"/>
            <a:t>Welke vragen ga je stellen?</a:t>
          </a:r>
          <a:br>
            <a:rPr lang="nl-NL" sz="1500" kern="1200" dirty="0"/>
          </a:br>
          <a:r>
            <a:rPr lang="nl-NL" sz="1500" kern="1200" dirty="0"/>
            <a:t>6. Hoe ondersteun je de LL (in praten, lezen, schrijven)?</a:t>
          </a:r>
        </a:p>
      </dsp:txBody>
      <dsp:txXfrm>
        <a:off x="84966" y="350397"/>
        <a:ext cx="2646497" cy="1570603"/>
      </dsp:txXfrm>
    </dsp:sp>
    <dsp:sp modelId="{AFA4DE23-DC79-4B5F-A1CB-157718D179CA}">
      <dsp:nvSpPr>
        <dsp:cNvPr id="0" name=""/>
        <dsp:cNvSpPr/>
      </dsp:nvSpPr>
      <dsp:spPr>
        <a:xfrm>
          <a:off x="2950819" y="282836"/>
          <a:ext cx="2816429" cy="1740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t>1. Bepalen van doelen. Welke woorden horen daarbij?</a:t>
          </a:r>
          <a:br>
            <a:rPr lang="nl-NL" sz="1400" kern="1200" dirty="0"/>
          </a:br>
          <a:r>
            <a:rPr lang="nl-NL" sz="1400" kern="1200" dirty="0"/>
            <a:t>2. Bepalen mate van beheersing door LL</a:t>
          </a:r>
        </a:p>
      </dsp:txBody>
      <dsp:txXfrm>
        <a:off x="3035785" y="367802"/>
        <a:ext cx="2646497" cy="1570603"/>
      </dsp:txXfrm>
    </dsp:sp>
    <dsp:sp modelId="{57ABA1D4-ABBC-4450-B32E-F262B3DE811D}">
      <dsp:nvSpPr>
        <dsp:cNvPr id="0" name=""/>
        <dsp:cNvSpPr/>
      </dsp:nvSpPr>
      <dsp:spPr>
        <a:xfrm>
          <a:off x="0" y="2327965"/>
          <a:ext cx="2816429"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3. Bepalen beginsituatie LL</a:t>
          </a:r>
          <a:br>
            <a:rPr lang="nl-NL" sz="1400" kern="1200" dirty="0"/>
          </a:br>
          <a:r>
            <a:rPr lang="nl-NL" sz="1400" kern="1200" dirty="0"/>
            <a:t>4. Vanuit welke (bekende) context ga je aan de slag? Welke DAT hebben LL?</a:t>
          </a:r>
        </a:p>
      </dsp:txBody>
      <dsp:txXfrm>
        <a:off x="84966" y="2412931"/>
        <a:ext cx="2646497" cy="1570603"/>
      </dsp:txXfrm>
    </dsp:sp>
    <dsp:sp modelId="{A37F5E4C-F406-4231-8A0A-C9F239D67325}">
      <dsp:nvSpPr>
        <dsp:cNvPr id="0" name=""/>
        <dsp:cNvSpPr/>
      </dsp:nvSpPr>
      <dsp:spPr>
        <a:xfrm>
          <a:off x="2950819" y="2327965"/>
          <a:ext cx="2816429" cy="1740535"/>
        </a:xfrm>
        <a:prstGeom prst="round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nl-NL" sz="1400" kern="1200" dirty="0"/>
        </a:p>
      </dsp:txBody>
      <dsp:txXfrm>
        <a:off x="3035785" y="2412931"/>
        <a:ext cx="2646497"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0816799-BC17-436C-A87D-32487D49D6F5}" type="datetimeFigureOut">
              <a:rPr lang="nl-NL" smtClean="0"/>
              <a:t>2-6-2023</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108CBD1E-84F1-424E-AD05-94973B027AAF}" type="slidenum">
              <a:rPr lang="nl-NL" smtClean="0"/>
              <a:t>‹nr.›</a:t>
            </a:fld>
            <a:endParaRPr lang="nl-NL"/>
          </a:p>
        </p:txBody>
      </p:sp>
    </p:spTree>
    <p:extLst>
      <p:ext uri="{BB962C8B-B14F-4D97-AF65-F5344CB8AC3E}">
        <p14:creationId xmlns:p14="http://schemas.microsoft.com/office/powerpoint/2010/main" val="122518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6 uitwerkingen zijn vertalingen – allemaal een ‘eigen’ taal. Allemaal passen ze ook in de verschillende handelingsniveaus van het handelingsmodel (Groenestijn et al, 2011). </a:t>
            </a:r>
          </a:p>
          <a:p>
            <a:r>
              <a:rPr lang="nl-NL" dirty="0"/>
              <a:t>Je kunt het vertalen starten vanuit een contextopgave, maar ook vanuit een formele som. Je kunt elke taal (vorm) in de andere vertalen. Het maakt dus niet uit in welke taal (vorm) je start. </a:t>
            </a:r>
          </a:p>
        </p:txBody>
      </p:sp>
      <p:sp>
        <p:nvSpPr>
          <p:cNvPr id="4" name="Tijdelijke aanduiding voor dianummer 3"/>
          <p:cNvSpPr>
            <a:spLocks noGrp="1"/>
          </p:cNvSpPr>
          <p:nvPr>
            <p:ph type="sldNum" sz="quarter" idx="5"/>
          </p:nvPr>
        </p:nvSpPr>
        <p:spPr/>
        <p:txBody>
          <a:bodyPr/>
          <a:lstStyle/>
          <a:p>
            <a:fld id="{108CBD1E-84F1-424E-AD05-94973B027AAF}" type="slidenum">
              <a:rPr lang="nl-NL" smtClean="0"/>
              <a:t>16</a:t>
            </a:fld>
            <a:endParaRPr lang="nl-NL"/>
          </a:p>
        </p:txBody>
      </p:sp>
    </p:spTree>
    <p:extLst>
      <p:ext uri="{BB962C8B-B14F-4D97-AF65-F5344CB8AC3E}">
        <p14:creationId xmlns:p14="http://schemas.microsoft.com/office/powerpoint/2010/main" val="293381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Weergeven in een verhaal is al de opgave.</a:t>
            </a:r>
          </a:p>
        </p:txBody>
      </p:sp>
      <p:sp>
        <p:nvSpPr>
          <p:cNvPr id="4" name="Tijdelijke aanduiding voor dianummer 3"/>
          <p:cNvSpPr>
            <a:spLocks noGrp="1"/>
          </p:cNvSpPr>
          <p:nvPr>
            <p:ph type="sldNum" sz="quarter" idx="5"/>
          </p:nvPr>
        </p:nvSpPr>
        <p:spPr/>
        <p:txBody>
          <a:bodyPr/>
          <a:lstStyle/>
          <a:p>
            <a:fld id="{108CBD1E-84F1-424E-AD05-94973B027AAF}" type="slidenum">
              <a:rPr lang="nl-NL" smtClean="0"/>
              <a:t>18</a:t>
            </a:fld>
            <a:endParaRPr lang="nl-NL"/>
          </a:p>
        </p:txBody>
      </p:sp>
    </p:spTree>
    <p:extLst>
      <p:ext uri="{BB962C8B-B14F-4D97-AF65-F5344CB8AC3E}">
        <p14:creationId xmlns:p14="http://schemas.microsoft.com/office/powerpoint/2010/main" val="104020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Weergeven in een verhaal is al de opgave.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CBD1E-84F1-424E-AD05-94973B027AA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96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Weergeven in een verhaal is al de opgave.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CBD1E-84F1-424E-AD05-94973B027AA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26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8D583-CDD0-D11A-9557-570E76EFB2C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4BED2B2-9DC3-834A-BA5F-A9665D5A2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C2C921B-7560-3FAF-D777-D10F33F38EA4}"/>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5" name="Tijdelijke aanduiding voor voettekst 4">
            <a:extLst>
              <a:ext uri="{FF2B5EF4-FFF2-40B4-BE49-F238E27FC236}">
                <a16:creationId xmlns:a16="http://schemas.microsoft.com/office/drawing/2014/main" id="{F2A5C63E-3EA8-B6D4-06E8-E87EE1314D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9134FF-16E0-4B50-0F39-4B260E2EE6D1}"/>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294603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13375-E9A2-2B65-CFE1-9522B943FB9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10F22EF-7C4C-0480-F8D6-A1953589189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3D69C0-7B85-8959-563A-B21CDF4522A4}"/>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5" name="Tijdelijke aanduiding voor voettekst 4">
            <a:extLst>
              <a:ext uri="{FF2B5EF4-FFF2-40B4-BE49-F238E27FC236}">
                <a16:creationId xmlns:a16="http://schemas.microsoft.com/office/drawing/2014/main" id="{5D2661E7-8865-853C-3A80-34DFD0612C7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9EA397-2CF4-96C0-54AD-83DB138B1F54}"/>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125861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36C4001-C8E8-5BEC-EA15-46DF3CB2F79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8724AC9-9907-7150-2845-577F0C60B7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B1D952-6BE8-9DF5-9A82-856DC59AEA35}"/>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5" name="Tijdelijke aanduiding voor voettekst 4">
            <a:extLst>
              <a:ext uri="{FF2B5EF4-FFF2-40B4-BE49-F238E27FC236}">
                <a16:creationId xmlns:a16="http://schemas.microsoft.com/office/drawing/2014/main" id="{652E93F6-D2F3-D83F-63B0-D2DAF03BC5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861948-EF3E-4252-135D-F77007450EFD}"/>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286512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974FB-A2C3-CB9E-3500-BF87F3A04A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19D23B4-6F82-A2B0-0CE3-261081625C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F9F8C2-31E5-51F6-3996-5D4DF1527C20}"/>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5" name="Tijdelijke aanduiding voor voettekst 4">
            <a:extLst>
              <a:ext uri="{FF2B5EF4-FFF2-40B4-BE49-F238E27FC236}">
                <a16:creationId xmlns:a16="http://schemas.microsoft.com/office/drawing/2014/main" id="{B5FAFB8A-B2E4-2F41-0F74-92A298EBE7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BDF71F-6D93-7784-10EF-27EF9232AEE9}"/>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204178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0F8823-7FF1-9FB8-2A52-E2560CCC05B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FB7C7A1-EC05-AF93-B5AF-B2E2B4AE3A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BDE05D4-13B6-1463-F94B-236A42141421}"/>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5" name="Tijdelijke aanduiding voor voettekst 4">
            <a:extLst>
              <a:ext uri="{FF2B5EF4-FFF2-40B4-BE49-F238E27FC236}">
                <a16:creationId xmlns:a16="http://schemas.microsoft.com/office/drawing/2014/main" id="{221F13F4-B0CE-952B-4E8E-02ED10D76F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191734-4791-07EE-C69C-1C5057D12CD9}"/>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260711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F54D9-E25B-F1DB-3E95-FBF8DC3C4D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2742B21-D7A8-A05E-1A73-A6D4537B7AE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B7E34B4-B722-6C6B-849E-DD2BD41FB46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3C2D999-2C1E-F4BD-9C96-4B524662BE8E}"/>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6" name="Tijdelijke aanduiding voor voettekst 5">
            <a:extLst>
              <a:ext uri="{FF2B5EF4-FFF2-40B4-BE49-F238E27FC236}">
                <a16:creationId xmlns:a16="http://schemas.microsoft.com/office/drawing/2014/main" id="{6C289541-0AAF-70D8-0A85-419263F7BA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EB6AC5-86A5-A0C5-4854-0C8CF5701D60}"/>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275820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C4D10-DF72-DBFD-44B5-49853DABBE9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22C2969-AAAD-A8B5-2647-06CF6D3A0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54C4AB7-2A04-76D9-AEEF-E93E1376F7C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10CB9E1-9663-260E-4D3A-D6A418F67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ADDB88C-E4C0-4F11-12F9-1CE9099E940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9CC679C-ECA3-85D4-147F-B2B119288F93}"/>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8" name="Tijdelijke aanduiding voor voettekst 7">
            <a:extLst>
              <a:ext uri="{FF2B5EF4-FFF2-40B4-BE49-F238E27FC236}">
                <a16:creationId xmlns:a16="http://schemas.microsoft.com/office/drawing/2014/main" id="{EF64E470-F861-32E7-35CE-ECBD6714E6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5D1D570-CCAD-2E90-03B8-03F4AF9E28E9}"/>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100496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589E5-60F3-A7D5-E004-A008BFA54F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C1BDAFE-2EAB-37C4-4508-711DDE908F8B}"/>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4" name="Tijdelijke aanduiding voor voettekst 3">
            <a:extLst>
              <a:ext uri="{FF2B5EF4-FFF2-40B4-BE49-F238E27FC236}">
                <a16:creationId xmlns:a16="http://schemas.microsoft.com/office/drawing/2014/main" id="{525E87F4-9D28-C386-3ABB-16E7A488A5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AACCCB9-3D16-C447-4EA1-2FFACE33121F}"/>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248664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8C84D9C-07C1-EA3D-D029-96CA24BC97EB}"/>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3" name="Tijdelijke aanduiding voor voettekst 2">
            <a:extLst>
              <a:ext uri="{FF2B5EF4-FFF2-40B4-BE49-F238E27FC236}">
                <a16:creationId xmlns:a16="http://schemas.microsoft.com/office/drawing/2014/main" id="{48C02DDB-1421-DE9F-A013-D2211299029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133063C-4F36-297B-D8E9-A0FD8BD4CEDC}"/>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323367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5086D-64BF-97CD-2616-CE4F1A96F3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18303CD-8DEB-5601-B7C0-52485E98D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ECE9826-108A-C842-D34F-32DAA1D1C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27AAB8-8900-3253-1126-BAE7E908DF42}"/>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6" name="Tijdelijke aanduiding voor voettekst 5">
            <a:extLst>
              <a:ext uri="{FF2B5EF4-FFF2-40B4-BE49-F238E27FC236}">
                <a16:creationId xmlns:a16="http://schemas.microsoft.com/office/drawing/2014/main" id="{7F0C1359-6475-D8D6-3D65-F10D73854DA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E40561-5CFE-30DD-9FA2-4F3B1F2CA416}"/>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100989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1480F-3E4F-B8E7-5B48-05256B4D810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802B41B-CE96-B973-48C0-8AD90FF8F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92FD08E-62E2-EEA7-0695-64AAA81F7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B09954-8B40-98D3-7D41-9E12292F6AEB}"/>
              </a:ext>
            </a:extLst>
          </p:cNvPr>
          <p:cNvSpPr>
            <a:spLocks noGrp="1"/>
          </p:cNvSpPr>
          <p:nvPr>
            <p:ph type="dt" sz="half" idx="10"/>
          </p:nvPr>
        </p:nvSpPr>
        <p:spPr/>
        <p:txBody>
          <a:bodyPr/>
          <a:lstStyle/>
          <a:p>
            <a:fld id="{5F69F0D4-ADE5-4552-9621-5E3582405116}" type="datetimeFigureOut">
              <a:rPr lang="nl-NL" smtClean="0"/>
              <a:t>2-6-2023</a:t>
            </a:fld>
            <a:endParaRPr lang="nl-NL"/>
          </a:p>
        </p:txBody>
      </p:sp>
      <p:sp>
        <p:nvSpPr>
          <p:cNvPr id="6" name="Tijdelijke aanduiding voor voettekst 5">
            <a:extLst>
              <a:ext uri="{FF2B5EF4-FFF2-40B4-BE49-F238E27FC236}">
                <a16:creationId xmlns:a16="http://schemas.microsoft.com/office/drawing/2014/main" id="{5071A9A3-6D8B-CF97-762D-BDD6E8B3744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A1A781-B252-917D-230D-8BAA2313DD94}"/>
              </a:ext>
            </a:extLst>
          </p:cNvPr>
          <p:cNvSpPr>
            <a:spLocks noGrp="1"/>
          </p:cNvSpPr>
          <p:nvPr>
            <p:ph type="sldNum" sz="quarter" idx="12"/>
          </p:nvPr>
        </p:nvSpPr>
        <p:spPr/>
        <p:txBody>
          <a:bodyPr/>
          <a:lstStyle/>
          <a:p>
            <a:fld id="{6238E917-1CAF-4AC0-A36B-F11056E31AF7}" type="slidenum">
              <a:rPr lang="nl-NL" smtClean="0"/>
              <a:t>‹nr.›</a:t>
            </a:fld>
            <a:endParaRPr lang="nl-NL"/>
          </a:p>
        </p:txBody>
      </p:sp>
    </p:spTree>
    <p:extLst>
      <p:ext uri="{BB962C8B-B14F-4D97-AF65-F5344CB8AC3E}">
        <p14:creationId xmlns:p14="http://schemas.microsoft.com/office/powerpoint/2010/main" val="300809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40BFE72-F105-2035-12E6-91E9EEC85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D66B212-6156-0B8C-F09A-4ED1E74B0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954AB5-D775-B1AB-B363-575107631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9F0D4-ADE5-4552-9621-5E3582405116}" type="datetimeFigureOut">
              <a:rPr lang="nl-NL" smtClean="0"/>
              <a:t>2-6-2023</a:t>
            </a:fld>
            <a:endParaRPr lang="nl-NL"/>
          </a:p>
        </p:txBody>
      </p:sp>
      <p:sp>
        <p:nvSpPr>
          <p:cNvPr id="5" name="Tijdelijke aanduiding voor voettekst 4">
            <a:extLst>
              <a:ext uri="{FF2B5EF4-FFF2-40B4-BE49-F238E27FC236}">
                <a16:creationId xmlns:a16="http://schemas.microsoft.com/office/drawing/2014/main" id="{BEFD6560-D9CC-519C-FED6-1F850E037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68A25B9-B312-D929-FFDD-4BFB1EE03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8E917-1CAF-4AC0-A36B-F11056E31AF7}" type="slidenum">
              <a:rPr lang="nl-NL" smtClean="0"/>
              <a:t>‹nr.›</a:t>
            </a:fld>
            <a:endParaRPr lang="nl-NL"/>
          </a:p>
        </p:txBody>
      </p:sp>
    </p:spTree>
    <p:extLst>
      <p:ext uri="{BB962C8B-B14F-4D97-AF65-F5344CB8AC3E}">
        <p14:creationId xmlns:p14="http://schemas.microsoft.com/office/powerpoint/2010/main" val="332408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hyperlink" Target="https://www.linkedin.com/in/maaikekenter/" TargetMode="External"/><Relationship Id="rId4" Type="http://schemas.openxmlformats.org/officeDocument/2006/relationships/hyperlink" Target="mailto:m.kenter@windesheim.n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hyperlink" Target="https://www.linkedin.com/in/maaikekenter/" TargetMode="External"/><Relationship Id="rId4" Type="http://schemas.openxmlformats.org/officeDocument/2006/relationships/hyperlink" Target="mailto:m.kenter@windesheim.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5" name="Tijdelijke aanduiding voor afbeelding 9">
            <a:extLst>
              <a:ext uri="{FF2B5EF4-FFF2-40B4-BE49-F238E27FC236}">
                <a16:creationId xmlns:a16="http://schemas.microsoft.com/office/drawing/2014/main" id="{6CEA2932-9937-F421-9F40-7A80DDB94D0C}"/>
              </a:ext>
            </a:extLst>
          </p:cNvPr>
          <p:cNvPicPr>
            <a:picLocks noChangeAspect="1"/>
          </p:cNvPicPr>
          <p:nvPr/>
        </p:nvPicPr>
        <p:blipFill rotWithShape="1">
          <a:blip r:embed="rId2"/>
          <a:srcRect r="33960"/>
          <a:stretch/>
        </p:blipFill>
        <p:spPr>
          <a:xfrm>
            <a:off x="5418065" y="447"/>
            <a:ext cx="6786995" cy="6857107"/>
          </a:xfrm>
          <a:custGeom>
            <a:avLst/>
            <a:gdLst>
              <a:gd name="connsiteX0" fmla="*/ 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0 w 12650788"/>
              <a:gd name="connsiteY5" fmla="*/ 0 h 13730288"/>
              <a:gd name="connsiteX0" fmla="*/ 3048000 w 12650788"/>
              <a:gd name="connsiteY0" fmla="*/ 0 h 13730288"/>
              <a:gd name="connsiteX1" fmla="*/ 10542281 w 12650788"/>
              <a:gd name="connsiteY1" fmla="*/ 0 h 13730288"/>
              <a:gd name="connsiteX2" fmla="*/ 12650788 w 12650788"/>
              <a:gd name="connsiteY2" fmla="*/ 2108507 h 13730288"/>
              <a:gd name="connsiteX3" fmla="*/ 12650788 w 12650788"/>
              <a:gd name="connsiteY3" fmla="*/ 13730288 h 13730288"/>
              <a:gd name="connsiteX4" fmla="*/ 0 w 12650788"/>
              <a:gd name="connsiteY4" fmla="*/ 13730288 h 13730288"/>
              <a:gd name="connsiteX5" fmla="*/ 3048000 w 12650788"/>
              <a:gd name="connsiteY5" fmla="*/ 0 h 13730288"/>
              <a:gd name="connsiteX0" fmla="*/ 3906982 w 13509770"/>
              <a:gd name="connsiteY0" fmla="*/ 0 h 13730288"/>
              <a:gd name="connsiteX1" fmla="*/ 11401263 w 13509770"/>
              <a:gd name="connsiteY1" fmla="*/ 0 h 13730288"/>
              <a:gd name="connsiteX2" fmla="*/ 13509770 w 13509770"/>
              <a:gd name="connsiteY2" fmla="*/ 2108507 h 13730288"/>
              <a:gd name="connsiteX3" fmla="*/ 13509770 w 13509770"/>
              <a:gd name="connsiteY3" fmla="*/ 13730288 h 13730288"/>
              <a:gd name="connsiteX4" fmla="*/ 0 w 13509770"/>
              <a:gd name="connsiteY4" fmla="*/ 13702579 h 13730288"/>
              <a:gd name="connsiteX5" fmla="*/ 3906982 w 13509770"/>
              <a:gd name="connsiteY5" fmla="*/ 0 h 13730288"/>
              <a:gd name="connsiteX0" fmla="*/ 3893128 w 13495916"/>
              <a:gd name="connsiteY0" fmla="*/ 0 h 13730288"/>
              <a:gd name="connsiteX1" fmla="*/ 11387409 w 13495916"/>
              <a:gd name="connsiteY1" fmla="*/ 0 h 13730288"/>
              <a:gd name="connsiteX2" fmla="*/ 13495916 w 13495916"/>
              <a:gd name="connsiteY2" fmla="*/ 2108507 h 13730288"/>
              <a:gd name="connsiteX3" fmla="*/ 13495916 w 13495916"/>
              <a:gd name="connsiteY3" fmla="*/ 13730288 h 13730288"/>
              <a:gd name="connsiteX4" fmla="*/ 0 w 13495916"/>
              <a:gd name="connsiteY4" fmla="*/ 13730288 h 13730288"/>
              <a:gd name="connsiteX5" fmla="*/ 3893128 w 13495916"/>
              <a:gd name="connsiteY5" fmla="*/ 0 h 13730288"/>
              <a:gd name="connsiteX0" fmla="*/ 3893128 w 13509771"/>
              <a:gd name="connsiteY0" fmla="*/ 11239 h 13741527"/>
              <a:gd name="connsiteX1" fmla="*/ 11387409 w 13509771"/>
              <a:gd name="connsiteY1" fmla="*/ 11239 h 13741527"/>
              <a:gd name="connsiteX2" fmla="*/ 13509771 w 13509771"/>
              <a:gd name="connsiteY2" fmla="*/ 0 h 13741527"/>
              <a:gd name="connsiteX3" fmla="*/ 13495916 w 13509771"/>
              <a:gd name="connsiteY3" fmla="*/ 13741527 h 13741527"/>
              <a:gd name="connsiteX4" fmla="*/ 0 w 13509771"/>
              <a:gd name="connsiteY4" fmla="*/ 13741527 h 13741527"/>
              <a:gd name="connsiteX5" fmla="*/ 3893128 w 13509771"/>
              <a:gd name="connsiteY5" fmla="*/ 11239 h 13741527"/>
              <a:gd name="connsiteX0" fmla="*/ 3893128 w 13509771"/>
              <a:gd name="connsiteY0" fmla="*/ 11239 h 13741527"/>
              <a:gd name="connsiteX1" fmla="*/ 13509771 w 13509771"/>
              <a:gd name="connsiteY1" fmla="*/ 0 h 13741527"/>
              <a:gd name="connsiteX2" fmla="*/ 13495916 w 13509771"/>
              <a:gd name="connsiteY2" fmla="*/ 13741527 h 13741527"/>
              <a:gd name="connsiteX3" fmla="*/ 0 w 13509771"/>
              <a:gd name="connsiteY3" fmla="*/ 13741527 h 13741527"/>
              <a:gd name="connsiteX4" fmla="*/ 3893128 w 13509771"/>
              <a:gd name="connsiteY4" fmla="*/ 11239 h 13741527"/>
              <a:gd name="connsiteX0" fmla="*/ 3921408 w 13538051"/>
              <a:gd name="connsiteY0" fmla="*/ 11239 h 13750954"/>
              <a:gd name="connsiteX1" fmla="*/ 13538051 w 13538051"/>
              <a:gd name="connsiteY1" fmla="*/ 0 h 13750954"/>
              <a:gd name="connsiteX2" fmla="*/ 13524196 w 13538051"/>
              <a:gd name="connsiteY2" fmla="*/ 13741527 h 13750954"/>
              <a:gd name="connsiteX3" fmla="*/ 0 w 13538051"/>
              <a:gd name="connsiteY3" fmla="*/ 13750954 h 13750954"/>
              <a:gd name="connsiteX4" fmla="*/ 3921408 w 13538051"/>
              <a:gd name="connsiteY4" fmla="*/ 11239 h 13750954"/>
              <a:gd name="connsiteX0" fmla="*/ 3959115 w 13575758"/>
              <a:gd name="connsiteY0" fmla="*/ 11239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59115 w 13575758"/>
              <a:gd name="connsiteY4" fmla="*/ 11239 h 13760381"/>
              <a:gd name="connsiteX0" fmla="*/ 3949688 w 13575758"/>
              <a:gd name="connsiteY0" fmla="*/ 1812 h 13760381"/>
              <a:gd name="connsiteX1" fmla="*/ 13575758 w 13575758"/>
              <a:gd name="connsiteY1" fmla="*/ 0 h 13760381"/>
              <a:gd name="connsiteX2" fmla="*/ 13561903 w 13575758"/>
              <a:gd name="connsiteY2" fmla="*/ 13741527 h 13760381"/>
              <a:gd name="connsiteX3" fmla="*/ 0 w 13575758"/>
              <a:gd name="connsiteY3" fmla="*/ 13760381 h 13760381"/>
              <a:gd name="connsiteX4" fmla="*/ 3949688 w 13575758"/>
              <a:gd name="connsiteY4" fmla="*/ 1812 h 137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5758" h="13760381">
                <a:moveTo>
                  <a:pt x="3949688" y="1812"/>
                </a:moveTo>
                <a:lnTo>
                  <a:pt x="13575758" y="0"/>
                </a:lnTo>
                <a:cubicBezTo>
                  <a:pt x="13571140" y="4580509"/>
                  <a:pt x="13566521" y="9161018"/>
                  <a:pt x="13561903" y="13741527"/>
                </a:cubicBezTo>
                <a:lnTo>
                  <a:pt x="0" y="13760381"/>
                </a:lnTo>
                <a:lnTo>
                  <a:pt x="3949688" y="1812"/>
                </a:lnTo>
                <a:close/>
              </a:path>
            </a:pathLst>
          </a:custGeom>
        </p:spPr>
      </p:pic>
      <p:sp>
        <p:nvSpPr>
          <p:cNvPr id="2" name="Titel 1">
            <a:extLst>
              <a:ext uri="{FF2B5EF4-FFF2-40B4-BE49-F238E27FC236}">
                <a16:creationId xmlns:a16="http://schemas.microsoft.com/office/drawing/2014/main" id="{2587749F-9613-B565-97B6-9F75F24A5F2A}"/>
              </a:ext>
            </a:extLst>
          </p:cNvPr>
          <p:cNvSpPr>
            <a:spLocks noGrp="1"/>
          </p:cNvSpPr>
          <p:nvPr>
            <p:ph type="ctrTitle"/>
          </p:nvPr>
        </p:nvSpPr>
        <p:spPr>
          <a:xfrm>
            <a:off x="769857" y="3044859"/>
            <a:ext cx="3189402" cy="908165"/>
          </a:xfrm>
        </p:spPr>
        <p:txBody>
          <a:bodyPr>
            <a:normAutofit fontScale="90000"/>
          </a:bodyPr>
          <a:lstStyle/>
          <a:p>
            <a:pPr algn="l"/>
            <a:r>
              <a:rPr lang="nl-NL" b="1" dirty="0"/>
              <a:t>Rekentaal</a:t>
            </a:r>
          </a:p>
        </p:txBody>
      </p:sp>
      <p:sp>
        <p:nvSpPr>
          <p:cNvPr id="3" name="Ondertitel 2">
            <a:extLst>
              <a:ext uri="{FF2B5EF4-FFF2-40B4-BE49-F238E27FC236}">
                <a16:creationId xmlns:a16="http://schemas.microsoft.com/office/drawing/2014/main" id="{0BB24684-39E4-E70F-38CA-616C4995F7D3}"/>
              </a:ext>
            </a:extLst>
          </p:cNvPr>
          <p:cNvSpPr>
            <a:spLocks noGrp="1"/>
          </p:cNvSpPr>
          <p:nvPr>
            <p:ph type="subTitle" idx="1"/>
          </p:nvPr>
        </p:nvSpPr>
        <p:spPr>
          <a:xfrm>
            <a:off x="769857" y="4045100"/>
            <a:ext cx="3066854" cy="1655762"/>
          </a:xfrm>
        </p:spPr>
        <p:txBody>
          <a:bodyPr/>
          <a:lstStyle/>
          <a:p>
            <a:pPr algn="l"/>
            <a:r>
              <a:rPr lang="nl-NL" dirty="0"/>
              <a:t>Panama 2023</a:t>
            </a:r>
          </a:p>
          <a:p>
            <a:pPr algn="l"/>
            <a:endParaRPr lang="nl-NL" dirty="0"/>
          </a:p>
          <a:p>
            <a:pPr algn="l"/>
            <a:r>
              <a:rPr lang="nl-NL" dirty="0"/>
              <a:t>Maaike Kenter</a:t>
            </a:r>
          </a:p>
        </p:txBody>
      </p:sp>
      <p:sp>
        <p:nvSpPr>
          <p:cNvPr id="4" name="Rechthoek 3">
            <a:extLst>
              <a:ext uri="{FF2B5EF4-FFF2-40B4-BE49-F238E27FC236}">
                <a16:creationId xmlns:a16="http://schemas.microsoft.com/office/drawing/2014/main" id="{DAF63453-ED75-D250-EB86-774D53E2EE91}"/>
              </a:ext>
            </a:extLst>
          </p:cNvPr>
          <p:cNvSpPr/>
          <p:nvPr/>
        </p:nvSpPr>
        <p:spPr>
          <a:xfrm rot="988125">
            <a:off x="5403447" y="-915137"/>
            <a:ext cx="1079998" cy="855224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E072268-70C0-32C3-633D-DA167BC84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28" y="366073"/>
            <a:ext cx="1828330" cy="1171230"/>
          </a:xfrm>
          <a:prstGeom prst="rect">
            <a:avLst/>
          </a:prstGeom>
        </p:spPr>
      </p:pic>
    </p:spTree>
    <p:extLst>
      <p:ext uri="{BB962C8B-B14F-4D97-AF65-F5344CB8AC3E}">
        <p14:creationId xmlns:p14="http://schemas.microsoft.com/office/powerpoint/2010/main" val="352048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6BC05D6F-32DC-EBD6-4CD8-6BFCAFDA07BE}"/>
              </a:ext>
            </a:extLst>
          </p:cNvPr>
          <p:cNvSpPr/>
          <p:nvPr/>
        </p:nvSpPr>
        <p:spPr>
          <a:xfrm>
            <a:off x="-20304" y="-552721"/>
            <a:ext cx="55221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E2D7BBD9-54E4-823D-9444-804FCFF1FF69}"/>
              </a:ext>
            </a:extLst>
          </p:cNvPr>
          <p:cNvSpPr/>
          <p:nvPr/>
        </p:nvSpPr>
        <p:spPr>
          <a:xfrm>
            <a:off x="523583" y="-559627"/>
            <a:ext cx="552215"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E125E5D-4C6B-59A7-FA07-C4442A28EF31}"/>
              </a:ext>
            </a:extLst>
          </p:cNvPr>
          <p:cNvSpPr>
            <a:spLocks noGrp="1"/>
          </p:cNvSpPr>
          <p:nvPr>
            <p:ph type="title"/>
          </p:nvPr>
        </p:nvSpPr>
        <p:spPr>
          <a:xfrm>
            <a:off x="1291472" y="365125"/>
            <a:ext cx="10062328" cy="1325563"/>
          </a:xfrm>
        </p:spPr>
        <p:txBody>
          <a:bodyPr/>
          <a:lstStyle/>
          <a:p>
            <a:r>
              <a:rPr lang="nl-NL" b="1" dirty="0">
                <a:solidFill>
                  <a:srgbClr val="7030A0"/>
                </a:solidFill>
              </a:rPr>
              <a:t>Hoe geef je taalgericht rekenen?</a:t>
            </a:r>
          </a:p>
        </p:txBody>
      </p:sp>
      <p:sp>
        <p:nvSpPr>
          <p:cNvPr id="3" name="Tijdelijke aanduiding voor inhoud 2">
            <a:extLst>
              <a:ext uri="{FF2B5EF4-FFF2-40B4-BE49-F238E27FC236}">
                <a16:creationId xmlns:a16="http://schemas.microsoft.com/office/drawing/2014/main" id="{7A8D80C0-A6C2-94BA-451A-30E05EEC9265}"/>
              </a:ext>
            </a:extLst>
          </p:cNvPr>
          <p:cNvSpPr>
            <a:spLocks noGrp="1"/>
          </p:cNvSpPr>
          <p:nvPr>
            <p:ph idx="1"/>
          </p:nvPr>
        </p:nvSpPr>
        <p:spPr>
          <a:xfrm>
            <a:off x="1309546" y="1825625"/>
            <a:ext cx="3437709" cy="4351338"/>
          </a:xfrm>
        </p:spPr>
        <p:txBody>
          <a:bodyPr/>
          <a:lstStyle/>
          <a:p>
            <a:r>
              <a:rPr lang="nl-NL" dirty="0" err="1"/>
              <a:t>Scaffolding</a:t>
            </a:r>
            <a:endParaRPr lang="nl-NL" dirty="0"/>
          </a:p>
          <a:p>
            <a:pPr lvl="1"/>
            <a:r>
              <a:rPr lang="nl-NL" dirty="0"/>
              <a:t>Building </a:t>
            </a:r>
            <a:r>
              <a:rPr lang="nl-NL" dirty="0" err="1"/>
              <a:t>the</a:t>
            </a:r>
            <a:r>
              <a:rPr lang="nl-NL" dirty="0"/>
              <a:t> field</a:t>
            </a:r>
          </a:p>
          <a:p>
            <a:pPr lvl="2"/>
            <a:r>
              <a:rPr lang="nl-NL" dirty="0"/>
              <a:t>Woordenlijst</a:t>
            </a:r>
          </a:p>
          <a:p>
            <a:pPr lvl="1"/>
            <a:r>
              <a:rPr lang="nl-NL" dirty="0" err="1"/>
              <a:t>Modelling</a:t>
            </a:r>
            <a:r>
              <a:rPr lang="nl-NL" dirty="0"/>
              <a:t> </a:t>
            </a:r>
            <a:r>
              <a:rPr lang="nl-NL" dirty="0" err="1"/>
              <a:t>the</a:t>
            </a:r>
            <a:r>
              <a:rPr lang="nl-NL" dirty="0"/>
              <a:t> genre</a:t>
            </a:r>
          </a:p>
          <a:p>
            <a:pPr lvl="2"/>
            <a:r>
              <a:rPr lang="nl-NL" dirty="0"/>
              <a:t>Voorbeeld geven</a:t>
            </a:r>
          </a:p>
          <a:p>
            <a:pPr lvl="1"/>
            <a:r>
              <a:rPr lang="nl-NL" dirty="0" err="1"/>
              <a:t>Guided</a:t>
            </a:r>
            <a:r>
              <a:rPr lang="nl-NL" dirty="0"/>
              <a:t> </a:t>
            </a:r>
            <a:r>
              <a:rPr lang="nl-NL" dirty="0" err="1"/>
              <a:t>practice</a:t>
            </a:r>
            <a:endParaRPr lang="nl-NL" dirty="0"/>
          </a:p>
          <a:p>
            <a:pPr lvl="2"/>
            <a:r>
              <a:rPr lang="nl-NL" dirty="0"/>
              <a:t>Samen doen – steeds preciezer formuleren</a:t>
            </a:r>
          </a:p>
          <a:p>
            <a:pPr lvl="1"/>
            <a:r>
              <a:rPr lang="nl-NL" dirty="0"/>
              <a:t>Independent </a:t>
            </a:r>
            <a:r>
              <a:rPr lang="nl-NL" dirty="0" err="1"/>
              <a:t>construction</a:t>
            </a:r>
            <a:endParaRPr lang="nl-NL" dirty="0"/>
          </a:p>
          <a:p>
            <a:pPr lvl="2"/>
            <a:r>
              <a:rPr lang="nl-NL" dirty="0"/>
              <a:t>Zelfstandig doen</a:t>
            </a:r>
          </a:p>
          <a:p>
            <a:pPr lvl="1"/>
            <a:endParaRPr lang="nl-NL" dirty="0"/>
          </a:p>
        </p:txBody>
      </p:sp>
      <p:graphicFrame>
        <p:nvGraphicFramePr>
          <p:cNvPr id="4" name="Tijdelijke aanduiding voor inhoud 6">
            <a:extLst>
              <a:ext uri="{FF2B5EF4-FFF2-40B4-BE49-F238E27FC236}">
                <a16:creationId xmlns:a16="http://schemas.microsoft.com/office/drawing/2014/main" id="{DE3727A0-B71A-BC23-8227-DF2A12AD75C0}"/>
              </a:ext>
            </a:extLst>
          </p:cNvPr>
          <p:cNvGraphicFramePr>
            <a:graphicFrameLocks/>
          </p:cNvGraphicFramePr>
          <p:nvPr>
            <p:extLst>
              <p:ext uri="{D42A27DB-BD31-4B8C-83A1-F6EECF244321}">
                <p14:modId xmlns:p14="http://schemas.microsoft.com/office/powerpoint/2010/main" val="1040162883"/>
              </p:ext>
            </p:extLst>
          </p:nvPr>
        </p:nvGraphicFramePr>
        <p:xfrm>
          <a:off x="5440681" y="1881208"/>
          <a:ext cx="576724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F2F88ADF-C226-0BED-7347-A1CD65261C79}"/>
              </a:ext>
            </a:extLst>
          </p:cNvPr>
          <p:cNvSpPr txBox="1"/>
          <p:nvPr/>
        </p:nvSpPr>
        <p:spPr>
          <a:xfrm>
            <a:off x="7009310" y="1456293"/>
            <a:ext cx="2629989" cy="369332"/>
          </a:xfrm>
          <a:prstGeom prst="rect">
            <a:avLst/>
          </a:prstGeom>
          <a:noFill/>
        </p:spPr>
        <p:txBody>
          <a:bodyPr wrap="square" rtlCol="0">
            <a:spAutoFit/>
          </a:bodyPr>
          <a:lstStyle/>
          <a:p>
            <a:pPr algn="ctr"/>
            <a:r>
              <a:rPr lang="nl-NL" dirty="0">
                <a:solidFill>
                  <a:schemeClr val="accent1"/>
                </a:solidFill>
              </a:rPr>
              <a:t>Cognitief veeleisend</a:t>
            </a:r>
          </a:p>
        </p:txBody>
      </p:sp>
      <p:sp>
        <p:nvSpPr>
          <p:cNvPr id="6" name="Tekstvak 5">
            <a:extLst>
              <a:ext uri="{FF2B5EF4-FFF2-40B4-BE49-F238E27FC236}">
                <a16:creationId xmlns:a16="http://schemas.microsoft.com/office/drawing/2014/main" id="{E18A367E-0195-BBBD-B4EC-B4FA693271F9}"/>
              </a:ext>
            </a:extLst>
          </p:cNvPr>
          <p:cNvSpPr txBox="1"/>
          <p:nvPr/>
        </p:nvSpPr>
        <p:spPr>
          <a:xfrm>
            <a:off x="7009310" y="6288129"/>
            <a:ext cx="2629989" cy="369332"/>
          </a:xfrm>
          <a:prstGeom prst="rect">
            <a:avLst/>
          </a:prstGeom>
          <a:noFill/>
        </p:spPr>
        <p:txBody>
          <a:bodyPr wrap="square" rtlCol="0">
            <a:spAutoFit/>
          </a:bodyPr>
          <a:lstStyle/>
          <a:p>
            <a:pPr algn="ctr"/>
            <a:r>
              <a:rPr lang="nl-NL" dirty="0">
                <a:solidFill>
                  <a:schemeClr val="accent1"/>
                </a:solidFill>
              </a:rPr>
              <a:t>Cognitief niet veeleisend</a:t>
            </a:r>
          </a:p>
        </p:txBody>
      </p:sp>
      <p:sp>
        <p:nvSpPr>
          <p:cNvPr id="7" name="Tekstvak 6">
            <a:extLst>
              <a:ext uri="{FF2B5EF4-FFF2-40B4-BE49-F238E27FC236}">
                <a16:creationId xmlns:a16="http://schemas.microsoft.com/office/drawing/2014/main" id="{6F01F59E-4BF7-E849-7A1E-9CF2E8B009E9}"/>
              </a:ext>
            </a:extLst>
          </p:cNvPr>
          <p:cNvSpPr txBox="1"/>
          <p:nvPr/>
        </p:nvSpPr>
        <p:spPr>
          <a:xfrm>
            <a:off x="4212229" y="3678128"/>
            <a:ext cx="1408611" cy="646331"/>
          </a:xfrm>
          <a:prstGeom prst="rect">
            <a:avLst/>
          </a:prstGeom>
          <a:noFill/>
        </p:spPr>
        <p:txBody>
          <a:bodyPr wrap="square" rtlCol="0">
            <a:spAutoFit/>
          </a:bodyPr>
          <a:lstStyle/>
          <a:p>
            <a:pPr algn="ctr"/>
            <a:r>
              <a:rPr lang="nl-NL" dirty="0">
                <a:solidFill>
                  <a:schemeClr val="accent1"/>
                </a:solidFill>
              </a:rPr>
              <a:t>Ingebed in context</a:t>
            </a:r>
          </a:p>
        </p:txBody>
      </p:sp>
      <p:sp>
        <p:nvSpPr>
          <p:cNvPr id="8" name="Tekstvak 7">
            <a:extLst>
              <a:ext uri="{FF2B5EF4-FFF2-40B4-BE49-F238E27FC236}">
                <a16:creationId xmlns:a16="http://schemas.microsoft.com/office/drawing/2014/main" id="{802E7E5C-6229-516F-5817-CB6F87555F80}"/>
              </a:ext>
            </a:extLst>
          </p:cNvPr>
          <p:cNvSpPr txBox="1"/>
          <p:nvPr/>
        </p:nvSpPr>
        <p:spPr>
          <a:xfrm>
            <a:off x="10893334" y="3733712"/>
            <a:ext cx="1408611" cy="646331"/>
          </a:xfrm>
          <a:prstGeom prst="rect">
            <a:avLst/>
          </a:prstGeom>
          <a:noFill/>
        </p:spPr>
        <p:txBody>
          <a:bodyPr wrap="square" rtlCol="0">
            <a:spAutoFit/>
          </a:bodyPr>
          <a:lstStyle/>
          <a:p>
            <a:pPr algn="ctr"/>
            <a:r>
              <a:rPr lang="nl-NL" dirty="0">
                <a:solidFill>
                  <a:schemeClr val="accent1"/>
                </a:solidFill>
              </a:rPr>
              <a:t>Zonder context</a:t>
            </a:r>
          </a:p>
        </p:txBody>
      </p:sp>
      <p:sp>
        <p:nvSpPr>
          <p:cNvPr id="9" name="Tekstvak 8">
            <a:extLst>
              <a:ext uri="{FF2B5EF4-FFF2-40B4-BE49-F238E27FC236}">
                <a16:creationId xmlns:a16="http://schemas.microsoft.com/office/drawing/2014/main" id="{DFA79B72-A357-FF94-1E23-083D19341207}"/>
              </a:ext>
            </a:extLst>
          </p:cNvPr>
          <p:cNvSpPr txBox="1"/>
          <p:nvPr/>
        </p:nvSpPr>
        <p:spPr>
          <a:xfrm>
            <a:off x="1849193" y="6308208"/>
            <a:ext cx="1662747" cy="369332"/>
          </a:xfrm>
          <a:prstGeom prst="rect">
            <a:avLst/>
          </a:prstGeom>
          <a:noFill/>
        </p:spPr>
        <p:txBody>
          <a:bodyPr wrap="square" rtlCol="0">
            <a:spAutoFit/>
          </a:bodyPr>
          <a:lstStyle/>
          <a:p>
            <a:r>
              <a:rPr lang="nl-NL" i="1" dirty="0"/>
              <a:t>Gibbons, 2009</a:t>
            </a:r>
          </a:p>
        </p:txBody>
      </p:sp>
      <p:sp>
        <p:nvSpPr>
          <p:cNvPr id="11" name="Tekstvak 10">
            <a:extLst>
              <a:ext uri="{FF2B5EF4-FFF2-40B4-BE49-F238E27FC236}">
                <a16:creationId xmlns:a16="http://schemas.microsoft.com/office/drawing/2014/main" id="{28D10995-B8BA-D3FD-C937-7985D29B1A4E}"/>
              </a:ext>
            </a:extLst>
          </p:cNvPr>
          <p:cNvSpPr txBox="1"/>
          <p:nvPr/>
        </p:nvSpPr>
        <p:spPr>
          <a:xfrm>
            <a:off x="10234749" y="6169709"/>
            <a:ext cx="1907177" cy="646331"/>
          </a:xfrm>
          <a:prstGeom prst="rect">
            <a:avLst/>
          </a:prstGeom>
          <a:noFill/>
        </p:spPr>
        <p:txBody>
          <a:bodyPr wrap="square">
            <a:spAutoFit/>
          </a:bodyPr>
          <a:lstStyle/>
          <a:p>
            <a:r>
              <a:rPr lang="nl-NL" sz="1800" i="1" dirty="0"/>
              <a:t>Van der Leeuw &amp; </a:t>
            </a:r>
            <a:r>
              <a:rPr lang="nl-NL" sz="1800" i="1" dirty="0" err="1"/>
              <a:t>Meestringa</a:t>
            </a:r>
            <a:r>
              <a:rPr lang="nl-NL" sz="1800" i="1" dirty="0"/>
              <a:t>, 2014</a:t>
            </a:r>
            <a:endParaRPr lang="nl-NL" i="1" dirty="0"/>
          </a:p>
        </p:txBody>
      </p:sp>
      <p:grpSp>
        <p:nvGrpSpPr>
          <p:cNvPr id="18" name="Groep 17">
            <a:extLst>
              <a:ext uri="{FF2B5EF4-FFF2-40B4-BE49-F238E27FC236}">
                <a16:creationId xmlns:a16="http://schemas.microsoft.com/office/drawing/2014/main" id="{E14D7E6F-2A85-2F69-04F5-91657F4C2A05}"/>
              </a:ext>
            </a:extLst>
          </p:cNvPr>
          <p:cNvGrpSpPr/>
          <p:nvPr/>
        </p:nvGrpSpPr>
        <p:grpSpPr>
          <a:xfrm>
            <a:off x="5165023" y="3318477"/>
            <a:ext cx="1019795" cy="1436086"/>
            <a:chOff x="5165023" y="3318477"/>
            <a:chExt cx="1019795" cy="1436086"/>
          </a:xfrm>
        </p:grpSpPr>
        <p:sp>
          <p:nvSpPr>
            <p:cNvPr id="13" name="Boog 12">
              <a:extLst>
                <a:ext uri="{FF2B5EF4-FFF2-40B4-BE49-F238E27FC236}">
                  <a16:creationId xmlns:a16="http://schemas.microsoft.com/office/drawing/2014/main" id="{5A17B43D-362B-905E-EE19-6DE89BC07DC1}"/>
                </a:ext>
              </a:extLst>
            </p:cNvPr>
            <p:cNvSpPr/>
            <p:nvPr/>
          </p:nvSpPr>
          <p:spPr>
            <a:xfrm flipH="1">
              <a:off x="5165023" y="3429000"/>
              <a:ext cx="1019795" cy="1325563"/>
            </a:xfrm>
            <a:prstGeom prst="arc">
              <a:avLst>
                <a:gd name="adj1" fmla="val 16200000"/>
                <a:gd name="adj2" fmla="val 5542623"/>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nl-NL"/>
            </a:p>
          </p:txBody>
        </p:sp>
        <p:sp>
          <p:nvSpPr>
            <p:cNvPr id="15" name="Gelijkbenige driehoek 14">
              <a:extLst>
                <a:ext uri="{FF2B5EF4-FFF2-40B4-BE49-F238E27FC236}">
                  <a16:creationId xmlns:a16="http://schemas.microsoft.com/office/drawing/2014/main" id="{FDA12CF9-344A-5670-4091-DDA7C2E32765}"/>
                </a:ext>
              </a:extLst>
            </p:cNvPr>
            <p:cNvSpPr/>
            <p:nvPr/>
          </p:nvSpPr>
          <p:spPr>
            <a:xfrm rot="4350003">
              <a:off x="5581182" y="3273950"/>
              <a:ext cx="187475" cy="276530"/>
            </a:xfrm>
            <a:prstGeom prs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grpSp>
      <p:grpSp>
        <p:nvGrpSpPr>
          <p:cNvPr id="17" name="Groep 16">
            <a:extLst>
              <a:ext uri="{FF2B5EF4-FFF2-40B4-BE49-F238E27FC236}">
                <a16:creationId xmlns:a16="http://schemas.microsoft.com/office/drawing/2014/main" id="{A10D704B-E105-E5DE-DACA-06C97A9B9D2C}"/>
              </a:ext>
            </a:extLst>
          </p:cNvPr>
          <p:cNvGrpSpPr/>
          <p:nvPr/>
        </p:nvGrpSpPr>
        <p:grpSpPr>
          <a:xfrm>
            <a:off x="7207976" y="3391882"/>
            <a:ext cx="1609997" cy="1976323"/>
            <a:chOff x="7207976" y="3391882"/>
            <a:chExt cx="1609997" cy="1976323"/>
          </a:xfrm>
        </p:grpSpPr>
        <p:sp>
          <p:nvSpPr>
            <p:cNvPr id="14" name="Boog 13">
              <a:extLst>
                <a:ext uri="{FF2B5EF4-FFF2-40B4-BE49-F238E27FC236}">
                  <a16:creationId xmlns:a16="http://schemas.microsoft.com/office/drawing/2014/main" id="{9E581DF3-498E-3FF8-027D-7BCBA9D14692}"/>
                </a:ext>
              </a:extLst>
            </p:cNvPr>
            <p:cNvSpPr/>
            <p:nvPr/>
          </p:nvSpPr>
          <p:spPr>
            <a:xfrm rot="13410974" flipH="1">
              <a:off x="7207976" y="3391882"/>
              <a:ext cx="1609997" cy="1976323"/>
            </a:xfrm>
            <a:prstGeom prst="arc">
              <a:avLst>
                <a:gd name="adj1" fmla="val 19088620"/>
                <a:gd name="adj2" fmla="val 5542623"/>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nl-NL"/>
            </a:p>
          </p:txBody>
        </p:sp>
        <p:sp>
          <p:nvSpPr>
            <p:cNvPr id="16" name="Gelijkbenige driehoek 15">
              <a:extLst>
                <a:ext uri="{FF2B5EF4-FFF2-40B4-BE49-F238E27FC236}">
                  <a16:creationId xmlns:a16="http://schemas.microsoft.com/office/drawing/2014/main" id="{2C72FAB0-EEA6-0621-5611-B34934DBC14E}"/>
                </a:ext>
              </a:extLst>
            </p:cNvPr>
            <p:cNvSpPr/>
            <p:nvPr/>
          </p:nvSpPr>
          <p:spPr>
            <a:xfrm rot="15599896">
              <a:off x="8006521" y="5111083"/>
              <a:ext cx="187475" cy="276530"/>
            </a:xfrm>
            <a:prstGeom prst="triangl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grpSp>
      <p:pic>
        <p:nvPicPr>
          <p:cNvPr id="19" name="Afbeelding 18">
            <a:extLst>
              <a:ext uri="{FF2B5EF4-FFF2-40B4-BE49-F238E27FC236}">
                <a16:creationId xmlns:a16="http://schemas.microsoft.com/office/drawing/2014/main" id="{BB3D1843-F13B-5DAE-8508-6075E266C6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70065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6BC05D6F-32DC-EBD6-4CD8-6BFCAFDA07BE}"/>
              </a:ext>
            </a:extLst>
          </p:cNvPr>
          <p:cNvSpPr/>
          <p:nvPr/>
        </p:nvSpPr>
        <p:spPr>
          <a:xfrm>
            <a:off x="-20304" y="-552721"/>
            <a:ext cx="55221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E2D7BBD9-54E4-823D-9444-804FCFF1FF69}"/>
              </a:ext>
            </a:extLst>
          </p:cNvPr>
          <p:cNvSpPr/>
          <p:nvPr/>
        </p:nvSpPr>
        <p:spPr>
          <a:xfrm>
            <a:off x="523583" y="-559627"/>
            <a:ext cx="552215"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E125E5D-4C6B-59A7-FA07-C4442A28EF31}"/>
              </a:ext>
            </a:extLst>
          </p:cNvPr>
          <p:cNvSpPr>
            <a:spLocks noGrp="1"/>
          </p:cNvSpPr>
          <p:nvPr>
            <p:ph type="title"/>
          </p:nvPr>
        </p:nvSpPr>
        <p:spPr>
          <a:xfrm>
            <a:off x="1291472" y="365125"/>
            <a:ext cx="10062328" cy="1325563"/>
          </a:xfrm>
        </p:spPr>
        <p:txBody>
          <a:bodyPr/>
          <a:lstStyle/>
          <a:p>
            <a:r>
              <a:rPr lang="nl-NL" b="1" dirty="0">
                <a:solidFill>
                  <a:srgbClr val="7030A0"/>
                </a:solidFill>
              </a:rPr>
              <a:t>Taalgericht rekenen – voorbeeld </a:t>
            </a:r>
          </a:p>
        </p:txBody>
      </p:sp>
      <p:sp>
        <p:nvSpPr>
          <p:cNvPr id="3" name="Tijdelijke aanduiding voor inhoud 2">
            <a:extLst>
              <a:ext uri="{FF2B5EF4-FFF2-40B4-BE49-F238E27FC236}">
                <a16:creationId xmlns:a16="http://schemas.microsoft.com/office/drawing/2014/main" id="{7A8D80C0-A6C2-94BA-451A-30E05EEC9265}"/>
              </a:ext>
            </a:extLst>
          </p:cNvPr>
          <p:cNvSpPr>
            <a:spLocks noGrp="1"/>
          </p:cNvSpPr>
          <p:nvPr>
            <p:ph idx="1"/>
          </p:nvPr>
        </p:nvSpPr>
        <p:spPr>
          <a:xfrm>
            <a:off x="1309546" y="1825625"/>
            <a:ext cx="10062328" cy="4351338"/>
          </a:xfrm>
        </p:spPr>
        <p:txBody>
          <a:bodyPr/>
          <a:lstStyle/>
          <a:p>
            <a:r>
              <a:rPr lang="nl-NL" dirty="0"/>
              <a:t>Doel: LL kunnen een lijngrafiek lezen en interpreteren</a:t>
            </a:r>
          </a:p>
          <a:p>
            <a:r>
              <a:rPr lang="nl-NL" dirty="0"/>
              <a:t>Welke CAT hoort hierbij?</a:t>
            </a:r>
          </a:p>
          <a:p>
            <a:pPr lvl="1"/>
            <a:r>
              <a:rPr lang="nl-NL" dirty="0"/>
              <a:t>Stijgen/dalen, toename/afname, constant, geleidelijk, snel</a:t>
            </a:r>
          </a:p>
          <a:p>
            <a:r>
              <a:rPr lang="nl-NL" dirty="0"/>
              <a:t>Beginsituatie van LL op het gebied van rekenvaardigheden</a:t>
            </a:r>
          </a:p>
          <a:p>
            <a:r>
              <a:rPr lang="nl-NL" dirty="0"/>
              <a:t>Welke DAT hebben de LL?</a:t>
            </a:r>
          </a:p>
          <a:p>
            <a:pPr lvl="1"/>
            <a:r>
              <a:rPr lang="nl-NL" dirty="0"/>
              <a:t> De lijn gaat omhoog/omlaag, de lijn is een beetje schuin/heel erg schuin (stijl), de lijn blijft recht.</a:t>
            </a:r>
          </a:p>
          <a:p>
            <a:r>
              <a:rPr lang="nl-NL" dirty="0"/>
              <a:t>Toegankelijke context: De groei van een zonnebloem</a:t>
            </a:r>
          </a:p>
          <a:p>
            <a:r>
              <a:rPr lang="nl-NL" dirty="0"/>
              <a:t>Activiteit: Denken – delen – uitwisselen over bestaande grafiek</a:t>
            </a:r>
          </a:p>
        </p:txBody>
      </p:sp>
      <p:pic>
        <p:nvPicPr>
          <p:cNvPr id="19" name="Afbeelding 18">
            <a:extLst>
              <a:ext uri="{FF2B5EF4-FFF2-40B4-BE49-F238E27FC236}">
                <a16:creationId xmlns:a16="http://schemas.microsoft.com/office/drawing/2014/main" id="{BB3D1843-F13B-5DAE-8508-6075E266C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259135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6BC05D6F-32DC-EBD6-4CD8-6BFCAFDA07BE}"/>
              </a:ext>
            </a:extLst>
          </p:cNvPr>
          <p:cNvSpPr/>
          <p:nvPr/>
        </p:nvSpPr>
        <p:spPr>
          <a:xfrm>
            <a:off x="-20304" y="-552721"/>
            <a:ext cx="55221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E2D7BBD9-54E4-823D-9444-804FCFF1FF69}"/>
              </a:ext>
            </a:extLst>
          </p:cNvPr>
          <p:cNvSpPr/>
          <p:nvPr/>
        </p:nvSpPr>
        <p:spPr>
          <a:xfrm>
            <a:off x="523583" y="-559627"/>
            <a:ext cx="552215"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E125E5D-4C6B-59A7-FA07-C4442A28EF31}"/>
              </a:ext>
            </a:extLst>
          </p:cNvPr>
          <p:cNvSpPr>
            <a:spLocks noGrp="1"/>
          </p:cNvSpPr>
          <p:nvPr>
            <p:ph type="title"/>
          </p:nvPr>
        </p:nvSpPr>
        <p:spPr>
          <a:xfrm>
            <a:off x="1291472" y="365125"/>
            <a:ext cx="10062328" cy="1325563"/>
          </a:xfrm>
        </p:spPr>
        <p:txBody>
          <a:bodyPr/>
          <a:lstStyle/>
          <a:p>
            <a:r>
              <a:rPr lang="nl-NL" b="1" dirty="0">
                <a:solidFill>
                  <a:srgbClr val="7030A0"/>
                </a:solidFill>
              </a:rPr>
              <a:t>Taalgericht rekenen – voorbeeld </a:t>
            </a:r>
          </a:p>
        </p:txBody>
      </p:sp>
      <p:sp>
        <p:nvSpPr>
          <p:cNvPr id="3" name="Tijdelijke aanduiding voor inhoud 2">
            <a:extLst>
              <a:ext uri="{FF2B5EF4-FFF2-40B4-BE49-F238E27FC236}">
                <a16:creationId xmlns:a16="http://schemas.microsoft.com/office/drawing/2014/main" id="{7A8D80C0-A6C2-94BA-451A-30E05EEC9265}"/>
              </a:ext>
            </a:extLst>
          </p:cNvPr>
          <p:cNvSpPr>
            <a:spLocks noGrp="1"/>
          </p:cNvSpPr>
          <p:nvPr>
            <p:ph idx="1"/>
          </p:nvPr>
        </p:nvSpPr>
        <p:spPr>
          <a:xfrm>
            <a:off x="1309546" y="1825625"/>
            <a:ext cx="10062328" cy="4351338"/>
          </a:xfrm>
        </p:spPr>
        <p:txBody>
          <a:bodyPr/>
          <a:lstStyle/>
          <a:p>
            <a:r>
              <a:rPr lang="nl-NL" dirty="0" err="1"/>
              <a:t>Scaffolding</a:t>
            </a:r>
            <a:r>
              <a:rPr lang="nl-NL" dirty="0"/>
              <a:t>:</a:t>
            </a:r>
          </a:p>
          <a:p>
            <a:pPr lvl="1"/>
            <a:r>
              <a:rPr lang="nl-NL" dirty="0"/>
              <a:t>Building </a:t>
            </a:r>
            <a:r>
              <a:rPr lang="nl-NL" dirty="0" err="1"/>
              <a:t>the</a:t>
            </a:r>
            <a:r>
              <a:rPr lang="nl-NL" dirty="0"/>
              <a:t> field: Woordveld maken bij een voorbeeldgrafiek</a:t>
            </a:r>
          </a:p>
          <a:p>
            <a:pPr lvl="1"/>
            <a:r>
              <a:rPr lang="nl-NL" dirty="0" err="1"/>
              <a:t>Modelling</a:t>
            </a:r>
            <a:r>
              <a:rPr lang="nl-NL" dirty="0"/>
              <a:t> </a:t>
            </a:r>
            <a:r>
              <a:rPr lang="nl-NL" dirty="0" err="1"/>
              <a:t>the</a:t>
            </a:r>
            <a:r>
              <a:rPr lang="nl-NL" dirty="0"/>
              <a:t> genre: Zelf een beschrijving geven van de voorbeeldgrafiek</a:t>
            </a:r>
          </a:p>
          <a:p>
            <a:pPr lvl="1"/>
            <a:r>
              <a:rPr lang="nl-NL" dirty="0" err="1"/>
              <a:t>Guided</a:t>
            </a:r>
            <a:r>
              <a:rPr lang="nl-NL" dirty="0"/>
              <a:t> </a:t>
            </a:r>
            <a:r>
              <a:rPr lang="nl-NL" dirty="0" err="1"/>
              <a:t>practice</a:t>
            </a:r>
            <a:r>
              <a:rPr lang="nl-NL" dirty="0"/>
              <a:t>: Denken – delen – uitwisselen </a:t>
            </a:r>
            <a:r>
              <a:rPr lang="nl-NL" dirty="0">
                <a:sym typeface="Wingdings" panose="05000000000000000000" pitchFamily="2" charset="2"/>
              </a:rPr>
              <a:t> interactie</a:t>
            </a:r>
            <a:endParaRPr lang="nl-NL" dirty="0"/>
          </a:p>
          <a:p>
            <a:pPr lvl="1"/>
            <a:r>
              <a:rPr lang="nl-NL" dirty="0"/>
              <a:t>Independent </a:t>
            </a:r>
            <a:r>
              <a:rPr lang="nl-NL" dirty="0" err="1"/>
              <a:t>construction</a:t>
            </a:r>
            <a:r>
              <a:rPr lang="nl-NL" dirty="0"/>
              <a:t>: Een nieuwe grafiek geven en de LL zelfstandig een beschrijving van de grafiek laten opschrijven.</a:t>
            </a:r>
          </a:p>
          <a:p>
            <a:pPr lvl="1"/>
            <a:endParaRPr lang="nl-NL" dirty="0"/>
          </a:p>
          <a:p>
            <a:r>
              <a:rPr lang="nl-NL" dirty="0"/>
              <a:t>Welke ideeën hebben jullie hierover zelf nog?</a:t>
            </a:r>
          </a:p>
        </p:txBody>
      </p:sp>
      <p:pic>
        <p:nvPicPr>
          <p:cNvPr id="19" name="Afbeelding 18">
            <a:extLst>
              <a:ext uri="{FF2B5EF4-FFF2-40B4-BE49-F238E27FC236}">
                <a16:creationId xmlns:a16="http://schemas.microsoft.com/office/drawing/2014/main" id="{BB3D1843-F13B-5DAE-8508-6075E266C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149485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77617-ACCC-523A-B27A-AD14A5559152}"/>
              </a:ext>
            </a:extLst>
          </p:cNvPr>
          <p:cNvSpPr>
            <a:spLocks noGrp="1"/>
          </p:cNvSpPr>
          <p:nvPr>
            <p:ph type="title"/>
          </p:nvPr>
        </p:nvSpPr>
        <p:spPr/>
        <p:txBody>
          <a:bodyPr/>
          <a:lstStyle/>
          <a:p>
            <a:r>
              <a:rPr lang="nl-NL" b="1" dirty="0">
                <a:solidFill>
                  <a:srgbClr val="7030A0"/>
                </a:solidFill>
              </a:rPr>
              <a:t>Hoe geef je taalgericht rekenen?</a:t>
            </a:r>
          </a:p>
        </p:txBody>
      </p:sp>
      <p:sp>
        <p:nvSpPr>
          <p:cNvPr id="3" name="Tijdelijke aanduiding voor inhoud 2">
            <a:extLst>
              <a:ext uri="{FF2B5EF4-FFF2-40B4-BE49-F238E27FC236}">
                <a16:creationId xmlns:a16="http://schemas.microsoft.com/office/drawing/2014/main" id="{4FD75C03-DDF3-AC0B-1A95-6F608023E1BD}"/>
              </a:ext>
            </a:extLst>
          </p:cNvPr>
          <p:cNvSpPr>
            <a:spLocks noGrp="1"/>
          </p:cNvSpPr>
          <p:nvPr>
            <p:ph idx="1"/>
          </p:nvPr>
        </p:nvSpPr>
        <p:spPr/>
        <p:txBody>
          <a:bodyPr/>
          <a:lstStyle/>
          <a:p>
            <a:r>
              <a:rPr lang="nl-NL" dirty="0"/>
              <a:t>Rekenles starten vanuit een betekenisvolle context/probleem</a:t>
            </a:r>
          </a:p>
          <a:p>
            <a:r>
              <a:rPr lang="nl-NL" dirty="0"/>
              <a:t>LL hierover laten nadenken en hun oplossingen laten verwoorden</a:t>
            </a:r>
          </a:p>
          <a:p>
            <a:r>
              <a:rPr lang="nl-NL" dirty="0"/>
              <a:t>LL hun idee laten uitwerken (eigen productie) </a:t>
            </a:r>
          </a:p>
          <a:p>
            <a:r>
              <a:rPr lang="nl-NL" dirty="0"/>
              <a:t>LL begeleiden bij het ‘geleid heruitvinden’ van een rekenbegrip</a:t>
            </a:r>
            <a:br>
              <a:rPr lang="nl-NL" dirty="0"/>
            </a:br>
            <a:r>
              <a:rPr lang="nl-NL" dirty="0"/>
              <a:t> en/of een rekenprocedure </a:t>
            </a:r>
            <a:r>
              <a:rPr lang="nl-NL" dirty="0">
                <a:sym typeface="Wingdings" panose="05000000000000000000" pitchFamily="2" charset="2"/>
              </a:rPr>
              <a:t> sturen op begrip van het concept</a:t>
            </a:r>
            <a:endParaRPr lang="nl-NL" dirty="0"/>
          </a:p>
          <a:p>
            <a:pPr lvl="1"/>
            <a:r>
              <a:rPr lang="nl-NL" dirty="0"/>
              <a:t>Eigen producties met elkaar laten vergelijken</a:t>
            </a:r>
          </a:p>
          <a:p>
            <a:pPr lvl="1"/>
            <a:r>
              <a:rPr lang="nl-NL" dirty="0"/>
              <a:t>Gerichte vragen stellen aan de LL</a:t>
            </a:r>
          </a:p>
          <a:p>
            <a:r>
              <a:rPr lang="nl-NL" dirty="0"/>
              <a:t> Initiëren van interactie en taalproductie stimuleren</a:t>
            </a:r>
          </a:p>
        </p:txBody>
      </p:sp>
      <p:sp>
        <p:nvSpPr>
          <p:cNvPr id="4" name="Tekstvak 3">
            <a:extLst>
              <a:ext uri="{FF2B5EF4-FFF2-40B4-BE49-F238E27FC236}">
                <a16:creationId xmlns:a16="http://schemas.microsoft.com/office/drawing/2014/main" id="{C0BF15B8-2851-04F8-AFCF-FA064BDD3634}"/>
              </a:ext>
            </a:extLst>
          </p:cNvPr>
          <p:cNvSpPr txBox="1"/>
          <p:nvPr/>
        </p:nvSpPr>
        <p:spPr>
          <a:xfrm>
            <a:off x="8192471" y="6323120"/>
            <a:ext cx="1480457" cy="369332"/>
          </a:xfrm>
          <a:prstGeom prst="rect">
            <a:avLst/>
          </a:prstGeom>
          <a:noFill/>
        </p:spPr>
        <p:txBody>
          <a:bodyPr wrap="square" rtlCol="0">
            <a:spAutoFit/>
          </a:bodyPr>
          <a:lstStyle/>
          <a:p>
            <a:r>
              <a:rPr lang="nl-NL" i="1" dirty="0"/>
              <a:t>Smit, 2014b</a:t>
            </a:r>
          </a:p>
        </p:txBody>
      </p:sp>
      <p:pic>
        <p:nvPicPr>
          <p:cNvPr id="5" name="Afbeelding 4">
            <a:extLst>
              <a:ext uri="{FF2B5EF4-FFF2-40B4-BE49-F238E27FC236}">
                <a16:creationId xmlns:a16="http://schemas.microsoft.com/office/drawing/2014/main" id="{CFAC0608-F460-A2A2-A537-44A5C7D7B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6" name="Rechthoek 5">
            <a:extLst>
              <a:ext uri="{FF2B5EF4-FFF2-40B4-BE49-F238E27FC236}">
                <a16:creationId xmlns:a16="http://schemas.microsoft.com/office/drawing/2014/main" id="{26A28CC5-DC1E-F133-AA5D-4B18C49AF2ED}"/>
              </a:ext>
            </a:extLst>
          </p:cNvPr>
          <p:cNvSpPr/>
          <p:nvPr/>
        </p:nvSpPr>
        <p:spPr>
          <a:xfrm rot="988125">
            <a:off x="10676886" y="-403272"/>
            <a:ext cx="1205474"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8B726FA-9493-1180-6B32-C1BEBF961D67}"/>
              </a:ext>
            </a:extLst>
          </p:cNvPr>
          <p:cNvSpPr/>
          <p:nvPr/>
        </p:nvSpPr>
        <p:spPr>
          <a:xfrm rot="988125">
            <a:off x="11967688" y="-520838"/>
            <a:ext cx="1205473"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5327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9CF31485-DC08-2CED-ED22-212518585AC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53502" y="1924844"/>
            <a:ext cx="4610100" cy="4152900"/>
          </a:xfrm>
        </p:spPr>
      </p:pic>
      <p:sp>
        <p:nvSpPr>
          <p:cNvPr id="12" name="Rechthoek 11">
            <a:extLst>
              <a:ext uri="{FF2B5EF4-FFF2-40B4-BE49-F238E27FC236}">
                <a16:creationId xmlns:a16="http://schemas.microsoft.com/office/drawing/2014/main" id="{B027CDAC-BC2E-C4F5-3F50-F485996A5E2D}"/>
              </a:ext>
            </a:extLst>
          </p:cNvPr>
          <p:cNvSpPr/>
          <p:nvPr/>
        </p:nvSpPr>
        <p:spPr>
          <a:xfrm rot="988125">
            <a:off x="5979691" y="-528203"/>
            <a:ext cx="931817"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26DD840-3AEC-76AF-3A0C-AE257D20A29F}"/>
              </a:ext>
            </a:extLst>
          </p:cNvPr>
          <p:cNvSpPr/>
          <p:nvPr/>
        </p:nvSpPr>
        <p:spPr>
          <a:xfrm rot="988125">
            <a:off x="6959405" y="-645768"/>
            <a:ext cx="931817"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F3905D5F-9B9D-C358-E2ED-F69B63F87C09}"/>
              </a:ext>
            </a:extLst>
          </p:cNvPr>
          <p:cNvSpPr txBox="1"/>
          <p:nvPr/>
        </p:nvSpPr>
        <p:spPr>
          <a:xfrm>
            <a:off x="9090542" y="5414651"/>
            <a:ext cx="1136019" cy="369332"/>
          </a:xfrm>
          <a:prstGeom prst="rect">
            <a:avLst/>
          </a:prstGeom>
          <a:solidFill>
            <a:schemeClr val="bg1"/>
          </a:solidFill>
          <a:ln>
            <a:solidFill>
              <a:schemeClr val="bg1"/>
            </a:solidFill>
          </a:ln>
        </p:spPr>
        <p:txBody>
          <a:bodyPr wrap="square" rtlCol="0">
            <a:spAutoFit/>
          </a:bodyPr>
          <a:lstStyle/>
          <a:p>
            <a:pPr algn="ctr"/>
            <a:r>
              <a:rPr lang="nl-NL" dirty="0">
                <a:solidFill>
                  <a:srgbClr val="223492"/>
                </a:solidFill>
                <a:latin typeface="Impact" panose="020B0806030902050204" pitchFamily="34" charset="0"/>
              </a:rPr>
              <a:t>Uitvoeren</a:t>
            </a:r>
          </a:p>
        </p:txBody>
      </p:sp>
      <p:sp>
        <p:nvSpPr>
          <p:cNvPr id="2" name="Titel 1">
            <a:extLst>
              <a:ext uri="{FF2B5EF4-FFF2-40B4-BE49-F238E27FC236}">
                <a16:creationId xmlns:a16="http://schemas.microsoft.com/office/drawing/2014/main" id="{040E1FB6-2ED1-5B52-F0B3-C0C46B62DF10}"/>
              </a:ext>
            </a:extLst>
          </p:cNvPr>
          <p:cNvSpPr>
            <a:spLocks noGrp="1"/>
          </p:cNvSpPr>
          <p:nvPr>
            <p:ph type="title"/>
          </p:nvPr>
        </p:nvSpPr>
        <p:spPr/>
        <p:txBody>
          <a:bodyPr/>
          <a:lstStyle/>
          <a:p>
            <a:r>
              <a:rPr lang="nl-NL" b="1" dirty="0">
                <a:solidFill>
                  <a:srgbClr val="7030A0"/>
                </a:solidFill>
              </a:rPr>
              <a:t>Drieslagmodel</a:t>
            </a:r>
          </a:p>
        </p:txBody>
      </p:sp>
      <p:sp>
        <p:nvSpPr>
          <p:cNvPr id="4" name="Tijdelijke aanduiding voor inhoud 3">
            <a:extLst>
              <a:ext uri="{FF2B5EF4-FFF2-40B4-BE49-F238E27FC236}">
                <a16:creationId xmlns:a16="http://schemas.microsoft.com/office/drawing/2014/main" id="{75F3ABCD-F933-7299-690B-B01AF848056A}"/>
              </a:ext>
            </a:extLst>
          </p:cNvPr>
          <p:cNvSpPr>
            <a:spLocks noGrp="1"/>
          </p:cNvSpPr>
          <p:nvPr>
            <p:ph sz="half" idx="1"/>
          </p:nvPr>
        </p:nvSpPr>
        <p:spPr/>
        <p:txBody>
          <a:bodyPr>
            <a:normAutofit lnSpcReduction="10000"/>
          </a:bodyPr>
          <a:lstStyle/>
          <a:p>
            <a:r>
              <a:rPr lang="nl-NL" dirty="0"/>
              <a:t>Taal is in het geheel belangrijk, maar met name in redactie-opgaven (verhaalsommen). </a:t>
            </a:r>
          </a:p>
          <a:p>
            <a:r>
              <a:rPr lang="nl-NL" dirty="0"/>
              <a:t>Hiervoor levert het drieslagmodel inzicht in het rekenproces van de LL</a:t>
            </a:r>
          </a:p>
          <a:p>
            <a:r>
              <a:rPr lang="nl-NL" dirty="0"/>
              <a:t>Het drieslagmodel leer je niet aan kinderen aan, maar helpt jou als LK inzicht te krijgen en een passende interventie te kiezen</a:t>
            </a:r>
          </a:p>
        </p:txBody>
      </p:sp>
      <p:sp>
        <p:nvSpPr>
          <p:cNvPr id="8" name="Tekstvak 7">
            <a:extLst>
              <a:ext uri="{FF2B5EF4-FFF2-40B4-BE49-F238E27FC236}">
                <a16:creationId xmlns:a16="http://schemas.microsoft.com/office/drawing/2014/main" id="{803F7DB2-0A12-E07A-DAF7-82854A8A37E4}"/>
              </a:ext>
            </a:extLst>
          </p:cNvPr>
          <p:cNvSpPr txBox="1"/>
          <p:nvPr/>
        </p:nvSpPr>
        <p:spPr>
          <a:xfrm>
            <a:off x="9822736" y="3816628"/>
            <a:ext cx="2140866" cy="369332"/>
          </a:xfrm>
          <a:prstGeom prst="rect">
            <a:avLst/>
          </a:prstGeom>
          <a:solidFill>
            <a:schemeClr val="bg1"/>
          </a:solidFill>
          <a:ln>
            <a:solidFill>
              <a:schemeClr val="bg1"/>
            </a:solidFill>
          </a:ln>
        </p:spPr>
        <p:txBody>
          <a:bodyPr wrap="square" rtlCol="0">
            <a:spAutoFit/>
          </a:bodyPr>
          <a:lstStyle/>
          <a:p>
            <a:r>
              <a:rPr lang="nl-NL" dirty="0">
                <a:solidFill>
                  <a:srgbClr val="223492"/>
                </a:solidFill>
                <a:latin typeface="Impact" panose="020B0806030902050204" pitchFamily="34" charset="0"/>
              </a:rPr>
              <a:t>Betekenis verlenen</a:t>
            </a:r>
          </a:p>
        </p:txBody>
      </p:sp>
      <p:sp>
        <p:nvSpPr>
          <p:cNvPr id="9" name="Tekstvak 8">
            <a:extLst>
              <a:ext uri="{FF2B5EF4-FFF2-40B4-BE49-F238E27FC236}">
                <a16:creationId xmlns:a16="http://schemas.microsoft.com/office/drawing/2014/main" id="{43B7C92F-E4F2-D35B-6CE8-B25348D2E8C7}"/>
              </a:ext>
            </a:extLst>
          </p:cNvPr>
          <p:cNvSpPr txBox="1"/>
          <p:nvPr/>
        </p:nvSpPr>
        <p:spPr>
          <a:xfrm>
            <a:off x="8181170" y="3816628"/>
            <a:ext cx="1301033" cy="369332"/>
          </a:xfrm>
          <a:prstGeom prst="rect">
            <a:avLst/>
          </a:prstGeom>
          <a:solidFill>
            <a:schemeClr val="bg1"/>
          </a:solidFill>
          <a:ln>
            <a:solidFill>
              <a:schemeClr val="bg1"/>
            </a:solidFill>
          </a:ln>
        </p:spPr>
        <p:txBody>
          <a:bodyPr wrap="square" rtlCol="0">
            <a:spAutoFit/>
          </a:bodyPr>
          <a:lstStyle/>
          <a:p>
            <a:r>
              <a:rPr lang="nl-NL" dirty="0">
                <a:solidFill>
                  <a:srgbClr val="223492"/>
                </a:solidFill>
                <a:latin typeface="Impact" panose="020B0806030902050204" pitchFamily="34" charset="0"/>
              </a:rPr>
              <a:t>Reflecteren</a:t>
            </a:r>
          </a:p>
        </p:txBody>
      </p:sp>
      <p:pic>
        <p:nvPicPr>
          <p:cNvPr id="11" name="Afbeelding 10">
            <a:extLst>
              <a:ext uri="{FF2B5EF4-FFF2-40B4-BE49-F238E27FC236}">
                <a16:creationId xmlns:a16="http://schemas.microsoft.com/office/drawing/2014/main" id="{D80A7572-8E25-0572-5CA7-FF6066903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14" name="Tekstvak 13">
            <a:extLst>
              <a:ext uri="{FF2B5EF4-FFF2-40B4-BE49-F238E27FC236}">
                <a16:creationId xmlns:a16="http://schemas.microsoft.com/office/drawing/2014/main" id="{B2FC1723-9D9B-9BAC-7E66-8DC5531A1D14}"/>
              </a:ext>
            </a:extLst>
          </p:cNvPr>
          <p:cNvSpPr txBox="1"/>
          <p:nvPr/>
        </p:nvSpPr>
        <p:spPr>
          <a:xfrm>
            <a:off x="9719821" y="6351062"/>
            <a:ext cx="2346696" cy="369332"/>
          </a:xfrm>
          <a:prstGeom prst="rect">
            <a:avLst/>
          </a:prstGeom>
          <a:noFill/>
        </p:spPr>
        <p:txBody>
          <a:bodyPr wrap="square" rtlCol="0">
            <a:spAutoFit/>
          </a:bodyPr>
          <a:lstStyle/>
          <a:p>
            <a:r>
              <a:rPr lang="nl-NL" i="1" dirty="0"/>
              <a:t>Groenestijn et al, 2011</a:t>
            </a:r>
          </a:p>
        </p:txBody>
      </p:sp>
    </p:spTree>
    <p:extLst>
      <p:ext uri="{BB962C8B-B14F-4D97-AF65-F5344CB8AC3E}">
        <p14:creationId xmlns:p14="http://schemas.microsoft.com/office/powerpoint/2010/main" val="21057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6">
            <a:extLst>
              <a:ext uri="{FF2B5EF4-FFF2-40B4-BE49-F238E27FC236}">
                <a16:creationId xmlns:a16="http://schemas.microsoft.com/office/drawing/2014/main" id="{02B77556-C112-AF0F-85A5-4FB6E351F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950" y="272684"/>
            <a:ext cx="4610100" cy="4152900"/>
          </a:xfrm>
          <a:prstGeom prst="rect">
            <a:avLst/>
          </a:prstGeom>
        </p:spPr>
      </p:pic>
      <p:sp>
        <p:nvSpPr>
          <p:cNvPr id="3" name="Tekstvak 2">
            <a:extLst>
              <a:ext uri="{FF2B5EF4-FFF2-40B4-BE49-F238E27FC236}">
                <a16:creationId xmlns:a16="http://schemas.microsoft.com/office/drawing/2014/main" id="{F72B3F1A-D42E-72D0-6A10-1DF7BB8209EA}"/>
              </a:ext>
            </a:extLst>
          </p:cNvPr>
          <p:cNvSpPr txBox="1"/>
          <p:nvPr/>
        </p:nvSpPr>
        <p:spPr>
          <a:xfrm>
            <a:off x="5527990" y="3762491"/>
            <a:ext cx="1136019" cy="369332"/>
          </a:xfrm>
          <a:prstGeom prst="rect">
            <a:avLst/>
          </a:prstGeom>
          <a:solidFill>
            <a:schemeClr val="bg1"/>
          </a:solidFill>
          <a:ln>
            <a:solidFill>
              <a:schemeClr val="bg1"/>
            </a:solidFill>
          </a:ln>
        </p:spPr>
        <p:txBody>
          <a:bodyPr wrap="square" rtlCol="0">
            <a:spAutoFit/>
          </a:bodyPr>
          <a:lstStyle/>
          <a:p>
            <a:pPr algn="ctr"/>
            <a:r>
              <a:rPr lang="nl-NL" dirty="0">
                <a:solidFill>
                  <a:srgbClr val="223492"/>
                </a:solidFill>
                <a:latin typeface="Impact" panose="020B0806030902050204" pitchFamily="34" charset="0"/>
              </a:rPr>
              <a:t>Uitvoeren</a:t>
            </a:r>
          </a:p>
        </p:txBody>
      </p:sp>
      <p:sp>
        <p:nvSpPr>
          <p:cNvPr id="4" name="Tekstvak 3">
            <a:extLst>
              <a:ext uri="{FF2B5EF4-FFF2-40B4-BE49-F238E27FC236}">
                <a16:creationId xmlns:a16="http://schemas.microsoft.com/office/drawing/2014/main" id="{1DC86E1E-EAFF-7F6B-1F0A-FA6CD087CCEF}"/>
              </a:ext>
            </a:extLst>
          </p:cNvPr>
          <p:cNvSpPr txBox="1"/>
          <p:nvPr/>
        </p:nvSpPr>
        <p:spPr>
          <a:xfrm>
            <a:off x="6260184" y="2164468"/>
            <a:ext cx="2140866" cy="369332"/>
          </a:xfrm>
          <a:prstGeom prst="rect">
            <a:avLst/>
          </a:prstGeom>
          <a:solidFill>
            <a:schemeClr val="bg1"/>
          </a:solidFill>
          <a:ln>
            <a:solidFill>
              <a:schemeClr val="bg1"/>
            </a:solidFill>
          </a:ln>
        </p:spPr>
        <p:txBody>
          <a:bodyPr wrap="square" rtlCol="0">
            <a:spAutoFit/>
          </a:bodyPr>
          <a:lstStyle/>
          <a:p>
            <a:r>
              <a:rPr lang="nl-NL" dirty="0">
                <a:solidFill>
                  <a:srgbClr val="223492"/>
                </a:solidFill>
                <a:latin typeface="Impact" panose="020B0806030902050204" pitchFamily="34" charset="0"/>
              </a:rPr>
              <a:t>Betekenis verlenen</a:t>
            </a:r>
          </a:p>
        </p:txBody>
      </p:sp>
      <p:sp>
        <p:nvSpPr>
          <p:cNvPr id="5" name="Tekstvak 4">
            <a:extLst>
              <a:ext uri="{FF2B5EF4-FFF2-40B4-BE49-F238E27FC236}">
                <a16:creationId xmlns:a16="http://schemas.microsoft.com/office/drawing/2014/main" id="{46518583-3201-1E9A-A1A7-D42AD44B1E68}"/>
              </a:ext>
            </a:extLst>
          </p:cNvPr>
          <p:cNvSpPr txBox="1"/>
          <p:nvPr/>
        </p:nvSpPr>
        <p:spPr>
          <a:xfrm>
            <a:off x="4618618" y="2164468"/>
            <a:ext cx="1301033" cy="369332"/>
          </a:xfrm>
          <a:prstGeom prst="rect">
            <a:avLst/>
          </a:prstGeom>
          <a:solidFill>
            <a:schemeClr val="bg1"/>
          </a:solidFill>
          <a:ln>
            <a:solidFill>
              <a:schemeClr val="bg1"/>
            </a:solidFill>
          </a:ln>
        </p:spPr>
        <p:txBody>
          <a:bodyPr wrap="square" rtlCol="0">
            <a:spAutoFit/>
          </a:bodyPr>
          <a:lstStyle/>
          <a:p>
            <a:r>
              <a:rPr lang="nl-NL" dirty="0">
                <a:solidFill>
                  <a:srgbClr val="223492"/>
                </a:solidFill>
                <a:latin typeface="Impact" panose="020B0806030902050204" pitchFamily="34" charset="0"/>
              </a:rPr>
              <a:t>Reflecteren</a:t>
            </a:r>
          </a:p>
        </p:txBody>
      </p:sp>
      <p:sp>
        <p:nvSpPr>
          <p:cNvPr id="6" name="Tijdelijke aanduiding voor inhoud 2">
            <a:extLst>
              <a:ext uri="{FF2B5EF4-FFF2-40B4-BE49-F238E27FC236}">
                <a16:creationId xmlns:a16="http://schemas.microsoft.com/office/drawing/2014/main" id="{06B2F8A7-AADD-0AD1-129D-D77D1F93E1FA}"/>
              </a:ext>
            </a:extLst>
          </p:cNvPr>
          <p:cNvSpPr txBox="1">
            <a:spLocks/>
          </p:cNvSpPr>
          <p:nvPr/>
        </p:nvSpPr>
        <p:spPr>
          <a:xfrm>
            <a:off x="8944343" y="649547"/>
            <a:ext cx="2401389" cy="395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Probleem in betekenis verlenen?</a:t>
            </a:r>
          </a:p>
          <a:p>
            <a:pPr marL="0" indent="0">
              <a:buNone/>
            </a:pPr>
            <a:r>
              <a:rPr lang="nl-NL" dirty="0"/>
              <a:t>LL snapt niet welke bewerking in het verhaal zit</a:t>
            </a:r>
          </a:p>
          <a:p>
            <a:r>
              <a:rPr lang="nl-NL" dirty="0"/>
              <a:t>Optie: de vertaalcirkel</a:t>
            </a:r>
          </a:p>
        </p:txBody>
      </p:sp>
      <p:sp>
        <p:nvSpPr>
          <p:cNvPr id="7" name="Tijdelijke aanduiding voor inhoud 2">
            <a:extLst>
              <a:ext uri="{FF2B5EF4-FFF2-40B4-BE49-F238E27FC236}">
                <a16:creationId xmlns:a16="http://schemas.microsoft.com/office/drawing/2014/main" id="{0794A7A6-2A05-7516-DA48-D877FCC90AFD}"/>
              </a:ext>
            </a:extLst>
          </p:cNvPr>
          <p:cNvSpPr txBox="1">
            <a:spLocks/>
          </p:cNvSpPr>
          <p:nvPr/>
        </p:nvSpPr>
        <p:spPr>
          <a:xfrm>
            <a:off x="4101546" y="4786534"/>
            <a:ext cx="4528648" cy="17354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Probleem in uitvoeren?</a:t>
            </a:r>
          </a:p>
          <a:p>
            <a:pPr marL="0" indent="0">
              <a:buNone/>
            </a:pPr>
            <a:r>
              <a:rPr lang="nl-NL" dirty="0"/>
              <a:t>LL beheerst de procedure niet</a:t>
            </a:r>
          </a:p>
          <a:p>
            <a:r>
              <a:rPr lang="nl-NL" dirty="0"/>
              <a:t>Optie: verlengde instructie</a:t>
            </a:r>
          </a:p>
        </p:txBody>
      </p:sp>
      <p:sp>
        <p:nvSpPr>
          <p:cNvPr id="8" name="Tijdelijke aanduiding voor inhoud 2">
            <a:extLst>
              <a:ext uri="{FF2B5EF4-FFF2-40B4-BE49-F238E27FC236}">
                <a16:creationId xmlns:a16="http://schemas.microsoft.com/office/drawing/2014/main" id="{AF7D109A-8D0C-7600-65B8-00D4CDC0FA76}"/>
              </a:ext>
            </a:extLst>
          </p:cNvPr>
          <p:cNvSpPr txBox="1">
            <a:spLocks/>
          </p:cNvSpPr>
          <p:nvPr/>
        </p:nvSpPr>
        <p:spPr>
          <a:xfrm>
            <a:off x="676000" y="272683"/>
            <a:ext cx="2944683" cy="49002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Probleem in reflecteren?</a:t>
            </a:r>
          </a:p>
          <a:p>
            <a:pPr marL="0" indent="0">
              <a:buNone/>
            </a:pPr>
            <a:r>
              <a:rPr lang="nl-NL" dirty="0"/>
              <a:t>LL maakt slordigheids-fouten of beantwoordt de vraag niet</a:t>
            </a:r>
          </a:p>
          <a:p>
            <a:r>
              <a:rPr lang="nl-NL" dirty="0"/>
              <a:t>Optie: reflectiekaartje op tafel </a:t>
            </a:r>
          </a:p>
          <a:p>
            <a:pPr>
              <a:buFont typeface="Wingdings" panose="05000000000000000000" pitchFamily="2" charset="2"/>
              <a:buChar char="ü"/>
            </a:pPr>
            <a:r>
              <a:rPr lang="nl-NL" sz="1200" dirty="0"/>
              <a:t>Heb je antwoord gegeven op de vraag? </a:t>
            </a:r>
          </a:p>
          <a:p>
            <a:pPr>
              <a:buFont typeface="Wingdings" panose="05000000000000000000" pitchFamily="2" charset="2"/>
              <a:buChar char="ü"/>
            </a:pPr>
            <a:r>
              <a:rPr lang="nl-NL" sz="1200" dirty="0"/>
              <a:t>Staat het antwoord in de goede vorm?</a:t>
            </a:r>
          </a:p>
        </p:txBody>
      </p:sp>
      <p:pic>
        <p:nvPicPr>
          <p:cNvPr id="9" name="Afbeelding 8">
            <a:extLst>
              <a:ext uri="{FF2B5EF4-FFF2-40B4-BE49-F238E27FC236}">
                <a16:creationId xmlns:a16="http://schemas.microsoft.com/office/drawing/2014/main" id="{85BC231F-DE99-9AA5-2C32-84B7EBD58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10" name="Tekstvak 9">
            <a:extLst>
              <a:ext uri="{FF2B5EF4-FFF2-40B4-BE49-F238E27FC236}">
                <a16:creationId xmlns:a16="http://schemas.microsoft.com/office/drawing/2014/main" id="{E012C374-6B80-846C-8DD4-71BC4E32A1AC}"/>
              </a:ext>
            </a:extLst>
          </p:cNvPr>
          <p:cNvSpPr txBox="1"/>
          <p:nvPr/>
        </p:nvSpPr>
        <p:spPr>
          <a:xfrm>
            <a:off x="9719821" y="6351062"/>
            <a:ext cx="2346696" cy="369332"/>
          </a:xfrm>
          <a:prstGeom prst="rect">
            <a:avLst/>
          </a:prstGeom>
          <a:noFill/>
        </p:spPr>
        <p:txBody>
          <a:bodyPr wrap="square" rtlCol="0">
            <a:spAutoFit/>
          </a:bodyPr>
          <a:lstStyle/>
          <a:p>
            <a:r>
              <a:rPr lang="nl-NL" i="1" dirty="0"/>
              <a:t>Groenestijn et al, 2011</a:t>
            </a:r>
          </a:p>
        </p:txBody>
      </p:sp>
    </p:spTree>
    <p:extLst>
      <p:ext uri="{BB962C8B-B14F-4D97-AF65-F5344CB8AC3E}">
        <p14:creationId xmlns:p14="http://schemas.microsoft.com/office/powerpoint/2010/main" val="15680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176E0-BB8F-9C87-2046-4112690035A9}"/>
              </a:ext>
            </a:extLst>
          </p:cNvPr>
          <p:cNvSpPr>
            <a:spLocks noGrp="1"/>
          </p:cNvSpPr>
          <p:nvPr>
            <p:ph type="title"/>
          </p:nvPr>
        </p:nvSpPr>
        <p:spPr>
          <a:xfrm>
            <a:off x="640236" y="365125"/>
            <a:ext cx="10515600" cy="1325563"/>
          </a:xfrm>
        </p:spPr>
        <p:txBody>
          <a:bodyPr/>
          <a:lstStyle/>
          <a:p>
            <a:r>
              <a:rPr lang="nl-NL" b="1" dirty="0">
                <a:solidFill>
                  <a:srgbClr val="7030A0"/>
                </a:solidFill>
              </a:rPr>
              <a:t>Vertaalcirkel</a:t>
            </a:r>
          </a:p>
        </p:txBody>
      </p:sp>
      <p:sp>
        <p:nvSpPr>
          <p:cNvPr id="3" name="Tijdelijke aanduiding voor inhoud 2">
            <a:extLst>
              <a:ext uri="{FF2B5EF4-FFF2-40B4-BE49-F238E27FC236}">
                <a16:creationId xmlns:a16="http://schemas.microsoft.com/office/drawing/2014/main" id="{F29F1DEF-E2DB-6D58-6A37-3F1166D4E9DA}"/>
              </a:ext>
            </a:extLst>
          </p:cNvPr>
          <p:cNvSpPr>
            <a:spLocks noGrp="1"/>
          </p:cNvSpPr>
          <p:nvPr>
            <p:ph idx="1"/>
          </p:nvPr>
        </p:nvSpPr>
        <p:spPr>
          <a:xfrm>
            <a:off x="640236" y="1599377"/>
            <a:ext cx="10907598" cy="4462053"/>
          </a:xfrm>
        </p:spPr>
        <p:txBody>
          <a:bodyPr>
            <a:normAutofit/>
          </a:bodyPr>
          <a:lstStyle/>
          <a:p>
            <a:pPr marL="0" indent="0">
              <a:buNone/>
            </a:pPr>
            <a:r>
              <a:rPr lang="nl-NL" i="1" dirty="0"/>
              <a:t>“Via diverse vertalingen een scherp beeld van de rekensituatie opbouwen” </a:t>
            </a:r>
            <a:r>
              <a:rPr lang="nl-NL" dirty="0"/>
              <a:t>(Borghouts, 2011)</a:t>
            </a:r>
          </a:p>
          <a:p>
            <a:pPr marL="0" indent="0">
              <a:buNone/>
            </a:pPr>
            <a:endParaRPr lang="nl-NL" dirty="0"/>
          </a:p>
          <a:p>
            <a:r>
              <a:rPr lang="nl-NL" dirty="0"/>
              <a:t>Concreet uitspelen</a:t>
            </a:r>
          </a:p>
          <a:p>
            <a:r>
              <a:rPr lang="nl-NL" dirty="0"/>
              <a:t>Weergeven in een verhaal</a:t>
            </a:r>
          </a:p>
          <a:p>
            <a:r>
              <a:rPr lang="nl-NL" dirty="0"/>
              <a:t>Handeling uitvoeren met blokjes/fiches</a:t>
            </a:r>
          </a:p>
          <a:p>
            <a:r>
              <a:rPr lang="nl-NL" dirty="0"/>
              <a:t>Tekenen/schetsen</a:t>
            </a:r>
          </a:p>
          <a:p>
            <a:r>
              <a:rPr lang="nl-NL" dirty="0"/>
              <a:t>Weergeven in een rekenmodel (bijv. getallenlijn)</a:t>
            </a:r>
          </a:p>
          <a:p>
            <a:r>
              <a:rPr lang="nl-NL" dirty="0"/>
              <a:t>Weergeven in een formele som</a:t>
            </a:r>
          </a:p>
        </p:txBody>
      </p:sp>
      <p:sp>
        <p:nvSpPr>
          <p:cNvPr id="4" name="Ovaal 3">
            <a:extLst>
              <a:ext uri="{FF2B5EF4-FFF2-40B4-BE49-F238E27FC236}">
                <a16:creationId xmlns:a16="http://schemas.microsoft.com/office/drawing/2014/main" id="{60C4E2A1-5FCD-F899-B2A2-693EC6A67764}"/>
              </a:ext>
            </a:extLst>
          </p:cNvPr>
          <p:cNvSpPr/>
          <p:nvPr/>
        </p:nvSpPr>
        <p:spPr>
          <a:xfrm>
            <a:off x="8606672" y="2479250"/>
            <a:ext cx="5040000" cy="504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B5381194-398E-3EBC-0864-8F6C47BFF81C}"/>
              </a:ext>
            </a:extLst>
          </p:cNvPr>
          <p:cNvSpPr/>
          <p:nvPr/>
        </p:nvSpPr>
        <p:spPr>
          <a:xfrm>
            <a:off x="9852422" y="3732542"/>
            <a:ext cx="3439371" cy="341297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B90C6873-77E9-37F6-050B-5FE1D681D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38556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47F4A-40ED-DA94-3DF9-5BE354B70065}"/>
              </a:ext>
            </a:extLst>
          </p:cNvPr>
          <p:cNvSpPr>
            <a:spLocks noGrp="1"/>
          </p:cNvSpPr>
          <p:nvPr>
            <p:ph type="title"/>
          </p:nvPr>
        </p:nvSpPr>
        <p:spPr/>
        <p:txBody>
          <a:bodyPr/>
          <a:lstStyle/>
          <a:p>
            <a:r>
              <a:rPr lang="nl-NL" b="1" dirty="0">
                <a:solidFill>
                  <a:srgbClr val="7030A0"/>
                </a:solidFill>
              </a:rPr>
              <a:t>Principes van de vertaalcirkel</a:t>
            </a:r>
          </a:p>
        </p:txBody>
      </p:sp>
      <p:sp>
        <p:nvSpPr>
          <p:cNvPr id="3" name="Tijdelijke aanduiding voor inhoud 2">
            <a:extLst>
              <a:ext uri="{FF2B5EF4-FFF2-40B4-BE49-F238E27FC236}">
                <a16:creationId xmlns:a16="http://schemas.microsoft.com/office/drawing/2014/main" id="{BFB78079-E93B-266D-6165-875C1D9DA0A9}"/>
              </a:ext>
            </a:extLst>
          </p:cNvPr>
          <p:cNvSpPr>
            <a:spLocks noGrp="1"/>
          </p:cNvSpPr>
          <p:nvPr>
            <p:ph idx="1"/>
          </p:nvPr>
        </p:nvSpPr>
        <p:spPr>
          <a:xfrm>
            <a:off x="838200" y="1825625"/>
            <a:ext cx="9201346" cy="4351338"/>
          </a:xfrm>
        </p:spPr>
        <p:txBody>
          <a:bodyPr/>
          <a:lstStyle/>
          <a:p>
            <a:pPr marL="514350" indent="-514350">
              <a:buFont typeface="+mj-lt"/>
              <a:buAutoNum type="arabicPeriod"/>
            </a:pPr>
            <a:r>
              <a:rPr lang="nl-NL" dirty="0"/>
              <a:t>Meerdere vertalingen maken bij één opgave</a:t>
            </a:r>
          </a:p>
          <a:p>
            <a:pPr lvl="1"/>
            <a:r>
              <a:rPr lang="nl-NL" dirty="0"/>
              <a:t>Kinderen bouwen een scherp beeld van een rekensituatie op door meerdere vertalingen te maken, dus het is én-én, niet óf-óf. </a:t>
            </a:r>
          </a:p>
          <a:p>
            <a:pPr marL="514350" indent="-514350">
              <a:buFont typeface="+mj-lt"/>
              <a:buAutoNum type="arabicPeriod"/>
            </a:pPr>
            <a:r>
              <a:rPr lang="nl-NL" dirty="0"/>
              <a:t>De kinderen maken de vertalingen zelf</a:t>
            </a:r>
          </a:p>
          <a:p>
            <a:pPr lvl="1"/>
            <a:r>
              <a:rPr lang="nl-NL" dirty="0"/>
              <a:t>In groepjes, tweetallen of individueel</a:t>
            </a:r>
          </a:p>
          <a:p>
            <a:pPr lvl="1"/>
            <a:r>
              <a:rPr lang="nl-NL" dirty="0"/>
              <a:t>Alle LL alle vertalingen of per groepje een vertaling</a:t>
            </a:r>
          </a:p>
          <a:p>
            <a:pPr marL="514350" indent="-514350">
              <a:buFont typeface="+mj-lt"/>
              <a:buAutoNum type="arabicPeriod"/>
            </a:pPr>
            <a:r>
              <a:rPr lang="nl-NL" dirty="0"/>
              <a:t>Nabespreken</a:t>
            </a:r>
          </a:p>
          <a:p>
            <a:pPr lvl="1"/>
            <a:r>
              <a:rPr lang="nl-NL" dirty="0"/>
              <a:t>Leg de koppeling tussen de verschillende vertalingen</a:t>
            </a:r>
          </a:p>
          <a:p>
            <a:pPr lvl="1"/>
            <a:r>
              <a:rPr lang="nl-NL" dirty="0"/>
              <a:t>Bespreek alle vertalingen, laat de goede voorbeelden zien</a:t>
            </a:r>
          </a:p>
          <a:p>
            <a:pPr lvl="1"/>
            <a:endParaRPr lang="nl-NL" dirty="0"/>
          </a:p>
        </p:txBody>
      </p:sp>
      <p:sp>
        <p:nvSpPr>
          <p:cNvPr id="4" name="Rechthoek 3">
            <a:extLst>
              <a:ext uri="{FF2B5EF4-FFF2-40B4-BE49-F238E27FC236}">
                <a16:creationId xmlns:a16="http://schemas.microsoft.com/office/drawing/2014/main" id="{B4C24DC5-94AA-404C-D301-BFE7ED32EE94}"/>
              </a:ext>
            </a:extLst>
          </p:cNvPr>
          <p:cNvSpPr/>
          <p:nvPr/>
        </p:nvSpPr>
        <p:spPr>
          <a:xfrm rot="988125">
            <a:off x="10676886" y="-403272"/>
            <a:ext cx="1205474"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0D06605D-F6F0-62F3-8EDE-36672F389744}"/>
              </a:ext>
            </a:extLst>
          </p:cNvPr>
          <p:cNvSpPr/>
          <p:nvPr/>
        </p:nvSpPr>
        <p:spPr>
          <a:xfrm rot="988125">
            <a:off x="11967688" y="-520838"/>
            <a:ext cx="1205473"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CA7B659E-7F19-348B-E3CF-5ECF1C3C9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56094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B11D34B-0E36-9B04-68A0-386BA412F9DB}"/>
              </a:ext>
            </a:extLst>
          </p:cNvPr>
          <p:cNvSpPr/>
          <p:nvPr/>
        </p:nvSpPr>
        <p:spPr>
          <a:xfrm rot="988125">
            <a:off x="-1532447" y="-1305326"/>
            <a:ext cx="273316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4DD698DA-37FA-F295-68F7-EEBAA4A57C56}"/>
              </a:ext>
            </a:extLst>
          </p:cNvPr>
          <p:cNvSpPr txBox="1">
            <a:spLocks/>
          </p:cNvSpPr>
          <p:nvPr/>
        </p:nvSpPr>
        <p:spPr>
          <a:xfrm>
            <a:off x="2275399" y="1365830"/>
            <a:ext cx="8488917" cy="33242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599" b="1" dirty="0"/>
              <a:t>Werk in tweetallen uit volgens de principes van de vertaalcirkel:</a:t>
            </a:r>
            <a:br>
              <a:rPr lang="nl-NL" sz="3599" b="1" dirty="0"/>
            </a:br>
            <a:r>
              <a:rPr lang="nl-NL" sz="3599" b="1" i="1" dirty="0"/>
              <a:t>Op een grote waterplas varen 4 bootjes. </a:t>
            </a:r>
            <a:br>
              <a:rPr lang="nl-NL" sz="3599" b="1" i="1" dirty="0"/>
            </a:br>
            <a:r>
              <a:rPr lang="nl-NL" sz="3599" b="1" i="1" dirty="0"/>
              <a:t>In elk bootje zitten 3 kinderen. Hoeveel kinderen varen in totaal in de bootjes?</a:t>
            </a:r>
          </a:p>
        </p:txBody>
      </p:sp>
      <p:sp>
        <p:nvSpPr>
          <p:cNvPr id="3" name="Tekstvak 2">
            <a:extLst>
              <a:ext uri="{FF2B5EF4-FFF2-40B4-BE49-F238E27FC236}">
                <a16:creationId xmlns:a16="http://schemas.microsoft.com/office/drawing/2014/main" id="{6325342F-52A9-EC1E-2C63-DCE77D54D56A}"/>
              </a:ext>
            </a:extLst>
          </p:cNvPr>
          <p:cNvSpPr txBox="1"/>
          <p:nvPr/>
        </p:nvSpPr>
        <p:spPr>
          <a:xfrm>
            <a:off x="2289330" y="4200019"/>
            <a:ext cx="4601664" cy="1631216"/>
          </a:xfrm>
          <a:prstGeom prst="rect">
            <a:avLst/>
          </a:prstGeom>
          <a:noFill/>
        </p:spPr>
        <p:txBody>
          <a:bodyPr wrap="square" rtlCol="0">
            <a:spAutoFit/>
          </a:bodyPr>
          <a:lstStyle/>
          <a:p>
            <a:pPr marL="285693" indent="-285693">
              <a:buFont typeface="Arial" panose="020B0604020202020204" pitchFamily="34" charset="0"/>
              <a:buChar char="•"/>
            </a:pPr>
            <a:r>
              <a:rPr lang="nl-NL" sz="2000" dirty="0"/>
              <a:t>Concreet uitspelen</a:t>
            </a:r>
          </a:p>
          <a:p>
            <a:pPr marL="285693" indent="-285693">
              <a:buFont typeface="Arial" panose="020B0604020202020204" pitchFamily="34" charset="0"/>
              <a:buChar char="•"/>
            </a:pPr>
            <a:r>
              <a:rPr lang="nl-NL" sz="2000" dirty="0"/>
              <a:t>Uitvoeren met blokken/fiches</a:t>
            </a:r>
          </a:p>
          <a:p>
            <a:pPr marL="285693" indent="-285693">
              <a:buFont typeface="Arial" panose="020B0604020202020204" pitchFamily="34" charset="0"/>
              <a:buChar char="•"/>
            </a:pPr>
            <a:r>
              <a:rPr lang="nl-NL" sz="2000" dirty="0"/>
              <a:t>Situatie tekenen/schetsen</a:t>
            </a:r>
          </a:p>
          <a:p>
            <a:pPr marL="285693" indent="-285693">
              <a:buFont typeface="Arial" panose="020B0604020202020204" pitchFamily="34" charset="0"/>
              <a:buChar char="•"/>
            </a:pPr>
            <a:r>
              <a:rPr lang="nl-NL" sz="2000" dirty="0"/>
              <a:t>Situatie weergeven in </a:t>
            </a:r>
            <a:r>
              <a:rPr lang="nl-NL" sz="2000"/>
              <a:t>een model</a:t>
            </a:r>
            <a:endParaRPr lang="nl-NL" sz="2000" dirty="0"/>
          </a:p>
          <a:p>
            <a:pPr marL="285693" indent="-285693">
              <a:buFont typeface="Arial" panose="020B0604020202020204" pitchFamily="34" charset="0"/>
              <a:buChar char="•"/>
            </a:pPr>
            <a:r>
              <a:rPr lang="nl-NL" sz="2000" dirty="0"/>
              <a:t>Situatie weergeven in een formele som</a:t>
            </a:r>
          </a:p>
        </p:txBody>
      </p:sp>
      <p:sp>
        <p:nvSpPr>
          <p:cNvPr id="6" name="Rechthoek 5">
            <a:extLst>
              <a:ext uri="{FF2B5EF4-FFF2-40B4-BE49-F238E27FC236}">
                <a16:creationId xmlns:a16="http://schemas.microsoft.com/office/drawing/2014/main" id="{92A328D7-0F4B-FADA-FE96-404CC76259F1}"/>
              </a:ext>
            </a:extLst>
          </p:cNvPr>
          <p:cNvSpPr/>
          <p:nvPr/>
        </p:nvSpPr>
        <p:spPr>
          <a:xfrm rot="988125">
            <a:off x="11204732" y="-445916"/>
            <a:ext cx="273316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a:extLst>
              <a:ext uri="{FF2B5EF4-FFF2-40B4-BE49-F238E27FC236}">
                <a16:creationId xmlns:a16="http://schemas.microsoft.com/office/drawing/2014/main" id="{4A029BAC-7A02-E9E6-EED1-DDD77A1E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8" name="Tekstvak 7">
            <a:extLst>
              <a:ext uri="{FF2B5EF4-FFF2-40B4-BE49-F238E27FC236}">
                <a16:creationId xmlns:a16="http://schemas.microsoft.com/office/drawing/2014/main" id="{9214C9C3-6E2E-A997-8C98-1BDDA3EF6197}"/>
              </a:ext>
            </a:extLst>
          </p:cNvPr>
          <p:cNvSpPr txBox="1"/>
          <p:nvPr/>
        </p:nvSpPr>
        <p:spPr>
          <a:xfrm>
            <a:off x="6904925" y="4200019"/>
            <a:ext cx="3087487" cy="1631216"/>
          </a:xfrm>
          <a:prstGeom prst="rect">
            <a:avLst/>
          </a:prstGeom>
          <a:noFill/>
        </p:spPr>
        <p:txBody>
          <a:bodyPr wrap="square" rtlCol="0">
            <a:spAutoFit/>
          </a:bodyPr>
          <a:lstStyle/>
          <a:p>
            <a:pPr marL="285693" indent="-285693">
              <a:buFont typeface="Arial" panose="020B0604020202020204" pitchFamily="34" charset="0"/>
              <a:buChar char="•"/>
            </a:pPr>
            <a:r>
              <a:rPr lang="nl-NL" sz="2000" dirty="0"/>
              <a:t>Informeel handelen</a:t>
            </a:r>
          </a:p>
          <a:p>
            <a:pPr marL="285693" indent="-285693">
              <a:buFont typeface="Arial" panose="020B0604020202020204" pitchFamily="34" charset="0"/>
              <a:buChar char="•"/>
            </a:pPr>
            <a:r>
              <a:rPr lang="nl-NL" sz="2000" dirty="0"/>
              <a:t>Informeel handelen</a:t>
            </a:r>
          </a:p>
          <a:p>
            <a:pPr marL="285693" indent="-285693">
              <a:buFont typeface="Arial" panose="020B0604020202020204" pitchFamily="34" charset="0"/>
              <a:buChar char="•"/>
            </a:pPr>
            <a:r>
              <a:rPr lang="nl-NL" sz="2000" dirty="0"/>
              <a:t>Voorstellen – concreet </a:t>
            </a:r>
          </a:p>
          <a:p>
            <a:pPr marL="285693" indent="-285693">
              <a:buFont typeface="Arial" panose="020B0604020202020204" pitchFamily="34" charset="0"/>
              <a:buChar char="•"/>
            </a:pPr>
            <a:r>
              <a:rPr lang="nl-NL" sz="2000" dirty="0"/>
              <a:t>Voorstellen – abstract </a:t>
            </a:r>
          </a:p>
          <a:p>
            <a:pPr marL="285693" indent="-285693">
              <a:buFont typeface="Arial" panose="020B0604020202020204" pitchFamily="34" charset="0"/>
              <a:buChar char="•"/>
            </a:pPr>
            <a:r>
              <a:rPr lang="nl-NL" sz="2000" dirty="0"/>
              <a:t>Formeel handelen</a:t>
            </a:r>
          </a:p>
        </p:txBody>
      </p:sp>
    </p:spTree>
    <p:extLst>
      <p:ext uri="{BB962C8B-B14F-4D97-AF65-F5344CB8AC3E}">
        <p14:creationId xmlns:p14="http://schemas.microsoft.com/office/powerpoint/2010/main" val="159577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B11D34B-0E36-9B04-68A0-386BA412F9DB}"/>
              </a:ext>
            </a:extLst>
          </p:cNvPr>
          <p:cNvSpPr/>
          <p:nvPr/>
        </p:nvSpPr>
        <p:spPr>
          <a:xfrm rot="988125">
            <a:off x="-1532447" y="-1305326"/>
            <a:ext cx="273316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DD698DA-37FA-F295-68F7-EEBAA4A57C56}"/>
              </a:ext>
            </a:extLst>
          </p:cNvPr>
          <p:cNvSpPr txBox="1">
            <a:spLocks/>
          </p:cNvSpPr>
          <p:nvPr/>
        </p:nvSpPr>
        <p:spPr>
          <a:xfrm>
            <a:off x="1932536" y="507877"/>
            <a:ext cx="9270157" cy="28167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Light" panose="020F0302020204030204"/>
                <a:ea typeface="+mj-ea"/>
                <a:cs typeface="+mj-cs"/>
              </a:rPr>
              <a:t>Werk in tweetallen uit:</a:t>
            </a:r>
            <a:br>
              <a:rPr kumimoji="0" lang="nl-NL" sz="28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nl-NL" sz="2800" b="1" i="1" u="none" strike="noStrike" kern="1200" cap="none" spc="0" normalizeH="0" baseline="0" noProof="0" dirty="0">
                <a:ln>
                  <a:noFill/>
                </a:ln>
                <a:solidFill>
                  <a:prstClr val="black"/>
                </a:solidFill>
                <a:effectLst/>
                <a:uLnTx/>
                <a:uFillTx/>
                <a:latin typeface="Calibri Light" panose="020F0302020204030204"/>
                <a:ea typeface="+mj-ea"/>
                <a:cs typeface="+mj-cs"/>
              </a:rPr>
              <a:t>Jan wil zijn tuin anders inrichten. De lengte van zijn tuin is 10 m en de breedte is 5,5 m. Hij wil voor de helft een terras met tegels en voor de helft een grasveld. Jan</a:t>
            </a:r>
            <a:r>
              <a:rPr kumimoji="0" lang="nl-NL" sz="2800" b="1" i="1" u="none" strike="noStrike" kern="1200" cap="none" spc="0" normalizeH="0" noProof="0" dirty="0">
                <a:ln>
                  <a:noFill/>
                </a:ln>
                <a:solidFill>
                  <a:prstClr val="black"/>
                </a:solidFill>
                <a:effectLst/>
                <a:uLnTx/>
                <a:uFillTx/>
                <a:latin typeface="Calibri Light" panose="020F0302020204030204"/>
                <a:ea typeface="+mj-ea"/>
                <a:cs typeface="+mj-cs"/>
              </a:rPr>
              <a:t> koopt gras per rol. Eén rol is </a:t>
            </a:r>
            <a:br>
              <a:rPr kumimoji="0" lang="nl-NL" sz="2800" b="1" i="1" u="none" strike="noStrike" kern="1200" cap="none" spc="0" normalizeH="0" noProof="0" dirty="0">
                <a:ln>
                  <a:noFill/>
                </a:ln>
                <a:solidFill>
                  <a:prstClr val="black"/>
                </a:solidFill>
                <a:effectLst/>
                <a:uLnTx/>
                <a:uFillTx/>
                <a:latin typeface="Calibri Light" panose="020F0302020204030204"/>
                <a:ea typeface="+mj-ea"/>
                <a:cs typeface="+mj-cs"/>
              </a:rPr>
            </a:br>
            <a:r>
              <a:rPr kumimoji="0" lang="nl-NL" sz="2800" b="1" i="1" u="none" strike="noStrike" kern="1200" cap="none" spc="0" normalizeH="0" noProof="0" dirty="0">
                <a:ln>
                  <a:noFill/>
                </a:ln>
                <a:solidFill>
                  <a:prstClr val="black"/>
                </a:solidFill>
                <a:effectLst/>
                <a:uLnTx/>
                <a:uFillTx/>
                <a:latin typeface="Calibri Light" panose="020F0302020204030204"/>
                <a:ea typeface="+mj-ea"/>
                <a:cs typeface="+mj-cs"/>
              </a:rPr>
              <a:t>10 m lang en 0,5 m breed. Hoeveel rollen gras moet Jan kopen voor de nieuwe inrichting van zijn tuin?</a:t>
            </a:r>
            <a:endParaRPr kumimoji="0" lang="nl-NL" sz="28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ekstvak 2">
            <a:extLst>
              <a:ext uri="{FF2B5EF4-FFF2-40B4-BE49-F238E27FC236}">
                <a16:creationId xmlns:a16="http://schemas.microsoft.com/office/drawing/2014/main" id="{6325342F-52A9-EC1E-2C63-DCE77D54D56A}"/>
              </a:ext>
            </a:extLst>
          </p:cNvPr>
          <p:cNvSpPr txBox="1"/>
          <p:nvPr/>
        </p:nvSpPr>
        <p:spPr>
          <a:xfrm>
            <a:off x="1222854" y="3248879"/>
            <a:ext cx="9561559" cy="3477875"/>
          </a:xfrm>
          <a:prstGeom prst="rect">
            <a:avLst/>
          </a:prstGeom>
          <a:noFill/>
        </p:spPr>
        <p:txBody>
          <a:bodyPr wrap="square" rtlCol="0">
            <a:spAutoFit/>
          </a:bodyPr>
          <a:lstStyle/>
          <a:p>
            <a:pPr marL="285693" marR="0" lvl="0" indent="-2856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Hoe verwerk</a:t>
            </a:r>
            <a:r>
              <a:rPr kumimoji="0" lang="nl-NL" sz="2000" b="0" i="0" u="none" strike="noStrike" kern="1200" cap="none" spc="0" normalizeH="0" noProof="0" dirty="0">
                <a:ln>
                  <a:noFill/>
                </a:ln>
                <a:solidFill>
                  <a:prstClr val="black"/>
                </a:solidFill>
                <a:effectLst/>
                <a:uLnTx/>
                <a:uFillTx/>
                <a:latin typeface="Calibri" panose="020F0502020204030204"/>
                <a:ea typeface="+mn-ea"/>
                <a:cs typeface="+mn-cs"/>
              </a:rPr>
              <a:t> je deze opgave op een taalgerichte wijze in een rekenles aan groep 5/6?</a:t>
            </a:r>
          </a:p>
          <a:p>
            <a:pPr marL="742893" lvl="1" indent="-285693">
              <a:buFont typeface="Arial" panose="020B0604020202020204" pitchFamily="34" charset="0"/>
              <a:buChar char="•"/>
            </a:pPr>
            <a:r>
              <a:rPr lang="nl-NL" sz="2000" baseline="0" dirty="0">
                <a:solidFill>
                  <a:prstClr val="black"/>
                </a:solidFill>
                <a:latin typeface="Calibri" panose="020F0502020204030204"/>
              </a:rPr>
              <a:t>Doel van de les/opgave</a:t>
            </a:r>
          </a:p>
          <a:p>
            <a:pPr marL="742893" lvl="1" indent="-285693">
              <a:buFont typeface="Arial" panose="020B0604020202020204" pitchFamily="34" charset="0"/>
              <a:buChar char="•"/>
            </a:pPr>
            <a:r>
              <a:rPr kumimoji="0" lang="nl-NL" sz="2000" b="0" i="0" u="none" strike="noStrike" kern="1200" cap="none" spc="0" normalizeH="0" noProof="0" dirty="0">
                <a:ln>
                  <a:noFill/>
                </a:ln>
                <a:solidFill>
                  <a:prstClr val="black"/>
                </a:solidFill>
                <a:effectLst/>
                <a:uLnTx/>
                <a:uFillTx/>
                <a:latin typeface="Calibri" panose="020F0502020204030204"/>
                <a:ea typeface="+mn-ea"/>
                <a:cs typeface="+mn-cs"/>
              </a:rPr>
              <a:t>Welke DAT en CAT zitten hierin?</a:t>
            </a:r>
          </a:p>
          <a:p>
            <a:pPr marL="742893" lvl="1" indent="-285693">
              <a:buFont typeface="Arial" panose="020B0604020202020204" pitchFamily="34" charset="0"/>
              <a:buChar char="•"/>
            </a:pPr>
            <a:r>
              <a:rPr lang="nl-NL" sz="2000" baseline="0" dirty="0">
                <a:solidFill>
                  <a:prstClr val="black"/>
                </a:solidFill>
                <a:latin typeface="Calibri" panose="020F0502020204030204"/>
              </a:rPr>
              <a:t>Beginsituatie</a:t>
            </a:r>
            <a:r>
              <a:rPr lang="nl-NL" sz="2000" dirty="0">
                <a:solidFill>
                  <a:prstClr val="black"/>
                </a:solidFill>
                <a:latin typeface="Calibri" panose="020F0502020204030204"/>
              </a:rPr>
              <a:t> van LL m.b.t. rekenvaardigheden?</a:t>
            </a:r>
          </a:p>
          <a:p>
            <a:pPr marL="742893" lvl="1" indent="-285693">
              <a:buFont typeface="Arial" panose="020B0604020202020204" pitchFamily="34" charset="0"/>
              <a:buChar char="•"/>
            </a:pPr>
            <a:r>
              <a:rPr lang="nl-NL" sz="2000" dirty="0">
                <a:solidFill>
                  <a:prstClr val="black"/>
                </a:solidFill>
                <a:latin typeface="Calibri" panose="020F0502020204030204"/>
              </a:rPr>
              <a:t>Welke DAT beheersen de LL?</a:t>
            </a:r>
          </a:p>
          <a:p>
            <a:pPr marL="742893" lvl="1" indent="-285693">
              <a:buFont typeface="Arial" panose="020B0604020202020204" pitchFamily="34" charset="0"/>
              <a:buChar char="•"/>
            </a:pPr>
            <a:r>
              <a:rPr lang="nl-NL" sz="2000" dirty="0">
                <a:solidFill>
                  <a:prstClr val="black"/>
                </a:solidFill>
                <a:latin typeface="Calibri" panose="020F0502020204030204"/>
              </a:rPr>
              <a:t>Toegankelijke en betekenisvolle context?</a:t>
            </a:r>
          </a:p>
          <a:p>
            <a:pPr marL="742893" lvl="1" indent="-285693">
              <a:buFont typeface="Arial" panose="020B0604020202020204" pitchFamily="34" charset="0"/>
              <a:buChar char="•"/>
            </a:pPr>
            <a:r>
              <a:rPr lang="nl-NL" sz="2000" dirty="0">
                <a:solidFill>
                  <a:prstClr val="black"/>
                </a:solidFill>
                <a:latin typeface="Calibri" panose="020F0502020204030204"/>
              </a:rPr>
              <a:t>Activiteit(en) om interactie/taalproductie te stimuleren</a:t>
            </a:r>
          </a:p>
          <a:p>
            <a:pPr marL="285693" indent="-285693">
              <a:buFont typeface="Arial" panose="020B0604020202020204" pitchFamily="34" charset="0"/>
              <a:buChar char="•"/>
            </a:pPr>
            <a:r>
              <a:rPr lang="nl-NL" sz="2000" dirty="0">
                <a:solidFill>
                  <a:prstClr val="black"/>
                </a:solidFill>
                <a:latin typeface="Calibri" panose="020F0502020204030204"/>
              </a:rPr>
              <a:t>Hoe verbind je de vertaalcirkel aan deze opgave?</a:t>
            </a:r>
          </a:p>
          <a:p>
            <a:pPr marL="742893" lvl="1" indent="-285693">
              <a:buFont typeface="Arial" panose="020B0604020202020204" pitchFamily="34" charset="0"/>
              <a:buChar char="•"/>
            </a:pPr>
            <a:endParaRPr lang="nl-NL" sz="2000" dirty="0">
              <a:solidFill>
                <a:prstClr val="black"/>
              </a:solidFill>
              <a:latin typeface="Calibri" panose="020F0502020204030204"/>
            </a:endParaRPr>
          </a:p>
          <a:p>
            <a:pPr marL="742893" lvl="1" indent="-285693">
              <a:buFont typeface="Arial" panose="020B0604020202020204" pitchFamily="34" charset="0"/>
              <a:buChar char="•"/>
            </a:pPr>
            <a:endParaRPr lang="nl-NL" sz="2000" dirty="0">
              <a:solidFill>
                <a:prstClr val="black"/>
              </a:solidFill>
              <a:latin typeface="Calibri" panose="020F0502020204030204"/>
            </a:endParaRPr>
          </a:p>
          <a:p>
            <a:pPr marL="742893" lvl="1" indent="-285693">
              <a:buFont typeface="Arial" panose="020B0604020202020204" pitchFamily="34" charset="0"/>
              <a:buChar cha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92A328D7-0F4B-FADA-FE96-404CC76259F1}"/>
              </a:ext>
            </a:extLst>
          </p:cNvPr>
          <p:cNvSpPr/>
          <p:nvPr/>
        </p:nvSpPr>
        <p:spPr>
          <a:xfrm rot="988125">
            <a:off x="11204732" y="-445916"/>
            <a:ext cx="273316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4A029BAC-7A02-E9E6-EED1-DDD77A1E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5" name="Tekstvak 4">
            <a:extLst>
              <a:ext uri="{FF2B5EF4-FFF2-40B4-BE49-F238E27FC236}">
                <a16:creationId xmlns:a16="http://schemas.microsoft.com/office/drawing/2014/main" id="{6C06EE18-7C02-A86B-3302-6FAFE8B293CD}"/>
              </a:ext>
            </a:extLst>
          </p:cNvPr>
          <p:cNvSpPr txBox="1"/>
          <p:nvPr/>
        </p:nvSpPr>
        <p:spPr>
          <a:xfrm>
            <a:off x="7544942" y="3541956"/>
            <a:ext cx="3799647" cy="2246769"/>
          </a:xfrm>
          <a:prstGeom prst="rect">
            <a:avLst/>
          </a:prstGeom>
          <a:noFill/>
        </p:spPr>
        <p:txBody>
          <a:bodyPr wrap="square" rtlCol="0">
            <a:spAutoFit/>
          </a:bodyPr>
          <a:lstStyle/>
          <a:p>
            <a:pPr marL="285693" marR="0" lvl="0" indent="-2856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Scaffolding</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893" lvl="1" indent="-285693">
              <a:buFont typeface="Arial" panose="020B0604020202020204" pitchFamily="34" charset="0"/>
              <a:buChar char="•"/>
            </a:pPr>
            <a:r>
              <a:rPr lang="nl-NL" sz="2000" dirty="0">
                <a:solidFill>
                  <a:prstClr val="black"/>
                </a:solidFill>
                <a:latin typeface="Calibri" panose="020F0502020204030204"/>
              </a:rPr>
              <a:t>Building </a:t>
            </a:r>
            <a:r>
              <a:rPr lang="nl-NL" sz="2000" dirty="0" err="1">
                <a:solidFill>
                  <a:prstClr val="black"/>
                </a:solidFill>
                <a:latin typeface="Calibri" panose="020F0502020204030204"/>
              </a:rPr>
              <a:t>the</a:t>
            </a:r>
            <a:r>
              <a:rPr lang="nl-NL" sz="2000" dirty="0">
                <a:solidFill>
                  <a:prstClr val="black"/>
                </a:solidFill>
                <a:latin typeface="Calibri" panose="020F0502020204030204"/>
              </a:rPr>
              <a:t> field</a:t>
            </a:r>
          </a:p>
          <a:p>
            <a:pPr marL="742893" lvl="1" indent="-285693">
              <a:buFont typeface="Arial" panose="020B0604020202020204" pitchFamily="34" charset="0"/>
              <a:buChar char="•"/>
            </a:pP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Modelling</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ge</a:t>
            </a:r>
            <a:r>
              <a:rPr lang="nl-NL" sz="2000" dirty="0" err="1">
                <a:solidFill>
                  <a:prstClr val="black"/>
                </a:solidFill>
                <a:latin typeface="Calibri" panose="020F0502020204030204"/>
              </a:rPr>
              <a:t>nre</a:t>
            </a:r>
            <a:endParaRPr lang="nl-NL" sz="2000" dirty="0">
              <a:solidFill>
                <a:prstClr val="black"/>
              </a:solidFill>
              <a:latin typeface="Calibri" panose="020F0502020204030204"/>
            </a:endParaRPr>
          </a:p>
          <a:p>
            <a:pPr marL="742893" lvl="1" indent="-285693">
              <a:buFont typeface="Arial" panose="020B0604020202020204" pitchFamily="34" charset="0"/>
              <a:buChar char="•"/>
            </a:pPr>
            <a:r>
              <a:rPr lang="nl-NL" sz="2000" dirty="0" err="1">
                <a:solidFill>
                  <a:prstClr val="black"/>
                </a:solidFill>
                <a:latin typeface="Calibri" panose="020F0502020204030204"/>
              </a:rPr>
              <a:t>Guided</a:t>
            </a:r>
            <a:r>
              <a:rPr lang="nl-NL" sz="2000" dirty="0">
                <a:solidFill>
                  <a:prstClr val="black"/>
                </a:solidFill>
                <a:latin typeface="Calibri" panose="020F0502020204030204"/>
              </a:rPr>
              <a:t> </a:t>
            </a:r>
            <a:r>
              <a:rPr lang="nl-NL" sz="2000" dirty="0" err="1">
                <a:solidFill>
                  <a:prstClr val="black"/>
                </a:solidFill>
                <a:latin typeface="Calibri" panose="020F0502020204030204"/>
              </a:rPr>
              <a:t>practice</a:t>
            </a:r>
            <a:endParaRPr lang="nl-NL" sz="2000" dirty="0">
              <a:solidFill>
                <a:prstClr val="black"/>
              </a:solidFill>
              <a:latin typeface="Calibri" panose="020F0502020204030204"/>
            </a:endParaRPr>
          </a:p>
          <a:p>
            <a:pPr marL="742893" lvl="1" indent="-285693">
              <a:buFont typeface="Arial" panose="020B0604020202020204" pitchFamily="34" charset="0"/>
              <a:buChar char="•"/>
            </a:pPr>
            <a:r>
              <a:rPr lang="nl-NL" sz="2000" dirty="0">
                <a:solidFill>
                  <a:prstClr val="black"/>
                </a:solidFill>
                <a:latin typeface="Calibri" panose="020F0502020204030204"/>
              </a:rPr>
              <a:t>Independent </a:t>
            </a:r>
            <a:r>
              <a:rPr lang="nl-NL" sz="2000" dirty="0" err="1">
                <a:solidFill>
                  <a:prstClr val="black"/>
                </a:solidFill>
                <a:latin typeface="Calibri" panose="020F0502020204030204"/>
              </a:rPr>
              <a:t>constr</a:t>
            </a:r>
            <a:r>
              <a:rPr lang="nl-NL" sz="2000" dirty="0">
                <a:solidFill>
                  <a:prstClr val="black"/>
                </a:solidFill>
                <a:latin typeface="Calibri" panose="020F0502020204030204"/>
              </a:rPr>
              <a:t>.</a:t>
            </a:r>
          </a:p>
          <a:p>
            <a:pPr marL="742893" lvl="1" indent="-285693">
              <a:buFont typeface="Arial" panose="020B0604020202020204" pitchFamily="34" charset="0"/>
              <a:buChar cha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893" lvl="1" indent="-285693">
              <a:buFont typeface="Arial" panose="020B0604020202020204" pitchFamily="34" charset="0"/>
              <a:buChar cha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11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74C17DB-8DC5-BE18-599E-6BFBD5C09054}"/>
              </a:ext>
            </a:extLst>
          </p:cNvPr>
          <p:cNvSpPr/>
          <p:nvPr/>
        </p:nvSpPr>
        <p:spPr>
          <a:xfrm rot="5400000">
            <a:off x="5250656" y="-5250657"/>
            <a:ext cx="1690690" cy="121920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033B442-52F2-5879-226F-A9C33DAB8D6C}"/>
              </a:ext>
            </a:extLst>
          </p:cNvPr>
          <p:cNvSpPr>
            <a:spLocks noGrp="1"/>
          </p:cNvSpPr>
          <p:nvPr>
            <p:ph type="title"/>
          </p:nvPr>
        </p:nvSpPr>
        <p:spPr/>
        <p:txBody>
          <a:bodyPr/>
          <a:lstStyle/>
          <a:p>
            <a:r>
              <a:rPr lang="nl-NL" b="1" dirty="0">
                <a:solidFill>
                  <a:schemeClr val="bg1"/>
                </a:solidFill>
              </a:rPr>
              <a:t>Vragen?</a:t>
            </a:r>
          </a:p>
        </p:txBody>
      </p:sp>
      <p:sp>
        <p:nvSpPr>
          <p:cNvPr id="7" name="Tijdelijke aanduiding voor tekst 6">
            <a:extLst>
              <a:ext uri="{FF2B5EF4-FFF2-40B4-BE49-F238E27FC236}">
                <a16:creationId xmlns:a16="http://schemas.microsoft.com/office/drawing/2014/main" id="{DA1DE820-76BF-28F1-7C89-59A6C17F9B19}"/>
              </a:ext>
            </a:extLst>
          </p:cNvPr>
          <p:cNvSpPr>
            <a:spLocks noGrp="1"/>
          </p:cNvSpPr>
          <p:nvPr>
            <p:ph type="body" idx="1"/>
          </p:nvPr>
        </p:nvSpPr>
        <p:spPr>
          <a:xfrm>
            <a:off x="1547712" y="1681163"/>
            <a:ext cx="5157787" cy="823912"/>
          </a:xfrm>
        </p:spPr>
        <p:txBody>
          <a:bodyPr/>
          <a:lstStyle/>
          <a:p>
            <a:r>
              <a:rPr lang="nl-NL" dirty="0" err="1"/>
              <a:t>Powerpoint</a:t>
            </a:r>
            <a:r>
              <a:rPr lang="nl-NL" dirty="0"/>
              <a:t> nalezen?</a:t>
            </a:r>
          </a:p>
        </p:txBody>
      </p:sp>
      <p:sp>
        <p:nvSpPr>
          <p:cNvPr id="3" name="Tijdelijke aanduiding voor inhoud 2">
            <a:extLst>
              <a:ext uri="{FF2B5EF4-FFF2-40B4-BE49-F238E27FC236}">
                <a16:creationId xmlns:a16="http://schemas.microsoft.com/office/drawing/2014/main" id="{CF097B38-B0C1-E615-D6C7-7D8347508EE2}"/>
              </a:ext>
            </a:extLst>
          </p:cNvPr>
          <p:cNvSpPr>
            <a:spLocks noGrp="1"/>
          </p:cNvSpPr>
          <p:nvPr>
            <p:ph sz="half" idx="2"/>
          </p:nvPr>
        </p:nvSpPr>
        <p:spPr/>
        <p:txBody>
          <a:bodyPr>
            <a:normAutofit/>
          </a:bodyPr>
          <a:lstStyle/>
          <a:p>
            <a:pPr marL="0" indent="0">
              <a:buNone/>
            </a:pPr>
            <a:endParaRPr lang="nl-NL" sz="2000" dirty="0"/>
          </a:p>
          <a:p>
            <a:endParaRPr lang="nl-NL" sz="2000" dirty="0"/>
          </a:p>
        </p:txBody>
      </p:sp>
      <p:sp>
        <p:nvSpPr>
          <p:cNvPr id="8" name="Tijdelijke aanduiding voor tekst 7">
            <a:extLst>
              <a:ext uri="{FF2B5EF4-FFF2-40B4-BE49-F238E27FC236}">
                <a16:creationId xmlns:a16="http://schemas.microsoft.com/office/drawing/2014/main" id="{7A09156D-DA65-1FD1-6086-ACBE763FC3EB}"/>
              </a:ext>
            </a:extLst>
          </p:cNvPr>
          <p:cNvSpPr>
            <a:spLocks noGrp="1"/>
          </p:cNvSpPr>
          <p:nvPr>
            <p:ph type="body" sz="quarter" idx="3"/>
          </p:nvPr>
        </p:nvSpPr>
        <p:spPr>
          <a:xfrm>
            <a:off x="6526162" y="1681163"/>
            <a:ext cx="5183188" cy="823912"/>
          </a:xfrm>
        </p:spPr>
        <p:txBody>
          <a:bodyPr/>
          <a:lstStyle/>
          <a:p>
            <a:r>
              <a:rPr lang="nl-NL" dirty="0"/>
              <a:t>Contact met mij?</a:t>
            </a:r>
          </a:p>
        </p:txBody>
      </p:sp>
      <p:pic>
        <p:nvPicPr>
          <p:cNvPr id="11" name="Tijdelijke aanduiding voor inhoud 10" descr="Afbeelding met Graphics, clipart, logo, ontwerp&#10;&#10;Automatisch gegenereerde beschrijving">
            <a:extLst>
              <a:ext uri="{FF2B5EF4-FFF2-40B4-BE49-F238E27FC236}">
                <a16:creationId xmlns:a16="http://schemas.microsoft.com/office/drawing/2014/main" id="{C604B84D-DBBC-3AEA-FA3E-F212C825EAE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596924" y="2505075"/>
            <a:ext cx="4233606" cy="4233606"/>
          </a:xfrm>
          <a:prstGeom prst="flowChartAlternateProcess">
            <a:avLst/>
          </a:prstGeom>
          <a:ln>
            <a:noFill/>
          </a:ln>
          <a:effectLst>
            <a:softEdge rad="112500"/>
          </a:effectLst>
        </p:spPr>
      </p:pic>
      <p:pic>
        <p:nvPicPr>
          <p:cNvPr id="4" name="Afbeelding 3">
            <a:extLst>
              <a:ext uri="{FF2B5EF4-FFF2-40B4-BE49-F238E27FC236}">
                <a16:creationId xmlns:a16="http://schemas.microsoft.com/office/drawing/2014/main" id="{F0F9B0B5-4911-81B9-0E02-6ED555933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10" name="Tijdelijke aanduiding voor inhoud 8">
            <a:extLst>
              <a:ext uri="{FF2B5EF4-FFF2-40B4-BE49-F238E27FC236}">
                <a16:creationId xmlns:a16="http://schemas.microsoft.com/office/drawing/2014/main" id="{E7BD129B-A8F6-A40B-A485-1D301368D04B}"/>
              </a:ext>
            </a:extLst>
          </p:cNvPr>
          <p:cNvSpPr txBox="1">
            <a:spLocks/>
          </p:cNvSpPr>
          <p:nvPr/>
        </p:nvSpPr>
        <p:spPr>
          <a:xfrm>
            <a:off x="6548389" y="25050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pPr marL="0" indent="0">
              <a:buNone/>
            </a:pPr>
            <a:r>
              <a:rPr lang="nl-NL" dirty="0">
                <a:hlinkClick r:id="rId4"/>
              </a:rPr>
              <a:t>m.kenter@windesheim.nl</a:t>
            </a:r>
            <a:endParaRPr lang="nl-NL" dirty="0"/>
          </a:p>
          <a:p>
            <a:pPr marL="0" indent="0">
              <a:buNone/>
            </a:pPr>
            <a:endParaRPr lang="nl-NL" dirty="0"/>
          </a:p>
          <a:p>
            <a:pPr marL="0" indent="0">
              <a:buNone/>
            </a:pPr>
            <a:r>
              <a:rPr lang="nl-NL" dirty="0"/>
              <a:t>	</a:t>
            </a:r>
            <a:r>
              <a:rPr lang="nl-NL" dirty="0">
                <a:hlinkClick r:id="rId5"/>
              </a:rPr>
              <a:t>Maaike Kenter | LinkedIn</a:t>
            </a:r>
            <a:endParaRPr lang="nl-NL" dirty="0"/>
          </a:p>
          <a:p>
            <a:pPr marL="0" indent="0">
              <a:buNone/>
            </a:pPr>
            <a:endParaRPr lang="nl-NL" dirty="0"/>
          </a:p>
          <a:p>
            <a:pPr marL="0" indent="0">
              <a:buNone/>
            </a:pPr>
            <a:endParaRPr lang="nl-NL" dirty="0"/>
          </a:p>
        </p:txBody>
      </p:sp>
      <p:pic>
        <p:nvPicPr>
          <p:cNvPr id="1026" name="Picture 2" descr="PPP - Compact">
            <a:extLst>
              <a:ext uri="{FF2B5EF4-FFF2-40B4-BE49-F238E27FC236}">
                <a16:creationId xmlns:a16="http://schemas.microsoft.com/office/drawing/2014/main" id="{2EAE5F0E-6F8C-BCF5-74EB-554C3A3D0C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420" y="3821113"/>
            <a:ext cx="668337" cy="66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2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B027CDAC-BC2E-C4F5-3F50-F485996A5E2D}"/>
              </a:ext>
            </a:extLst>
          </p:cNvPr>
          <p:cNvSpPr/>
          <p:nvPr/>
        </p:nvSpPr>
        <p:spPr>
          <a:xfrm rot="988125">
            <a:off x="5979691" y="-528203"/>
            <a:ext cx="931817"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26DD840-3AEC-76AF-3A0C-AE257D20A29F}"/>
              </a:ext>
            </a:extLst>
          </p:cNvPr>
          <p:cNvSpPr/>
          <p:nvPr/>
        </p:nvSpPr>
        <p:spPr>
          <a:xfrm rot="988125">
            <a:off x="6959405" y="-645768"/>
            <a:ext cx="931817"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40E1FB6-2ED1-5B52-F0B3-C0C46B62DF10}"/>
              </a:ext>
            </a:extLst>
          </p:cNvPr>
          <p:cNvSpPr>
            <a:spLocks noGrp="1"/>
          </p:cNvSpPr>
          <p:nvPr>
            <p:ph type="title"/>
          </p:nvPr>
        </p:nvSpPr>
        <p:spPr/>
        <p:txBody>
          <a:bodyPr/>
          <a:lstStyle/>
          <a:p>
            <a:r>
              <a:rPr lang="nl-NL" b="1" dirty="0">
                <a:solidFill>
                  <a:srgbClr val="7030A0"/>
                </a:solidFill>
              </a:rPr>
              <a:t>Verder verdiepen?</a:t>
            </a:r>
          </a:p>
        </p:txBody>
      </p:sp>
      <p:sp>
        <p:nvSpPr>
          <p:cNvPr id="4" name="Tijdelijke aanduiding voor inhoud 3">
            <a:extLst>
              <a:ext uri="{FF2B5EF4-FFF2-40B4-BE49-F238E27FC236}">
                <a16:creationId xmlns:a16="http://schemas.microsoft.com/office/drawing/2014/main" id="{75F3ABCD-F933-7299-690B-B01AF848056A}"/>
              </a:ext>
            </a:extLst>
          </p:cNvPr>
          <p:cNvSpPr>
            <a:spLocks noGrp="1"/>
          </p:cNvSpPr>
          <p:nvPr>
            <p:ph sz="half" idx="1"/>
          </p:nvPr>
        </p:nvSpPr>
        <p:spPr/>
        <p:txBody>
          <a:bodyPr>
            <a:normAutofit lnSpcReduction="10000"/>
          </a:bodyPr>
          <a:lstStyle/>
          <a:p>
            <a:r>
              <a:rPr lang="nl-NL" dirty="0"/>
              <a:t>Met ongeveer dezelfde bronnen als die ik gebruikt heb, is ook een kennisdossier op Leraar24 aangemaakt over het verbeteren van rekenvaardigheden door meer aandacht te hebben voor taal door o.a. Ronald Keijzer </a:t>
            </a:r>
            <a:br>
              <a:rPr lang="nl-NL" dirty="0"/>
            </a:br>
            <a:r>
              <a:rPr lang="nl-NL" dirty="0"/>
              <a:t>van de </a:t>
            </a:r>
            <a:r>
              <a:rPr lang="nl-NL" dirty="0" err="1"/>
              <a:t>iPabo</a:t>
            </a:r>
            <a:endParaRPr lang="nl-NL" dirty="0"/>
          </a:p>
          <a:p>
            <a:r>
              <a:rPr lang="nl-NL" dirty="0"/>
              <a:t>Er zijn mooie nascholings-materialen te downloaden hierover, scan de QR-code</a:t>
            </a:r>
          </a:p>
        </p:txBody>
      </p:sp>
      <p:pic>
        <p:nvPicPr>
          <p:cNvPr id="11" name="Afbeelding 10">
            <a:extLst>
              <a:ext uri="{FF2B5EF4-FFF2-40B4-BE49-F238E27FC236}">
                <a16:creationId xmlns:a16="http://schemas.microsoft.com/office/drawing/2014/main" id="{D80A7572-8E25-0572-5CA7-FF6066903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pic>
        <p:nvPicPr>
          <p:cNvPr id="15" name="Tijdelijke aanduiding voor inhoud 14" descr="Afbeelding met patroon, plein, pixel, ontwerp&#10;&#10;Automatisch gegenereerde beschrijving">
            <a:extLst>
              <a:ext uri="{FF2B5EF4-FFF2-40B4-BE49-F238E27FC236}">
                <a16:creationId xmlns:a16="http://schemas.microsoft.com/office/drawing/2014/main" id="{B9E5C6FF-79F4-0CAD-FBE5-824532C19E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07321" y="2212257"/>
            <a:ext cx="3198653" cy="3198653"/>
          </a:xfrm>
        </p:spPr>
      </p:pic>
    </p:spTree>
    <p:extLst>
      <p:ext uri="{BB962C8B-B14F-4D97-AF65-F5344CB8AC3E}">
        <p14:creationId xmlns:p14="http://schemas.microsoft.com/office/powerpoint/2010/main" val="154170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B11D34B-0E36-9B04-68A0-386BA412F9DB}"/>
              </a:ext>
            </a:extLst>
          </p:cNvPr>
          <p:cNvSpPr/>
          <p:nvPr/>
        </p:nvSpPr>
        <p:spPr>
          <a:xfrm rot="988125">
            <a:off x="-1532447" y="-1305326"/>
            <a:ext cx="273316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DD698DA-37FA-F295-68F7-EEBAA4A57C56}"/>
              </a:ext>
            </a:extLst>
          </p:cNvPr>
          <p:cNvSpPr txBox="1">
            <a:spLocks/>
          </p:cNvSpPr>
          <p:nvPr/>
        </p:nvSpPr>
        <p:spPr>
          <a:xfrm>
            <a:off x="1851542" y="1343594"/>
            <a:ext cx="8488917" cy="41708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3599" b="1" dirty="0">
                <a:solidFill>
                  <a:prstClr val="black"/>
                </a:solidFill>
                <a:latin typeface="Calibri Light" panose="020F0302020204030204"/>
              </a:rPr>
              <a:t>Check out met 3 – 2 – 1 </a:t>
            </a:r>
          </a:p>
          <a:p>
            <a:pPr marL="0" marR="0" lvl="0" indent="0" algn="l" defTabSz="914400" rtl="0" eaLnBrk="1" fontAlgn="auto" latinLnBrk="0" hangingPunct="1">
              <a:lnSpc>
                <a:spcPct val="90000"/>
              </a:lnSpc>
              <a:spcBef>
                <a:spcPct val="0"/>
              </a:spcBef>
              <a:spcAft>
                <a:spcPts val="0"/>
              </a:spcAft>
              <a:buClrTx/>
              <a:buSzTx/>
              <a:buFontTx/>
              <a:buNone/>
              <a:tabLst/>
              <a:defRPr/>
            </a:pPr>
            <a:endParaRPr lang="nl-NL" sz="3599" b="1" dirty="0">
              <a:solidFill>
                <a:prstClr val="black"/>
              </a:solidFill>
              <a:latin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nl-NL" sz="3599" b="1" dirty="0">
                <a:solidFill>
                  <a:prstClr val="black"/>
                </a:solidFill>
                <a:latin typeface="Calibri Light" panose="020F0302020204030204"/>
              </a:rPr>
              <a:t>Wissel uit in tweetallen:</a:t>
            </a:r>
          </a:p>
          <a:p>
            <a:pPr marL="571500" marR="0" lvl="0" indent="-571500" algn="l" defTabSz="914400" rtl="0" eaLnBrk="1" fontAlgn="auto" latinLnBrk="0" hangingPunct="1">
              <a:lnSpc>
                <a:spcPct val="90000"/>
              </a:lnSpc>
              <a:spcBef>
                <a:spcPct val="0"/>
              </a:spcBef>
              <a:spcAft>
                <a:spcPts val="0"/>
              </a:spcAft>
              <a:buClrTx/>
              <a:buSzTx/>
              <a:buFontTx/>
              <a:buChar char="-"/>
              <a:tabLst/>
              <a:defRPr/>
            </a:pPr>
            <a:r>
              <a:rPr kumimoji="0" lang="nl-NL" sz="3599" b="1" i="0" u="none" strike="noStrike" kern="1200" cap="none" spc="0" normalizeH="0" baseline="0" noProof="0" dirty="0">
                <a:ln>
                  <a:noFill/>
                </a:ln>
                <a:solidFill>
                  <a:prstClr val="black"/>
                </a:solidFill>
                <a:effectLst/>
                <a:uLnTx/>
                <a:uFillTx/>
                <a:latin typeface="Calibri Light" panose="020F0302020204030204"/>
                <a:ea typeface="+mj-ea"/>
                <a:cs typeface="+mj-cs"/>
              </a:rPr>
              <a:t>3 voorbeelden uit jouw praktijk waaraan je zaken uit deze workshop kunt koppelen</a:t>
            </a:r>
            <a:endParaRPr lang="nl-NL" sz="3599" b="1" dirty="0">
              <a:solidFill>
                <a:prstClr val="black"/>
              </a:solidFill>
              <a:latin typeface="Calibri Light" panose="020F0302020204030204"/>
            </a:endParaRPr>
          </a:p>
          <a:p>
            <a:pPr marL="571500" marR="0" lvl="0" indent="-571500" algn="l" defTabSz="914400" rtl="0" eaLnBrk="1" fontAlgn="auto" latinLnBrk="0" hangingPunct="1">
              <a:lnSpc>
                <a:spcPct val="90000"/>
              </a:lnSpc>
              <a:spcBef>
                <a:spcPct val="0"/>
              </a:spcBef>
              <a:spcAft>
                <a:spcPts val="0"/>
              </a:spcAft>
              <a:buClrTx/>
              <a:buSzTx/>
              <a:buFontTx/>
              <a:buChar char="-"/>
              <a:tabLst/>
              <a:defRPr/>
            </a:pPr>
            <a:r>
              <a:rPr kumimoji="0" lang="nl-NL" sz="3599" b="1" i="0" u="none" strike="noStrike" kern="1200" cap="none" spc="0" normalizeH="0" baseline="0" noProof="0" dirty="0">
                <a:ln>
                  <a:noFill/>
                </a:ln>
                <a:solidFill>
                  <a:prstClr val="black"/>
                </a:solidFill>
                <a:effectLst/>
                <a:uLnTx/>
                <a:uFillTx/>
                <a:latin typeface="Calibri Light" panose="020F0302020204030204"/>
                <a:ea typeface="+mj-ea"/>
                <a:cs typeface="+mj-cs"/>
              </a:rPr>
              <a:t>2 dingen waarin je je graag verder zou willen verdiepen en/of bekwamen</a:t>
            </a:r>
          </a:p>
          <a:p>
            <a:pPr marL="571500" marR="0" lvl="0" indent="-571500" algn="l" defTabSz="914400" rtl="0" eaLnBrk="1" fontAlgn="auto" latinLnBrk="0" hangingPunct="1">
              <a:lnSpc>
                <a:spcPct val="90000"/>
              </a:lnSpc>
              <a:spcBef>
                <a:spcPct val="0"/>
              </a:spcBef>
              <a:spcAft>
                <a:spcPts val="0"/>
              </a:spcAft>
              <a:buClrTx/>
              <a:buSzTx/>
              <a:buFontTx/>
              <a:buChar char="-"/>
              <a:tabLst/>
              <a:defRPr/>
            </a:pPr>
            <a:r>
              <a:rPr kumimoji="0" lang="nl-NL" sz="3599" b="1" i="0" u="none" strike="noStrike" kern="1200" cap="none" spc="0" normalizeH="0" baseline="0" noProof="0" dirty="0">
                <a:ln>
                  <a:noFill/>
                </a:ln>
                <a:solidFill>
                  <a:prstClr val="black"/>
                </a:solidFill>
                <a:effectLst/>
                <a:uLnTx/>
                <a:uFillTx/>
                <a:latin typeface="Calibri Light" panose="020F0302020204030204"/>
                <a:ea typeface="+mj-ea"/>
                <a:cs typeface="+mj-cs"/>
              </a:rPr>
              <a:t>1 ding dat voor jou een </a:t>
            </a:r>
            <a:r>
              <a:rPr kumimoji="0" lang="nl-NL" sz="3599" b="1" i="0" u="none" strike="noStrike" kern="1200" cap="none" spc="0" normalizeH="0" baseline="0" noProof="0" dirty="0" err="1">
                <a:ln>
                  <a:noFill/>
                </a:ln>
                <a:solidFill>
                  <a:prstClr val="black"/>
                </a:solidFill>
                <a:effectLst/>
                <a:uLnTx/>
                <a:uFillTx/>
                <a:latin typeface="Calibri Light" panose="020F0302020204030204"/>
                <a:ea typeface="+mj-ea"/>
                <a:cs typeface="+mj-cs"/>
              </a:rPr>
              <a:t>eye-opener</a:t>
            </a:r>
            <a:r>
              <a:rPr kumimoji="0" lang="nl-NL" sz="3599" b="1" i="0" u="none" strike="noStrike" kern="1200" cap="none" spc="0" normalizeH="0" baseline="0" noProof="0" dirty="0">
                <a:ln>
                  <a:noFill/>
                </a:ln>
                <a:solidFill>
                  <a:prstClr val="black"/>
                </a:solidFill>
                <a:effectLst/>
                <a:uLnTx/>
                <a:uFillTx/>
                <a:latin typeface="Calibri Light" panose="020F0302020204030204"/>
                <a:ea typeface="+mj-ea"/>
                <a:cs typeface="+mj-cs"/>
              </a:rPr>
              <a:t> was</a:t>
            </a:r>
          </a:p>
        </p:txBody>
      </p:sp>
      <p:sp>
        <p:nvSpPr>
          <p:cNvPr id="6" name="Rechthoek 5">
            <a:extLst>
              <a:ext uri="{FF2B5EF4-FFF2-40B4-BE49-F238E27FC236}">
                <a16:creationId xmlns:a16="http://schemas.microsoft.com/office/drawing/2014/main" id="{92A328D7-0F4B-FADA-FE96-404CC76259F1}"/>
              </a:ext>
            </a:extLst>
          </p:cNvPr>
          <p:cNvSpPr/>
          <p:nvPr/>
        </p:nvSpPr>
        <p:spPr>
          <a:xfrm rot="988125">
            <a:off x="11204732" y="-445916"/>
            <a:ext cx="273316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4A029BAC-7A02-E9E6-EED1-DDD77A1E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67736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74C17DB-8DC5-BE18-599E-6BFBD5C09054}"/>
              </a:ext>
            </a:extLst>
          </p:cNvPr>
          <p:cNvSpPr/>
          <p:nvPr/>
        </p:nvSpPr>
        <p:spPr>
          <a:xfrm rot="5400000">
            <a:off x="5250656" y="-5250657"/>
            <a:ext cx="1690690" cy="121920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033B442-52F2-5879-226F-A9C33DAB8D6C}"/>
              </a:ext>
            </a:extLst>
          </p:cNvPr>
          <p:cNvSpPr>
            <a:spLocks noGrp="1"/>
          </p:cNvSpPr>
          <p:nvPr>
            <p:ph type="title"/>
          </p:nvPr>
        </p:nvSpPr>
        <p:spPr/>
        <p:txBody>
          <a:bodyPr/>
          <a:lstStyle/>
          <a:p>
            <a:r>
              <a:rPr lang="nl-NL" b="1" dirty="0">
                <a:solidFill>
                  <a:schemeClr val="bg1"/>
                </a:solidFill>
              </a:rPr>
              <a:t>Bronnen</a:t>
            </a:r>
          </a:p>
        </p:txBody>
      </p:sp>
      <p:sp>
        <p:nvSpPr>
          <p:cNvPr id="3" name="Tijdelijke aanduiding voor inhoud 2">
            <a:extLst>
              <a:ext uri="{FF2B5EF4-FFF2-40B4-BE49-F238E27FC236}">
                <a16:creationId xmlns:a16="http://schemas.microsoft.com/office/drawing/2014/main" id="{CF097B38-B0C1-E615-D6C7-7D8347508EE2}"/>
              </a:ext>
            </a:extLst>
          </p:cNvPr>
          <p:cNvSpPr>
            <a:spLocks noGrp="1"/>
          </p:cNvSpPr>
          <p:nvPr>
            <p:ph idx="1"/>
          </p:nvPr>
        </p:nvSpPr>
        <p:spPr/>
        <p:txBody>
          <a:bodyPr>
            <a:normAutofit lnSpcReduction="10000"/>
          </a:bodyPr>
          <a:lstStyle/>
          <a:p>
            <a:r>
              <a:rPr lang="nl-NL" sz="2000" dirty="0"/>
              <a:t>Borghouts, C. (2011). De vertaalcirkel. </a:t>
            </a:r>
            <a:r>
              <a:rPr lang="nl-NL" sz="2000" i="1" dirty="0"/>
              <a:t>Volgens Bartjens, 31</a:t>
            </a:r>
            <a:r>
              <a:rPr lang="nl-NL" sz="2000" dirty="0"/>
              <a:t>(2), p. 8 – 11.</a:t>
            </a:r>
          </a:p>
          <a:p>
            <a:r>
              <a:rPr lang="nl-NL" sz="2000" dirty="0"/>
              <a:t>Brand, A., </a:t>
            </a:r>
            <a:r>
              <a:rPr lang="nl-NL" sz="2000" dirty="0" err="1"/>
              <a:t>Bacchini</a:t>
            </a:r>
            <a:r>
              <a:rPr lang="nl-NL" sz="2000" dirty="0"/>
              <a:t>, S., Dekkers, R., Hofstede, D., </a:t>
            </a:r>
            <a:r>
              <a:rPr lang="nl-NL" sz="2000" dirty="0" err="1"/>
              <a:t>Markesteijn</a:t>
            </a:r>
            <a:r>
              <a:rPr lang="nl-NL" sz="2000" dirty="0"/>
              <a:t>, C. D., Meijer, H., </a:t>
            </a:r>
            <a:r>
              <a:rPr lang="nl-NL" sz="2000" dirty="0" err="1"/>
              <a:t>Pullens</a:t>
            </a:r>
            <a:r>
              <a:rPr lang="nl-NL" sz="2000" dirty="0"/>
              <a:t>, T. J. M., Paus, H., van den Brand, A. &amp; </a:t>
            </a:r>
            <a:r>
              <a:rPr lang="nl-NL" sz="2000" dirty="0" err="1"/>
              <a:t>Vandommele</a:t>
            </a:r>
            <a:r>
              <a:rPr lang="nl-NL" sz="2000" dirty="0"/>
              <a:t>, G. (2018). </a:t>
            </a:r>
            <a:r>
              <a:rPr lang="nl-NL" sz="2000" i="1" dirty="0"/>
              <a:t>Portaal: praktische taaldidactiek voor het basisonderwijs. </a:t>
            </a:r>
            <a:r>
              <a:rPr lang="nl-NL" sz="2000" dirty="0" err="1"/>
              <a:t>Coutinho</a:t>
            </a:r>
            <a:r>
              <a:rPr lang="nl-NL" sz="2000" dirty="0"/>
              <a:t>.</a:t>
            </a:r>
          </a:p>
          <a:p>
            <a:r>
              <a:rPr lang="nl-NL" sz="2000" dirty="0"/>
              <a:t>Gibbons, P. (2009). </a:t>
            </a:r>
            <a:r>
              <a:rPr lang="nl-NL" sz="2000" i="1" dirty="0"/>
              <a:t>English </a:t>
            </a:r>
            <a:r>
              <a:rPr lang="nl-NL" sz="2000" i="1" dirty="0" err="1"/>
              <a:t>learners</a:t>
            </a:r>
            <a:r>
              <a:rPr lang="nl-NL" sz="2000" i="1" dirty="0"/>
              <a:t> </a:t>
            </a:r>
            <a:r>
              <a:rPr lang="nl-NL" sz="2000" i="1" dirty="0" err="1"/>
              <a:t>academic</a:t>
            </a:r>
            <a:r>
              <a:rPr lang="nl-NL" sz="2000" i="1" dirty="0"/>
              <a:t> </a:t>
            </a:r>
            <a:r>
              <a:rPr lang="nl-NL" sz="2000" i="1" dirty="0" err="1"/>
              <a:t>literacy</a:t>
            </a:r>
            <a:r>
              <a:rPr lang="nl-NL" sz="2000" i="1" dirty="0"/>
              <a:t> </a:t>
            </a:r>
            <a:r>
              <a:rPr lang="nl-NL" sz="2000" i="1" dirty="0" err="1"/>
              <a:t>and</a:t>
            </a:r>
            <a:r>
              <a:rPr lang="nl-NL" sz="2000" i="1" dirty="0"/>
              <a:t> thinking. </a:t>
            </a:r>
            <a:r>
              <a:rPr lang="nl-NL" sz="2000" dirty="0" err="1"/>
              <a:t>Heinemann</a:t>
            </a:r>
            <a:r>
              <a:rPr lang="nl-NL" sz="2000" dirty="0"/>
              <a:t>.</a:t>
            </a:r>
          </a:p>
          <a:p>
            <a:r>
              <a:rPr lang="nl-NL" sz="2000" dirty="0"/>
              <a:t>Groenestijn, M. van., Borghouts, C. &amp; Janssen, C. (2011). Protocol ernstige reken wiskundeproblemen en dyscalculie – BAO, SBO, SO (1ste editie). Koninklijke Van Gorcum.</a:t>
            </a:r>
          </a:p>
          <a:p>
            <a:r>
              <a:rPr lang="nl-NL" sz="2000" dirty="0"/>
              <a:t>Smit, J. (2014a). Talige ondersteuning in een taalzwakke reken-wiskundeles. </a:t>
            </a:r>
            <a:r>
              <a:rPr lang="nl-NL" sz="2000" i="1" dirty="0"/>
              <a:t>Euclides, 89</a:t>
            </a:r>
            <a:r>
              <a:rPr lang="nl-NL" sz="2000" dirty="0"/>
              <a:t>(6), </a:t>
            </a:r>
            <a:br>
              <a:rPr lang="nl-NL" sz="2000" dirty="0"/>
            </a:br>
            <a:r>
              <a:rPr lang="nl-NL" sz="2000" dirty="0"/>
              <a:t>p. 37 – 38.</a:t>
            </a:r>
          </a:p>
          <a:p>
            <a:r>
              <a:rPr lang="nl-NL" sz="2000" dirty="0"/>
              <a:t>Smit, J. (2014b). ‘En nu in rekentaal!’ Talige ondersteuning bieden in een meertalige rekenklas. </a:t>
            </a:r>
            <a:r>
              <a:rPr lang="nl-NL" sz="2000" i="1" dirty="0"/>
              <a:t>Levende Talen Tijdschrift, 15</a:t>
            </a:r>
            <a:r>
              <a:rPr lang="nl-NL" sz="2000" dirty="0"/>
              <a:t>(3), p. 28 – 37.</a:t>
            </a:r>
          </a:p>
          <a:p>
            <a:r>
              <a:rPr lang="nl-NL" sz="2000" dirty="0"/>
              <a:t>Van der Leeuw, B. &amp; </a:t>
            </a:r>
            <a:r>
              <a:rPr lang="nl-NL" sz="2000" dirty="0" err="1"/>
              <a:t>Meestringa</a:t>
            </a:r>
            <a:r>
              <a:rPr lang="nl-NL" sz="2000" dirty="0"/>
              <a:t>, T. (2014). Het ontwerpen van taalgerichte </a:t>
            </a:r>
            <a:r>
              <a:rPr lang="nl-NL" sz="2000" dirty="0" err="1"/>
              <a:t>vaklessen</a:t>
            </a:r>
            <a:r>
              <a:rPr lang="nl-NL" sz="2000" dirty="0"/>
              <a:t>; planningshulpen. </a:t>
            </a:r>
            <a:r>
              <a:rPr lang="nl-NL" sz="2000" i="1" dirty="0"/>
              <a:t>28</a:t>
            </a:r>
            <a:r>
              <a:rPr lang="nl-NL" sz="2000" i="1" baseline="30000" dirty="0"/>
              <a:t>e</a:t>
            </a:r>
            <a:r>
              <a:rPr lang="nl-NL" sz="2000" i="1" dirty="0"/>
              <a:t> Conferentie Onderwijs Nederlands, </a:t>
            </a:r>
            <a:r>
              <a:rPr lang="nl-NL" sz="2000" dirty="0"/>
              <a:t>p. 233 – 238.</a:t>
            </a:r>
          </a:p>
          <a:p>
            <a:endParaRPr lang="nl-NL" sz="2000" dirty="0"/>
          </a:p>
        </p:txBody>
      </p:sp>
      <p:pic>
        <p:nvPicPr>
          <p:cNvPr id="4" name="Afbeelding 3">
            <a:extLst>
              <a:ext uri="{FF2B5EF4-FFF2-40B4-BE49-F238E27FC236}">
                <a16:creationId xmlns:a16="http://schemas.microsoft.com/office/drawing/2014/main" id="{F0F9B0B5-4911-81B9-0E02-6ED555933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3331940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74C17DB-8DC5-BE18-599E-6BFBD5C09054}"/>
              </a:ext>
            </a:extLst>
          </p:cNvPr>
          <p:cNvSpPr/>
          <p:nvPr/>
        </p:nvSpPr>
        <p:spPr>
          <a:xfrm rot="5400000">
            <a:off x="5250656" y="-5250657"/>
            <a:ext cx="1690690" cy="121920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033B442-52F2-5879-226F-A9C33DAB8D6C}"/>
              </a:ext>
            </a:extLst>
          </p:cNvPr>
          <p:cNvSpPr>
            <a:spLocks noGrp="1"/>
          </p:cNvSpPr>
          <p:nvPr>
            <p:ph type="title"/>
          </p:nvPr>
        </p:nvSpPr>
        <p:spPr/>
        <p:txBody>
          <a:bodyPr/>
          <a:lstStyle/>
          <a:p>
            <a:r>
              <a:rPr lang="nl-NL" b="1" dirty="0">
                <a:solidFill>
                  <a:schemeClr val="bg1"/>
                </a:solidFill>
              </a:rPr>
              <a:t>Vragen?</a:t>
            </a:r>
          </a:p>
        </p:txBody>
      </p:sp>
      <p:sp>
        <p:nvSpPr>
          <p:cNvPr id="7" name="Tijdelijke aanduiding voor tekst 6">
            <a:extLst>
              <a:ext uri="{FF2B5EF4-FFF2-40B4-BE49-F238E27FC236}">
                <a16:creationId xmlns:a16="http://schemas.microsoft.com/office/drawing/2014/main" id="{DA1DE820-76BF-28F1-7C89-59A6C17F9B19}"/>
              </a:ext>
            </a:extLst>
          </p:cNvPr>
          <p:cNvSpPr>
            <a:spLocks noGrp="1"/>
          </p:cNvSpPr>
          <p:nvPr>
            <p:ph type="body" idx="1"/>
          </p:nvPr>
        </p:nvSpPr>
        <p:spPr>
          <a:xfrm>
            <a:off x="1547712" y="1681163"/>
            <a:ext cx="5157787" cy="823912"/>
          </a:xfrm>
        </p:spPr>
        <p:txBody>
          <a:bodyPr/>
          <a:lstStyle/>
          <a:p>
            <a:r>
              <a:rPr lang="nl-NL" dirty="0" err="1"/>
              <a:t>Powerpoint</a:t>
            </a:r>
            <a:r>
              <a:rPr lang="nl-NL" dirty="0"/>
              <a:t> nalezen?</a:t>
            </a:r>
          </a:p>
        </p:txBody>
      </p:sp>
      <p:sp>
        <p:nvSpPr>
          <p:cNvPr id="3" name="Tijdelijke aanduiding voor inhoud 2">
            <a:extLst>
              <a:ext uri="{FF2B5EF4-FFF2-40B4-BE49-F238E27FC236}">
                <a16:creationId xmlns:a16="http://schemas.microsoft.com/office/drawing/2014/main" id="{CF097B38-B0C1-E615-D6C7-7D8347508EE2}"/>
              </a:ext>
            </a:extLst>
          </p:cNvPr>
          <p:cNvSpPr>
            <a:spLocks noGrp="1"/>
          </p:cNvSpPr>
          <p:nvPr>
            <p:ph sz="half" idx="2"/>
          </p:nvPr>
        </p:nvSpPr>
        <p:spPr/>
        <p:txBody>
          <a:bodyPr>
            <a:normAutofit/>
          </a:bodyPr>
          <a:lstStyle/>
          <a:p>
            <a:pPr marL="0" indent="0">
              <a:buNone/>
            </a:pPr>
            <a:endParaRPr lang="nl-NL" sz="2000" dirty="0"/>
          </a:p>
          <a:p>
            <a:endParaRPr lang="nl-NL" sz="2000" dirty="0"/>
          </a:p>
        </p:txBody>
      </p:sp>
      <p:sp>
        <p:nvSpPr>
          <p:cNvPr id="8" name="Tijdelijke aanduiding voor tekst 7">
            <a:extLst>
              <a:ext uri="{FF2B5EF4-FFF2-40B4-BE49-F238E27FC236}">
                <a16:creationId xmlns:a16="http://schemas.microsoft.com/office/drawing/2014/main" id="{7A09156D-DA65-1FD1-6086-ACBE763FC3EB}"/>
              </a:ext>
            </a:extLst>
          </p:cNvPr>
          <p:cNvSpPr>
            <a:spLocks noGrp="1"/>
          </p:cNvSpPr>
          <p:nvPr>
            <p:ph type="body" sz="quarter" idx="3"/>
          </p:nvPr>
        </p:nvSpPr>
        <p:spPr>
          <a:xfrm>
            <a:off x="6526162" y="1681163"/>
            <a:ext cx="5183188" cy="823912"/>
          </a:xfrm>
        </p:spPr>
        <p:txBody>
          <a:bodyPr/>
          <a:lstStyle/>
          <a:p>
            <a:r>
              <a:rPr lang="nl-NL" dirty="0"/>
              <a:t>Contact met mij?</a:t>
            </a:r>
          </a:p>
        </p:txBody>
      </p:sp>
      <p:pic>
        <p:nvPicPr>
          <p:cNvPr id="11" name="Tijdelijke aanduiding voor inhoud 10" descr="Afbeelding met Graphics, clipart, logo, ontwerp&#10;&#10;Automatisch gegenereerde beschrijving">
            <a:extLst>
              <a:ext uri="{FF2B5EF4-FFF2-40B4-BE49-F238E27FC236}">
                <a16:creationId xmlns:a16="http://schemas.microsoft.com/office/drawing/2014/main" id="{C604B84D-DBBC-3AEA-FA3E-F212C825EAE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596924" y="2505075"/>
            <a:ext cx="4233606" cy="4233606"/>
          </a:xfrm>
          <a:prstGeom prst="flowChartAlternateProcess">
            <a:avLst/>
          </a:prstGeom>
          <a:ln>
            <a:noFill/>
          </a:ln>
          <a:effectLst>
            <a:softEdge rad="112500"/>
          </a:effectLst>
        </p:spPr>
      </p:pic>
      <p:pic>
        <p:nvPicPr>
          <p:cNvPr id="4" name="Afbeelding 3">
            <a:extLst>
              <a:ext uri="{FF2B5EF4-FFF2-40B4-BE49-F238E27FC236}">
                <a16:creationId xmlns:a16="http://schemas.microsoft.com/office/drawing/2014/main" id="{F0F9B0B5-4911-81B9-0E02-6ED555933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10" name="Tijdelijke aanduiding voor inhoud 8">
            <a:extLst>
              <a:ext uri="{FF2B5EF4-FFF2-40B4-BE49-F238E27FC236}">
                <a16:creationId xmlns:a16="http://schemas.microsoft.com/office/drawing/2014/main" id="{E7BD129B-A8F6-A40B-A485-1D301368D04B}"/>
              </a:ext>
            </a:extLst>
          </p:cNvPr>
          <p:cNvSpPr txBox="1">
            <a:spLocks/>
          </p:cNvSpPr>
          <p:nvPr/>
        </p:nvSpPr>
        <p:spPr>
          <a:xfrm>
            <a:off x="6548389" y="25050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pPr marL="0" indent="0">
              <a:buNone/>
            </a:pPr>
            <a:r>
              <a:rPr lang="nl-NL" dirty="0">
                <a:hlinkClick r:id="rId4"/>
              </a:rPr>
              <a:t>m.kenter@windesheim.nl</a:t>
            </a:r>
            <a:endParaRPr lang="nl-NL" dirty="0"/>
          </a:p>
          <a:p>
            <a:pPr marL="0" indent="0">
              <a:buNone/>
            </a:pPr>
            <a:endParaRPr lang="nl-NL" dirty="0"/>
          </a:p>
          <a:p>
            <a:pPr marL="0" indent="0">
              <a:buNone/>
            </a:pPr>
            <a:r>
              <a:rPr lang="nl-NL" dirty="0"/>
              <a:t>	</a:t>
            </a:r>
            <a:r>
              <a:rPr lang="nl-NL" dirty="0">
                <a:hlinkClick r:id="rId5"/>
              </a:rPr>
              <a:t>Maaike Kenter | LinkedIn</a:t>
            </a:r>
            <a:endParaRPr lang="nl-NL" dirty="0"/>
          </a:p>
          <a:p>
            <a:pPr marL="0" indent="0">
              <a:buNone/>
            </a:pPr>
            <a:endParaRPr lang="nl-NL" dirty="0"/>
          </a:p>
          <a:p>
            <a:pPr marL="0" indent="0">
              <a:buNone/>
            </a:pPr>
            <a:endParaRPr lang="nl-NL" dirty="0"/>
          </a:p>
        </p:txBody>
      </p:sp>
      <p:pic>
        <p:nvPicPr>
          <p:cNvPr id="1026" name="Picture 2" descr="PPP - Compact">
            <a:extLst>
              <a:ext uri="{FF2B5EF4-FFF2-40B4-BE49-F238E27FC236}">
                <a16:creationId xmlns:a16="http://schemas.microsoft.com/office/drawing/2014/main" id="{2EAE5F0E-6F8C-BCF5-74EB-554C3A3D0C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420" y="3821113"/>
            <a:ext cx="668337" cy="66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8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Gekleurde kralen op een stok">
            <a:extLst>
              <a:ext uri="{FF2B5EF4-FFF2-40B4-BE49-F238E27FC236}">
                <a16:creationId xmlns:a16="http://schemas.microsoft.com/office/drawing/2014/main" id="{CE45D838-5BD1-AB29-0F67-0B24EDBCC01A}"/>
              </a:ext>
            </a:extLst>
          </p:cNvPr>
          <p:cNvPicPr>
            <a:picLocks noChangeAspect="1"/>
          </p:cNvPicPr>
          <p:nvPr/>
        </p:nvPicPr>
        <p:blipFill rotWithShape="1">
          <a:blip r:embed="rId2">
            <a:extLst>
              <a:ext uri="{28A0092B-C50C-407E-A947-70E740481C1C}">
                <a14:useLocalDpi xmlns:a14="http://schemas.microsoft.com/office/drawing/2010/main" val="0"/>
              </a:ext>
            </a:extLst>
          </a:blip>
          <a:srcRect l="54242"/>
          <a:stretch/>
        </p:blipFill>
        <p:spPr>
          <a:xfrm>
            <a:off x="7484882" y="0"/>
            <a:ext cx="4707118" cy="6858000"/>
          </a:xfrm>
          <a:prstGeom prst="flowChartPunchedCard">
            <a:avLst/>
          </a:prstGeom>
        </p:spPr>
      </p:pic>
      <p:sp>
        <p:nvSpPr>
          <p:cNvPr id="2" name="Titel 1">
            <a:extLst>
              <a:ext uri="{FF2B5EF4-FFF2-40B4-BE49-F238E27FC236}">
                <a16:creationId xmlns:a16="http://schemas.microsoft.com/office/drawing/2014/main" id="{2D87E21D-7B97-4C43-9B6E-4A4294C560FE}"/>
              </a:ext>
            </a:extLst>
          </p:cNvPr>
          <p:cNvSpPr>
            <a:spLocks noGrp="1"/>
          </p:cNvSpPr>
          <p:nvPr>
            <p:ph type="title"/>
          </p:nvPr>
        </p:nvSpPr>
        <p:spPr/>
        <p:txBody>
          <a:bodyPr/>
          <a:lstStyle/>
          <a:p>
            <a:r>
              <a:rPr lang="nl-NL" b="1" dirty="0">
                <a:solidFill>
                  <a:srgbClr val="7030A0"/>
                </a:solidFill>
              </a:rPr>
              <a:t>Inhoud</a:t>
            </a:r>
          </a:p>
        </p:txBody>
      </p:sp>
      <p:sp>
        <p:nvSpPr>
          <p:cNvPr id="3" name="Tijdelijke aanduiding voor inhoud 2">
            <a:extLst>
              <a:ext uri="{FF2B5EF4-FFF2-40B4-BE49-F238E27FC236}">
                <a16:creationId xmlns:a16="http://schemas.microsoft.com/office/drawing/2014/main" id="{85ADC9ED-0D1B-1505-1C36-78BEA819F532}"/>
              </a:ext>
            </a:extLst>
          </p:cNvPr>
          <p:cNvSpPr>
            <a:spLocks noGrp="1"/>
          </p:cNvSpPr>
          <p:nvPr>
            <p:ph idx="1"/>
          </p:nvPr>
        </p:nvSpPr>
        <p:spPr/>
        <p:txBody>
          <a:bodyPr/>
          <a:lstStyle/>
          <a:p>
            <a:r>
              <a:rPr lang="nl-NL" dirty="0"/>
              <a:t>Wat is rekentaal?</a:t>
            </a:r>
          </a:p>
          <a:p>
            <a:r>
              <a:rPr lang="nl-NL" dirty="0"/>
              <a:t>Het belang van vaktaal</a:t>
            </a:r>
          </a:p>
          <a:p>
            <a:r>
              <a:rPr lang="nl-NL" dirty="0"/>
              <a:t>Hoe geef je taalgericht rekenen?</a:t>
            </a:r>
          </a:p>
          <a:p>
            <a:r>
              <a:rPr lang="nl-NL" dirty="0"/>
              <a:t>Oefenen</a:t>
            </a:r>
          </a:p>
          <a:p>
            <a:r>
              <a:rPr lang="nl-NL" dirty="0"/>
              <a:t>Ervaringen uitwisselen</a:t>
            </a:r>
          </a:p>
          <a:p>
            <a:r>
              <a:rPr lang="nl-NL" dirty="0"/>
              <a:t>Conclusie</a:t>
            </a:r>
          </a:p>
        </p:txBody>
      </p:sp>
      <p:sp>
        <p:nvSpPr>
          <p:cNvPr id="4" name="Rechthoek 3">
            <a:extLst>
              <a:ext uri="{FF2B5EF4-FFF2-40B4-BE49-F238E27FC236}">
                <a16:creationId xmlns:a16="http://schemas.microsoft.com/office/drawing/2014/main" id="{CE89DAF1-E1BF-C3AF-8AA3-8CDE7C4AD996}"/>
              </a:ext>
            </a:extLst>
          </p:cNvPr>
          <p:cNvSpPr/>
          <p:nvPr/>
        </p:nvSpPr>
        <p:spPr>
          <a:xfrm rot="988125">
            <a:off x="6766905" y="-547057"/>
            <a:ext cx="931817"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8EC79B0-DDA9-FAFB-254A-80DEF899D90C}"/>
              </a:ext>
            </a:extLst>
          </p:cNvPr>
          <p:cNvSpPr/>
          <p:nvPr/>
        </p:nvSpPr>
        <p:spPr>
          <a:xfrm rot="988125">
            <a:off x="7746619" y="-664622"/>
            <a:ext cx="931817"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C6A98251-520A-A21A-098D-24FAF08A6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354894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EC4D202-A699-8FEC-95D8-3C606F961171}"/>
              </a:ext>
            </a:extLst>
          </p:cNvPr>
          <p:cNvSpPr/>
          <p:nvPr/>
        </p:nvSpPr>
        <p:spPr>
          <a:xfrm>
            <a:off x="-20304" y="-552721"/>
            <a:ext cx="55221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655247A-8483-6943-4BBB-818651F3747D}"/>
              </a:ext>
            </a:extLst>
          </p:cNvPr>
          <p:cNvSpPr/>
          <p:nvPr/>
        </p:nvSpPr>
        <p:spPr>
          <a:xfrm>
            <a:off x="523583" y="-559627"/>
            <a:ext cx="552215"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2406FB2-3ED5-2062-8A0D-9DFDEAD1247F}"/>
              </a:ext>
            </a:extLst>
          </p:cNvPr>
          <p:cNvSpPr>
            <a:spLocks noGrp="1"/>
          </p:cNvSpPr>
          <p:nvPr>
            <p:ph type="title"/>
          </p:nvPr>
        </p:nvSpPr>
        <p:spPr>
          <a:xfrm>
            <a:off x="1075798" y="365125"/>
            <a:ext cx="10278002" cy="1325563"/>
          </a:xfrm>
        </p:spPr>
        <p:txBody>
          <a:bodyPr/>
          <a:lstStyle/>
          <a:p>
            <a:r>
              <a:rPr lang="nl-NL" b="1" dirty="0">
                <a:solidFill>
                  <a:srgbClr val="7030A0"/>
                </a:solidFill>
              </a:rPr>
              <a:t>Rekentaal</a:t>
            </a:r>
          </a:p>
        </p:txBody>
      </p:sp>
      <p:sp>
        <p:nvSpPr>
          <p:cNvPr id="3" name="Tijdelijke aanduiding voor inhoud 2">
            <a:extLst>
              <a:ext uri="{FF2B5EF4-FFF2-40B4-BE49-F238E27FC236}">
                <a16:creationId xmlns:a16="http://schemas.microsoft.com/office/drawing/2014/main" id="{996C57B1-4ADD-CD0E-7014-38B870756A8D}"/>
              </a:ext>
            </a:extLst>
          </p:cNvPr>
          <p:cNvSpPr>
            <a:spLocks noGrp="1"/>
          </p:cNvSpPr>
          <p:nvPr>
            <p:ph sz="half" idx="1"/>
          </p:nvPr>
        </p:nvSpPr>
        <p:spPr>
          <a:xfrm>
            <a:off x="1075798" y="1825625"/>
            <a:ext cx="4853662" cy="4351338"/>
          </a:xfrm>
        </p:spPr>
        <p:txBody>
          <a:bodyPr>
            <a:normAutofit/>
          </a:bodyPr>
          <a:lstStyle/>
          <a:p>
            <a:r>
              <a:rPr lang="nl-NL" sz="2400" dirty="0"/>
              <a:t>“Taal van het vak rekenen”</a:t>
            </a:r>
          </a:p>
          <a:p>
            <a:pPr lvl="1"/>
            <a:r>
              <a:rPr lang="nl-NL" sz="2000" dirty="0"/>
              <a:t>(Re)produceren: Een versje opzeggen, een verhaal navertellen, reflecteren op een gevoel e.d.</a:t>
            </a:r>
          </a:p>
          <a:p>
            <a:pPr lvl="1"/>
            <a:r>
              <a:rPr lang="nl-NL" sz="2000" dirty="0"/>
              <a:t>Dagelijkse algemene taal (DAT): alledaagse mondelinge taal </a:t>
            </a:r>
          </a:p>
          <a:p>
            <a:pPr lvl="1"/>
            <a:r>
              <a:rPr lang="nl-NL" sz="2000" dirty="0"/>
              <a:t>Taal-denkrelaties: uitleggen en verklaren, oplossingen zoeken, rollenspel, instructies geven e.d.</a:t>
            </a:r>
          </a:p>
          <a:p>
            <a:pPr lvl="1"/>
            <a:r>
              <a:rPr lang="nl-NL" sz="2000" dirty="0"/>
              <a:t>Cognitieve academische taal (CAT):</a:t>
            </a:r>
          </a:p>
          <a:p>
            <a:pPr lvl="2"/>
            <a:r>
              <a:rPr lang="nl-NL" sz="1800" dirty="0"/>
              <a:t>Schooltaal</a:t>
            </a:r>
          </a:p>
          <a:p>
            <a:pPr lvl="2"/>
            <a:r>
              <a:rPr lang="nl-NL" sz="1800" dirty="0"/>
              <a:t>Vaktaal</a:t>
            </a:r>
          </a:p>
        </p:txBody>
      </p:sp>
      <p:graphicFrame>
        <p:nvGraphicFramePr>
          <p:cNvPr id="7" name="Tijdelijke aanduiding voor inhoud 6">
            <a:extLst>
              <a:ext uri="{FF2B5EF4-FFF2-40B4-BE49-F238E27FC236}">
                <a16:creationId xmlns:a16="http://schemas.microsoft.com/office/drawing/2014/main" id="{7B87CB2F-BD18-4E5F-48FA-1E7F8066023F}"/>
              </a:ext>
            </a:extLst>
          </p:cNvPr>
          <p:cNvGraphicFramePr>
            <a:graphicFrameLocks noGrp="1"/>
          </p:cNvGraphicFramePr>
          <p:nvPr>
            <p:ph sz="half" idx="2"/>
            <p:extLst>
              <p:ext uri="{D42A27DB-BD31-4B8C-83A1-F6EECF244321}">
                <p14:modId xmlns:p14="http://schemas.microsoft.com/office/powerpoint/2010/main" val="4217305330"/>
              </p:ext>
            </p:extLst>
          </p:nvPr>
        </p:nvGraphicFramePr>
        <p:xfrm>
          <a:off x="6041574" y="1269443"/>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8E70343A-A0E2-6F85-9623-E05349AF95A9}"/>
              </a:ext>
            </a:extLst>
          </p:cNvPr>
          <p:cNvSpPr txBox="1"/>
          <p:nvPr/>
        </p:nvSpPr>
        <p:spPr>
          <a:xfrm>
            <a:off x="7317379" y="832643"/>
            <a:ext cx="2629989" cy="369332"/>
          </a:xfrm>
          <a:prstGeom prst="rect">
            <a:avLst/>
          </a:prstGeom>
          <a:noFill/>
        </p:spPr>
        <p:txBody>
          <a:bodyPr wrap="square" rtlCol="0">
            <a:spAutoFit/>
          </a:bodyPr>
          <a:lstStyle/>
          <a:p>
            <a:pPr algn="ctr"/>
            <a:r>
              <a:rPr lang="nl-NL" dirty="0">
                <a:solidFill>
                  <a:schemeClr val="accent1"/>
                </a:solidFill>
              </a:rPr>
              <a:t>Cognitief veeleisend</a:t>
            </a:r>
          </a:p>
        </p:txBody>
      </p:sp>
      <p:sp>
        <p:nvSpPr>
          <p:cNvPr id="9" name="Tekstvak 8">
            <a:extLst>
              <a:ext uri="{FF2B5EF4-FFF2-40B4-BE49-F238E27FC236}">
                <a16:creationId xmlns:a16="http://schemas.microsoft.com/office/drawing/2014/main" id="{5182BDD1-C611-CCA7-0AF0-25F5F530888A}"/>
              </a:ext>
            </a:extLst>
          </p:cNvPr>
          <p:cNvSpPr txBox="1"/>
          <p:nvPr/>
        </p:nvSpPr>
        <p:spPr>
          <a:xfrm>
            <a:off x="7317379" y="5688249"/>
            <a:ext cx="2629989" cy="369332"/>
          </a:xfrm>
          <a:prstGeom prst="rect">
            <a:avLst/>
          </a:prstGeom>
          <a:noFill/>
        </p:spPr>
        <p:txBody>
          <a:bodyPr wrap="square" rtlCol="0">
            <a:spAutoFit/>
          </a:bodyPr>
          <a:lstStyle/>
          <a:p>
            <a:pPr algn="ctr"/>
            <a:r>
              <a:rPr lang="nl-NL" dirty="0">
                <a:solidFill>
                  <a:schemeClr val="accent1"/>
                </a:solidFill>
              </a:rPr>
              <a:t>Cognitief niet veeleisend</a:t>
            </a:r>
          </a:p>
        </p:txBody>
      </p:sp>
      <p:sp>
        <p:nvSpPr>
          <p:cNvPr id="10" name="Tekstvak 9">
            <a:extLst>
              <a:ext uri="{FF2B5EF4-FFF2-40B4-BE49-F238E27FC236}">
                <a16:creationId xmlns:a16="http://schemas.microsoft.com/office/drawing/2014/main" id="{543598C4-77D6-64FD-EF0A-E26F1EE7706E}"/>
              </a:ext>
            </a:extLst>
          </p:cNvPr>
          <p:cNvSpPr txBox="1"/>
          <p:nvPr/>
        </p:nvSpPr>
        <p:spPr>
          <a:xfrm>
            <a:off x="5192497" y="3121946"/>
            <a:ext cx="1408611" cy="646331"/>
          </a:xfrm>
          <a:prstGeom prst="rect">
            <a:avLst/>
          </a:prstGeom>
          <a:noFill/>
        </p:spPr>
        <p:txBody>
          <a:bodyPr wrap="square" rtlCol="0">
            <a:spAutoFit/>
          </a:bodyPr>
          <a:lstStyle/>
          <a:p>
            <a:pPr algn="ctr"/>
            <a:r>
              <a:rPr lang="nl-NL" dirty="0">
                <a:solidFill>
                  <a:schemeClr val="accent1"/>
                </a:solidFill>
              </a:rPr>
              <a:t>Ingebed in context</a:t>
            </a:r>
          </a:p>
        </p:txBody>
      </p:sp>
      <p:sp>
        <p:nvSpPr>
          <p:cNvPr id="11" name="Tekstvak 10">
            <a:extLst>
              <a:ext uri="{FF2B5EF4-FFF2-40B4-BE49-F238E27FC236}">
                <a16:creationId xmlns:a16="http://schemas.microsoft.com/office/drawing/2014/main" id="{2F235E32-4276-F228-48BD-8A4AF7410AEC}"/>
              </a:ext>
            </a:extLst>
          </p:cNvPr>
          <p:cNvSpPr txBox="1"/>
          <p:nvPr/>
        </p:nvSpPr>
        <p:spPr>
          <a:xfrm>
            <a:off x="10663640" y="3121946"/>
            <a:ext cx="1408611" cy="646331"/>
          </a:xfrm>
          <a:prstGeom prst="rect">
            <a:avLst/>
          </a:prstGeom>
          <a:noFill/>
        </p:spPr>
        <p:txBody>
          <a:bodyPr wrap="square" rtlCol="0">
            <a:spAutoFit/>
          </a:bodyPr>
          <a:lstStyle/>
          <a:p>
            <a:pPr algn="ctr"/>
            <a:r>
              <a:rPr lang="nl-NL" dirty="0">
                <a:solidFill>
                  <a:schemeClr val="accent1"/>
                </a:solidFill>
              </a:rPr>
              <a:t>Zonder context</a:t>
            </a:r>
          </a:p>
        </p:txBody>
      </p:sp>
      <p:sp>
        <p:nvSpPr>
          <p:cNvPr id="12" name="Tekstvak 11">
            <a:extLst>
              <a:ext uri="{FF2B5EF4-FFF2-40B4-BE49-F238E27FC236}">
                <a16:creationId xmlns:a16="http://schemas.microsoft.com/office/drawing/2014/main" id="{FA3DA9F1-0AB1-6929-1144-1815DA22BA7F}"/>
              </a:ext>
            </a:extLst>
          </p:cNvPr>
          <p:cNvSpPr txBox="1"/>
          <p:nvPr/>
        </p:nvSpPr>
        <p:spPr>
          <a:xfrm>
            <a:off x="9980023" y="6308209"/>
            <a:ext cx="2115593" cy="369332"/>
          </a:xfrm>
          <a:prstGeom prst="rect">
            <a:avLst/>
          </a:prstGeom>
          <a:noFill/>
        </p:spPr>
        <p:txBody>
          <a:bodyPr wrap="square" rtlCol="0">
            <a:spAutoFit/>
          </a:bodyPr>
          <a:lstStyle/>
          <a:p>
            <a:r>
              <a:rPr lang="nl-NL" i="1" dirty="0"/>
              <a:t>Brand et al, 2018</a:t>
            </a:r>
          </a:p>
        </p:txBody>
      </p:sp>
      <p:pic>
        <p:nvPicPr>
          <p:cNvPr id="4" name="Afbeelding 3">
            <a:extLst>
              <a:ext uri="{FF2B5EF4-FFF2-40B4-BE49-F238E27FC236}">
                <a16:creationId xmlns:a16="http://schemas.microsoft.com/office/drawing/2014/main" id="{0C7DE262-7782-84C6-7FE6-FA211B52F1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12" y="6172905"/>
            <a:ext cx="898797" cy="575770"/>
          </a:xfrm>
          <a:prstGeom prst="rect">
            <a:avLst/>
          </a:prstGeom>
        </p:spPr>
      </p:pic>
    </p:spTree>
    <p:extLst>
      <p:ext uri="{BB962C8B-B14F-4D97-AF65-F5344CB8AC3E}">
        <p14:creationId xmlns:p14="http://schemas.microsoft.com/office/powerpoint/2010/main" val="390872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1E56820-0D28-5837-1C41-A3C47F334C24}"/>
              </a:ext>
            </a:extLst>
          </p:cNvPr>
          <p:cNvSpPr/>
          <p:nvPr/>
        </p:nvSpPr>
        <p:spPr>
          <a:xfrm rot="5400000">
            <a:off x="5250656" y="-5250657"/>
            <a:ext cx="1690690" cy="121920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D878DB2-AF42-1618-C024-B5738DE30E9B}"/>
              </a:ext>
            </a:extLst>
          </p:cNvPr>
          <p:cNvSpPr>
            <a:spLocks noGrp="1"/>
          </p:cNvSpPr>
          <p:nvPr>
            <p:ph type="title"/>
          </p:nvPr>
        </p:nvSpPr>
        <p:spPr/>
        <p:txBody>
          <a:bodyPr/>
          <a:lstStyle/>
          <a:p>
            <a:r>
              <a:rPr lang="nl-NL" b="1" dirty="0">
                <a:solidFill>
                  <a:schemeClr val="bg1"/>
                </a:solidFill>
              </a:rPr>
              <a:t>Het lezen en interpreteren van een lijngrafiek</a:t>
            </a:r>
          </a:p>
        </p:txBody>
      </p:sp>
      <p:sp>
        <p:nvSpPr>
          <p:cNvPr id="3" name="Tijdelijke aanduiding voor inhoud 2">
            <a:extLst>
              <a:ext uri="{FF2B5EF4-FFF2-40B4-BE49-F238E27FC236}">
                <a16:creationId xmlns:a16="http://schemas.microsoft.com/office/drawing/2014/main" id="{3ED71FB0-5949-694F-971E-DD1DC4D1C923}"/>
              </a:ext>
            </a:extLst>
          </p:cNvPr>
          <p:cNvSpPr>
            <a:spLocks noGrp="1"/>
          </p:cNvSpPr>
          <p:nvPr>
            <p:ph idx="1"/>
          </p:nvPr>
        </p:nvSpPr>
        <p:spPr/>
        <p:txBody>
          <a:bodyPr/>
          <a:lstStyle/>
          <a:p>
            <a:r>
              <a:rPr lang="nl-NL" dirty="0"/>
              <a:t>Schooltaal: </a:t>
            </a:r>
          </a:p>
          <a:p>
            <a:pPr lvl="1"/>
            <a:r>
              <a:rPr lang="nl-NL" dirty="0"/>
              <a:t>Een tijdsperiode uitdrukken: “van … tot …”</a:t>
            </a:r>
          </a:p>
          <a:p>
            <a:pPr lvl="1"/>
            <a:r>
              <a:rPr lang="nl-NL" dirty="0"/>
              <a:t>Beschrijven van de werkelijkheid: “toenemen, afnemen, gelijk blijven”</a:t>
            </a:r>
          </a:p>
          <a:p>
            <a:pPr lvl="1"/>
            <a:r>
              <a:rPr lang="nl-NL" dirty="0"/>
              <a:t>Instructiewoorden: “horizontaal, verticaal, rechte lijn”</a:t>
            </a:r>
          </a:p>
          <a:p>
            <a:pPr lvl="1"/>
            <a:endParaRPr lang="nl-NL" dirty="0"/>
          </a:p>
          <a:p>
            <a:r>
              <a:rPr lang="nl-NL" dirty="0"/>
              <a:t>Vaktaal:</a:t>
            </a:r>
          </a:p>
          <a:p>
            <a:pPr lvl="1"/>
            <a:r>
              <a:rPr lang="nl-NL" dirty="0"/>
              <a:t>X-as (horizontale as) en Y-as (verticale as)</a:t>
            </a:r>
          </a:p>
          <a:p>
            <a:pPr lvl="1"/>
            <a:r>
              <a:rPr lang="nl-NL" dirty="0"/>
              <a:t>Schaalverdeling (getalsmatige sprongen op de assen)</a:t>
            </a:r>
          </a:p>
          <a:p>
            <a:pPr lvl="1"/>
            <a:r>
              <a:rPr lang="nl-NL" dirty="0"/>
              <a:t>Beschrijven van de lijngrafiek: “de grafiek stijgt/daalt/blijft constant”</a:t>
            </a:r>
          </a:p>
          <a:p>
            <a:pPr lvl="1"/>
            <a:r>
              <a:rPr lang="nl-NL" dirty="0"/>
              <a:t>“De grafiek daalt geleidelijk” of “De grafiek daalt heel snel (is stijl)”</a:t>
            </a:r>
          </a:p>
          <a:p>
            <a:endParaRPr lang="nl-NL" dirty="0"/>
          </a:p>
        </p:txBody>
      </p:sp>
      <p:sp>
        <p:nvSpPr>
          <p:cNvPr id="4" name="Tekstvak 3">
            <a:extLst>
              <a:ext uri="{FF2B5EF4-FFF2-40B4-BE49-F238E27FC236}">
                <a16:creationId xmlns:a16="http://schemas.microsoft.com/office/drawing/2014/main" id="{77F4675C-1F9A-1DF9-3731-1DE0D3559904}"/>
              </a:ext>
            </a:extLst>
          </p:cNvPr>
          <p:cNvSpPr txBox="1"/>
          <p:nvPr/>
        </p:nvSpPr>
        <p:spPr>
          <a:xfrm>
            <a:off x="10615159" y="6308209"/>
            <a:ext cx="1480457" cy="369332"/>
          </a:xfrm>
          <a:prstGeom prst="rect">
            <a:avLst/>
          </a:prstGeom>
          <a:noFill/>
        </p:spPr>
        <p:txBody>
          <a:bodyPr wrap="square" rtlCol="0">
            <a:spAutoFit/>
          </a:bodyPr>
          <a:lstStyle/>
          <a:p>
            <a:r>
              <a:rPr lang="nl-NL" i="1" dirty="0"/>
              <a:t>Smit, 2014a</a:t>
            </a:r>
          </a:p>
        </p:txBody>
      </p:sp>
      <p:pic>
        <p:nvPicPr>
          <p:cNvPr id="5" name="Afbeelding 4">
            <a:extLst>
              <a:ext uri="{FF2B5EF4-FFF2-40B4-BE49-F238E27FC236}">
                <a16:creationId xmlns:a16="http://schemas.microsoft.com/office/drawing/2014/main" id="{5EFD411E-C5DA-CA2F-5B3B-2DC2516F5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107357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BCA3DEB-EDAB-43FF-CB8D-36392FCA78FE}"/>
              </a:ext>
            </a:extLst>
          </p:cNvPr>
          <p:cNvSpPr/>
          <p:nvPr/>
        </p:nvSpPr>
        <p:spPr>
          <a:xfrm>
            <a:off x="-20304" y="-1"/>
            <a:ext cx="552215" cy="686490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E0C6D761-672C-E336-3688-0FC5206A6E65}"/>
              </a:ext>
            </a:extLst>
          </p:cNvPr>
          <p:cNvSpPr/>
          <p:nvPr/>
        </p:nvSpPr>
        <p:spPr>
          <a:xfrm>
            <a:off x="523583" y="-1"/>
            <a:ext cx="552215" cy="6858001"/>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8">
            <a:extLst>
              <a:ext uri="{FF2B5EF4-FFF2-40B4-BE49-F238E27FC236}">
                <a16:creationId xmlns:a16="http://schemas.microsoft.com/office/drawing/2014/main" id="{2DEECBAC-1E94-680D-BA22-2490173F7695}"/>
              </a:ext>
            </a:extLst>
          </p:cNvPr>
          <p:cNvSpPr>
            <a:spLocks noGrp="1"/>
          </p:cNvSpPr>
          <p:nvPr>
            <p:ph type="title"/>
          </p:nvPr>
        </p:nvSpPr>
        <p:spPr>
          <a:xfrm>
            <a:off x="1075798" y="365125"/>
            <a:ext cx="10278001" cy="1325563"/>
          </a:xfrm>
        </p:spPr>
        <p:txBody>
          <a:bodyPr/>
          <a:lstStyle/>
          <a:p>
            <a:r>
              <a:rPr lang="nl-NL" b="1" dirty="0">
                <a:solidFill>
                  <a:srgbClr val="7030A0"/>
                </a:solidFill>
              </a:rPr>
              <a:t>Het lezen en interpreteren van een lijngrafiek</a:t>
            </a:r>
          </a:p>
        </p:txBody>
      </p:sp>
      <p:sp>
        <p:nvSpPr>
          <p:cNvPr id="10" name="Tijdelijke aanduiding voor inhoud 9">
            <a:extLst>
              <a:ext uri="{FF2B5EF4-FFF2-40B4-BE49-F238E27FC236}">
                <a16:creationId xmlns:a16="http://schemas.microsoft.com/office/drawing/2014/main" id="{6C7DD7F8-5A3C-774F-19D4-491926156665}"/>
              </a:ext>
            </a:extLst>
          </p:cNvPr>
          <p:cNvSpPr>
            <a:spLocks noGrp="1"/>
          </p:cNvSpPr>
          <p:nvPr>
            <p:ph sz="half" idx="1"/>
          </p:nvPr>
        </p:nvSpPr>
        <p:spPr>
          <a:xfrm>
            <a:off x="1083333" y="1825625"/>
            <a:ext cx="4239792" cy="4351338"/>
          </a:xfrm>
        </p:spPr>
        <p:txBody>
          <a:bodyPr/>
          <a:lstStyle/>
          <a:p>
            <a:r>
              <a:rPr lang="nl-NL" dirty="0"/>
              <a:t>“De zonnebloem wordt groter”</a:t>
            </a:r>
          </a:p>
          <a:p>
            <a:r>
              <a:rPr lang="nl-NL" dirty="0"/>
              <a:t>“De lijn gaat omhoog”</a:t>
            </a:r>
          </a:p>
          <a:p>
            <a:r>
              <a:rPr lang="nl-NL" dirty="0"/>
              <a:t>“De grafiek stijgt”</a:t>
            </a:r>
          </a:p>
          <a:p>
            <a:r>
              <a:rPr lang="nl-NL" dirty="0"/>
              <a:t>“Het wordt meer”</a:t>
            </a:r>
          </a:p>
          <a:p>
            <a:r>
              <a:rPr lang="nl-NL" dirty="0"/>
              <a:t>“De grafiek laat een toename zien”</a:t>
            </a:r>
          </a:p>
          <a:p>
            <a:r>
              <a:rPr lang="nl-NL" dirty="0"/>
              <a:t>Een leerling zegt de juf na: “Dit is een lijngrafiek”</a:t>
            </a:r>
          </a:p>
          <a:p>
            <a:endParaRPr lang="nl-NL" dirty="0"/>
          </a:p>
          <a:p>
            <a:endParaRPr lang="nl-NL" dirty="0"/>
          </a:p>
        </p:txBody>
      </p:sp>
      <p:graphicFrame>
        <p:nvGraphicFramePr>
          <p:cNvPr id="12" name="Tijdelijke aanduiding voor inhoud 6">
            <a:extLst>
              <a:ext uri="{FF2B5EF4-FFF2-40B4-BE49-F238E27FC236}">
                <a16:creationId xmlns:a16="http://schemas.microsoft.com/office/drawing/2014/main" id="{74A137F0-71C5-D632-9FAC-2BD0ECBD3DC5}"/>
              </a:ext>
            </a:extLst>
          </p:cNvPr>
          <p:cNvGraphicFramePr>
            <a:graphicFrameLocks/>
          </p:cNvGraphicFramePr>
          <p:nvPr>
            <p:extLst>
              <p:ext uri="{D42A27DB-BD31-4B8C-83A1-F6EECF244321}">
                <p14:modId xmlns:p14="http://schemas.microsoft.com/office/powerpoint/2010/main" val="955941859"/>
              </p:ext>
            </p:extLst>
          </p:nvPr>
        </p:nvGraphicFramePr>
        <p:xfrm>
          <a:off x="6172202"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kstvak 12">
            <a:extLst>
              <a:ext uri="{FF2B5EF4-FFF2-40B4-BE49-F238E27FC236}">
                <a16:creationId xmlns:a16="http://schemas.microsoft.com/office/drawing/2014/main" id="{9D85DE0A-7C7D-B799-81C6-C48E58C8F3A3}"/>
              </a:ext>
            </a:extLst>
          </p:cNvPr>
          <p:cNvSpPr txBox="1"/>
          <p:nvPr/>
        </p:nvSpPr>
        <p:spPr>
          <a:xfrm>
            <a:off x="7448007" y="1388825"/>
            <a:ext cx="2629989" cy="369332"/>
          </a:xfrm>
          <a:prstGeom prst="rect">
            <a:avLst/>
          </a:prstGeom>
          <a:noFill/>
        </p:spPr>
        <p:txBody>
          <a:bodyPr wrap="square" rtlCol="0">
            <a:spAutoFit/>
          </a:bodyPr>
          <a:lstStyle/>
          <a:p>
            <a:pPr algn="ctr"/>
            <a:r>
              <a:rPr lang="nl-NL" dirty="0">
                <a:solidFill>
                  <a:schemeClr val="accent1"/>
                </a:solidFill>
              </a:rPr>
              <a:t>Cognitief veeleisend</a:t>
            </a:r>
          </a:p>
        </p:txBody>
      </p:sp>
      <p:sp>
        <p:nvSpPr>
          <p:cNvPr id="14" name="Tekstvak 13">
            <a:extLst>
              <a:ext uri="{FF2B5EF4-FFF2-40B4-BE49-F238E27FC236}">
                <a16:creationId xmlns:a16="http://schemas.microsoft.com/office/drawing/2014/main" id="{33E907AE-4344-0FEE-17B8-A289ADCC4FB4}"/>
              </a:ext>
            </a:extLst>
          </p:cNvPr>
          <p:cNvSpPr txBox="1"/>
          <p:nvPr/>
        </p:nvSpPr>
        <p:spPr>
          <a:xfrm>
            <a:off x="7448007" y="6244431"/>
            <a:ext cx="2629989" cy="369332"/>
          </a:xfrm>
          <a:prstGeom prst="rect">
            <a:avLst/>
          </a:prstGeom>
          <a:noFill/>
        </p:spPr>
        <p:txBody>
          <a:bodyPr wrap="square" rtlCol="0">
            <a:spAutoFit/>
          </a:bodyPr>
          <a:lstStyle/>
          <a:p>
            <a:pPr algn="ctr"/>
            <a:r>
              <a:rPr lang="nl-NL" dirty="0">
                <a:solidFill>
                  <a:schemeClr val="accent1"/>
                </a:solidFill>
              </a:rPr>
              <a:t>Cognitief niet veeleisend</a:t>
            </a:r>
          </a:p>
        </p:txBody>
      </p:sp>
      <p:sp>
        <p:nvSpPr>
          <p:cNvPr id="15" name="Tekstvak 14">
            <a:extLst>
              <a:ext uri="{FF2B5EF4-FFF2-40B4-BE49-F238E27FC236}">
                <a16:creationId xmlns:a16="http://schemas.microsoft.com/office/drawing/2014/main" id="{31C2829D-0A05-0C11-28F5-9024820F9CCD}"/>
              </a:ext>
            </a:extLst>
          </p:cNvPr>
          <p:cNvSpPr txBox="1"/>
          <p:nvPr/>
        </p:nvSpPr>
        <p:spPr>
          <a:xfrm>
            <a:off x="5361485" y="3678128"/>
            <a:ext cx="1408611" cy="646331"/>
          </a:xfrm>
          <a:prstGeom prst="rect">
            <a:avLst/>
          </a:prstGeom>
          <a:noFill/>
        </p:spPr>
        <p:txBody>
          <a:bodyPr wrap="square" rtlCol="0">
            <a:spAutoFit/>
          </a:bodyPr>
          <a:lstStyle/>
          <a:p>
            <a:pPr algn="ctr"/>
            <a:r>
              <a:rPr lang="nl-NL" dirty="0">
                <a:solidFill>
                  <a:schemeClr val="accent1"/>
                </a:solidFill>
              </a:rPr>
              <a:t>Ingebed in context</a:t>
            </a:r>
          </a:p>
        </p:txBody>
      </p:sp>
      <p:sp>
        <p:nvSpPr>
          <p:cNvPr id="16" name="Tekstvak 15">
            <a:extLst>
              <a:ext uri="{FF2B5EF4-FFF2-40B4-BE49-F238E27FC236}">
                <a16:creationId xmlns:a16="http://schemas.microsoft.com/office/drawing/2014/main" id="{986CC054-3162-CC80-F957-C64D0096DCBA}"/>
              </a:ext>
            </a:extLst>
          </p:cNvPr>
          <p:cNvSpPr txBox="1"/>
          <p:nvPr/>
        </p:nvSpPr>
        <p:spPr>
          <a:xfrm>
            <a:off x="10649494" y="3678128"/>
            <a:ext cx="1408611" cy="646331"/>
          </a:xfrm>
          <a:prstGeom prst="rect">
            <a:avLst/>
          </a:prstGeom>
          <a:noFill/>
        </p:spPr>
        <p:txBody>
          <a:bodyPr wrap="square" rtlCol="0">
            <a:spAutoFit/>
          </a:bodyPr>
          <a:lstStyle/>
          <a:p>
            <a:pPr algn="ctr"/>
            <a:r>
              <a:rPr lang="nl-NL" dirty="0">
                <a:solidFill>
                  <a:schemeClr val="accent1"/>
                </a:solidFill>
              </a:rPr>
              <a:t>Zonder context</a:t>
            </a:r>
          </a:p>
        </p:txBody>
      </p:sp>
      <p:cxnSp>
        <p:nvCxnSpPr>
          <p:cNvPr id="18" name="Rechte verbindingslijn met pijl 17">
            <a:extLst>
              <a:ext uri="{FF2B5EF4-FFF2-40B4-BE49-F238E27FC236}">
                <a16:creationId xmlns:a16="http://schemas.microsoft.com/office/drawing/2014/main" id="{754D8951-4050-83C5-DDA3-75E6ED1D1946}"/>
              </a:ext>
            </a:extLst>
          </p:cNvPr>
          <p:cNvCxnSpPr>
            <a:cxnSpLocks/>
          </p:cNvCxnSpPr>
          <p:nvPr/>
        </p:nvCxnSpPr>
        <p:spPr>
          <a:xfrm>
            <a:off x="4609707" y="2997724"/>
            <a:ext cx="2441542" cy="21775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Rechte verbindingslijn met pijl 19">
            <a:extLst>
              <a:ext uri="{FF2B5EF4-FFF2-40B4-BE49-F238E27FC236}">
                <a16:creationId xmlns:a16="http://schemas.microsoft.com/office/drawing/2014/main" id="{60622D3B-076A-0C87-B76D-89F1F25BFF98}"/>
              </a:ext>
            </a:extLst>
          </p:cNvPr>
          <p:cNvCxnSpPr/>
          <p:nvPr/>
        </p:nvCxnSpPr>
        <p:spPr>
          <a:xfrm>
            <a:off x="3866606" y="2316480"/>
            <a:ext cx="3248297" cy="7750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Rechte verbindingslijn met pijl 21">
            <a:extLst>
              <a:ext uri="{FF2B5EF4-FFF2-40B4-BE49-F238E27FC236}">
                <a16:creationId xmlns:a16="http://schemas.microsoft.com/office/drawing/2014/main" id="{9C9ED609-1D16-A88E-FF44-2FDB4F81CDE2}"/>
              </a:ext>
            </a:extLst>
          </p:cNvPr>
          <p:cNvCxnSpPr>
            <a:cxnSpLocks/>
          </p:cNvCxnSpPr>
          <p:nvPr/>
        </p:nvCxnSpPr>
        <p:spPr>
          <a:xfrm flipV="1">
            <a:off x="4044099" y="3429000"/>
            <a:ext cx="5300198" cy="966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Rechte verbindingslijn met pijl 22">
            <a:extLst>
              <a:ext uri="{FF2B5EF4-FFF2-40B4-BE49-F238E27FC236}">
                <a16:creationId xmlns:a16="http://schemas.microsoft.com/office/drawing/2014/main" id="{D1844454-104C-A088-A8E6-8AA514A1D733}"/>
              </a:ext>
            </a:extLst>
          </p:cNvPr>
          <p:cNvCxnSpPr>
            <a:cxnSpLocks/>
          </p:cNvCxnSpPr>
          <p:nvPr/>
        </p:nvCxnSpPr>
        <p:spPr>
          <a:xfrm flipV="1">
            <a:off x="4130156" y="3276600"/>
            <a:ext cx="2984747" cy="74864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2" name="Afbeelding 1">
            <a:extLst>
              <a:ext uri="{FF2B5EF4-FFF2-40B4-BE49-F238E27FC236}">
                <a16:creationId xmlns:a16="http://schemas.microsoft.com/office/drawing/2014/main" id="{B25648FC-A0EF-A40E-E775-56881DE4C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8" name="Tekstvak 7">
            <a:extLst>
              <a:ext uri="{FF2B5EF4-FFF2-40B4-BE49-F238E27FC236}">
                <a16:creationId xmlns:a16="http://schemas.microsoft.com/office/drawing/2014/main" id="{5036263D-789E-E7DD-553C-E86927268024}"/>
              </a:ext>
            </a:extLst>
          </p:cNvPr>
          <p:cNvSpPr txBox="1"/>
          <p:nvPr/>
        </p:nvSpPr>
        <p:spPr>
          <a:xfrm>
            <a:off x="10296002" y="6429097"/>
            <a:ext cx="2115593" cy="369332"/>
          </a:xfrm>
          <a:prstGeom prst="rect">
            <a:avLst/>
          </a:prstGeom>
          <a:noFill/>
        </p:spPr>
        <p:txBody>
          <a:bodyPr wrap="square" rtlCol="0">
            <a:spAutoFit/>
          </a:bodyPr>
          <a:lstStyle/>
          <a:p>
            <a:r>
              <a:rPr lang="nl-NL" i="1" dirty="0"/>
              <a:t>Brand et al, 2018</a:t>
            </a:r>
          </a:p>
        </p:txBody>
      </p:sp>
      <p:cxnSp>
        <p:nvCxnSpPr>
          <p:cNvPr id="5" name="Rechte verbindingslijn met pijl 4">
            <a:extLst>
              <a:ext uri="{FF2B5EF4-FFF2-40B4-BE49-F238E27FC236}">
                <a16:creationId xmlns:a16="http://schemas.microsoft.com/office/drawing/2014/main" id="{761AD9E1-AFCF-EFCF-5F7E-EB30CD8E295B}"/>
              </a:ext>
            </a:extLst>
          </p:cNvPr>
          <p:cNvCxnSpPr>
            <a:cxnSpLocks/>
          </p:cNvCxnSpPr>
          <p:nvPr/>
        </p:nvCxnSpPr>
        <p:spPr>
          <a:xfrm flipV="1">
            <a:off x="4044099" y="3581400"/>
            <a:ext cx="5452598" cy="126590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Rechte verbindingslijn met pijl 5">
            <a:extLst>
              <a:ext uri="{FF2B5EF4-FFF2-40B4-BE49-F238E27FC236}">
                <a16:creationId xmlns:a16="http://schemas.microsoft.com/office/drawing/2014/main" id="{A30E3510-00F2-D191-E93B-09FFA4D69EF0}"/>
              </a:ext>
            </a:extLst>
          </p:cNvPr>
          <p:cNvCxnSpPr>
            <a:cxnSpLocks/>
          </p:cNvCxnSpPr>
          <p:nvPr/>
        </p:nvCxnSpPr>
        <p:spPr>
          <a:xfrm flipV="1">
            <a:off x="4804501" y="5281400"/>
            <a:ext cx="4929434" cy="47057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513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55246-8165-C8AB-A57B-5D8A7141D672}"/>
              </a:ext>
            </a:extLst>
          </p:cNvPr>
          <p:cNvSpPr>
            <a:spLocks noGrp="1"/>
          </p:cNvSpPr>
          <p:nvPr>
            <p:ph type="title"/>
          </p:nvPr>
        </p:nvSpPr>
        <p:spPr>
          <a:xfrm>
            <a:off x="1179870" y="365125"/>
            <a:ext cx="10173929" cy="1325563"/>
          </a:xfrm>
        </p:spPr>
        <p:txBody>
          <a:bodyPr/>
          <a:lstStyle/>
          <a:p>
            <a:r>
              <a:rPr lang="nl-NL" dirty="0"/>
              <a:t>DAT en CAT in redactie-opgaven</a:t>
            </a:r>
          </a:p>
        </p:txBody>
      </p:sp>
      <p:sp>
        <p:nvSpPr>
          <p:cNvPr id="3" name="Tijdelijke aanduiding voor inhoud 2">
            <a:extLst>
              <a:ext uri="{FF2B5EF4-FFF2-40B4-BE49-F238E27FC236}">
                <a16:creationId xmlns:a16="http://schemas.microsoft.com/office/drawing/2014/main" id="{AEE0723E-B1F7-5B88-805E-E3DBA3F8D0AD}"/>
              </a:ext>
            </a:extLst>
          </p:cNvPr>
          <p:cNvSpPr>
            <a:spLocks noGrp="1"/>
          </p:cNvSpPr>
          <p:nvPr>
            <p:ph idx="1"/>
          </p:nvPr>
        </p:nvSpPr>
        <p:spPr>
          <a:xfrm>
            <a:off x="1291957" y="1793286"/>
            <a:ext cx="4109885" cy="4351338"/>
          </a:xfrm>
        </p:spPr>
        <p:txBody>
          <a:bodyPr/>
          <a:lstStyle/>
          <a:p>
            <a:r>
              <a:rPr lang="nl-NL" dirty="0"/>
              <a:t>Jan gaat naar de winkel om bloemen te kopen voor de verjaardag van zijn moeder. De bloemen kosten nu €15,- per bos. Vorige maand met Moederdag kostten de bloemen €12,50 per bos. Hoeveel procent is de prijs van een bos bloemen gestegen?</a:t>
            </a:r>
          </a:p>
        </p:txBody>
      </p:sp>
      <p:sp>
        <p:nvSpPr>
          <p:cNvPr id="4" name="Rechthoek 3">
            <a:extLst>
              <a:ext uri="{FF2B5EF4-FFF2-40B4-BE49-F238E27FC236}">
                <a16:creationId xmlns:a16="http://schemas.microsoft.com/office/drawing/2014/main" id="{AAAA1964-71D5-2A38-C1BE-E61A207BD34F}"/>
              </a:ext>
            </a:extLst>
          </p:cNvPr>
          <p:cNvSpPr/>
          <p:nvPr/>
        </p:nvSpPr>
        <p:spPr>
          <a:xfrm>
            <a:off x="-20304" y="-552721"/>
            <a:ext cx="552215"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5B48B30-2A2A-861C-5DC4-C57741B66B49}"/>
              </a:ext>
            </a:extLst>
          </p:cNvPr>
          <p:cNvSpPr/>
          <p:nvPr/>
        </p:nvSpPr>
        <p:spPr>
          <a:xfrm>
            <a:off x="523583" y="-559627"/>
            <a:ext cx="552215"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A85FF9F4-2BA5-05EA-9196-3EC17120C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7" name="Tijdelijke aanduiding voor inhoud 2">
            <a:extLst>
              <a:ext uri="{FF2B5EF4-FFF2-40B4-BE49-F238E27FC236}">
                <a16:creationId xmlns:a16="http://schemas.microsoft.com/office/drawing/2014/main" id="{4450E8CE-035C-4A27-D359-BA2AA20C46E4}"/>
              </a:ext>
            </a:extLst>
          </p:cNvPr>
          <p:cNvSpPr txBox="1">
            <a:spLocks/>
          </p:cNvSpPr>
          <p:nvPr/>
        </p:nvSpPr>
        <p:spPr>
          <a:xfrm>
            <a:off x="6266834" y="1793286"/>
            <a:ext cx="41098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DAT: kopen, kosten, winkel, bloemen, vorige maand, verjaardag, Moederdag</a:t>
            </a:r>
          </a:p>
          <a:p>
            <a:endParaRPr lang="nl-NL" dirty="0"/>
          </a:p>
          <a:p>
            <a:r>
              <a:rPr lang="nl-NL" dirty="0"/>
              <a:t>CAT: €15,- per bos, prijs, stijgen, procent</a:t>
            </a:r>
          </a:p>
        </p:txBody>
      </p:sp>
    </p:spTree>
    <p:extLst>
      <p:ext uri="{BB962C8B-B14F-4D97-AF65-F5344CB8AC3E}">
        <p14:creationId xmlns:p14="http://schemas.microsoft.com/office/powerpoint/2010/main" val="38748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05EDF7C-44BA-1832-4A19-72CBD63E8880}"/>
              </a:ext>
            </a:extLst>
          </p:cNvPr>
          <p:cNvSpPr/>
          <p:nvPr/>
        </p:nvSpPr>
        <p:spPr>
          <a:xfrm rot="5400000">
            <a:off x="5250656" y="-5250657"/>
            <a:ext cx="1690690" cy="121920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9754A4D-08F6-E95E-724C-557F47731ED7}"/>
              </a:ext>
            </a:extLst>
          </p:cNvPr>
          <p:cNvSpPr>
            <a:spLocks noGrp="1"/>
          </p:cNvSpPr>
          <p:nvPr>
            <p:ph type="title"/>
          </p:nvPr>
        </p:nvSpPr>
        <p:spPr/>
        <p:txBody>
          <a:bodyPr/>
          <a:lstStyle/>
          <a:p>
            <a:r>
              <a:rPr lang="nl-NL" b="1" dirty="0">
                <a:solidFill>
                  <a:schemeClr val="bg1"/>
                </a:solidFill>
              </a:rPr>
              <a:t>Het belang van vaktaal </a:t>
            </a:r>
          </a:p>
        </p:txBody>
      </p:sp>
      <p:sp>
        <p:nvSpPr>
          <p:cNvPr id="4" name="Tijdelijke aanduiding voor tekst 3">
            <a:extLst>
              <a:ext uri="{FF2B5EF4-FFF2-40B4-BE49-F238E27FC236}">
                <a16:creationId xmlns:a16="http://schemas.microsoft.com/office/drawing/2014/main" id="{9224C278-9733-FC74-C39B-14F31330C80A}"/>
              </a:ext>
            </a:extLst>
          </p:cNvPr>
          <p:cNvSpPr>
            <a:spLocks noGrp="1"/>
          </p:cNvSpPr>
          <p:nvPr>
            <p:ph type="body" idx="1"/>
          </p:nvPr>
        </p:nvSpPr>
        <p:spPr/>
        <p:txBody>
          <a:bodyPr/>
          <a:lstStyle/>
          <a:p>
            <a:r>
              <a:rPr lang="nl-NL" dirty="0"/>
              <a:t>Werkelijke praktijksituatie</a:t>
            </a:r>
          </a:p>
        </p:txBody>
      </p:sp>
      <p:sp>
        <p:nvSpPr>
          <p:cNvPr id="3" name="Tijdelijke aanduiding voor inhoud 2">
            <a:extLst>
              <a:ext uri="{FF2B5EF4-FFF2-40B4-BE49-F238E27FC236}">
                <a16:creationId xmlns:a16="http://schemas.microsoft.com/office/drawing/2014/main" id="{92836B37-EB6C-A968-9BE5-F106A8912E10}"/>
              </a:ext>
            </a:extLst>
          </p:cNvPr>
          <p:cNvSpPr>
            <a:spLocks noGrp="1"/>
          </p:cNvSpPr>
          <p:nvPr>
            <p:ph sz="half" idx="2"/>
          </p:nvPr>
        </p:nvSpPr>
        <p:spPr/>
        <p:txBody>
          <a:bodyPr>
            <a:normAutofit fontScale="92500"/>
          </a:bodyPr>
          <a:lstStyle/>
          <a:p>
            <a:r>
              <a:rPr lang="nl-NL" sz="2400" dirty="0"/>
              <a:t>Leerkracht stuurt aan op procedurele kennis</a:t>
            </a:r>
          </a:p>
          <a:p>
            <a:r>
              <a:rPr lang="nl-NL" sz="2400" dirty="0"/>
              <a:t>Weinig aandacht voor kernbegrippen</a:t>
            </a:r>
          </a:p>
          <a:p>
            <a:r>
              <a:rPr lang="nl-NL" sz="2400" dirty="0"/>
              <a:t>LK versimpelt taal en/of vermijdt het gebruik van CAT</a:t>
            </a:r>
          </a:p>
          <a:p>
            <a:r>
              <a:rPr lang="nl-NL" sz="2400" dirty="0"/>
              <a:t>Weinig aandacht voor wiskundig redeneren</a:t>
            </a:r>
          </a:p>
          <a:p>
            <a:r>
              <a:rPr lang="nl-NL" sz="2400" dirty="0"/>
              <a:t>Hogere orde vakkennis-ontwikkeling komt niet of moeizaam op gang</a:t>
            </a:r>
          </a:p>
        </p:txBody>
      </p:sp>
      <p:sp>
        <p:nvSpPr>
          <p:cNvPr id="5" name="Tijdelijke aanduiding voor tekst 4">
            <a:extLst>
              <a:ext uri="{FF2B5EF4-FFF2-40B4-BE49-F238E27FC236}">
                <a16:creationId xmlns:a16="http://schemas.microsoft.com/office/drawing/2014/main" id="{1EB5237E-725F-EDDE-676B-752685675F9B}"/>
              </a:ext>
            </a:extLst>
          </p:cNvPr>
          <p:cNvSpPr>
            <a:spLocks noGrp="1"/>
          </p:cNvSpPr>
          <p:nvPr>
            <p:ph type="body" sz="quarter" idx="3"/>
          </p:nvPr>
        </p:nvSpPr>
        <p:spPr/>
        <p:txBody>
          <a:bodyPr/>
          <a:lstStyle/>
          <a:p>
            <a:r>
              <a:rPr lang="nl-NL" dirty="0"/>
              <a:t>Gevolgen van praktijksituatie</a:t>
            </a:r>
          </a:p>
        </p:txBody>
      </p:sp>
      <p:sp>
        <p:nvSpPr>
          <p:cNvPr id="6" name="Tijdelijke aanduiding voor inhoud 5">
            <a:extLst>
              <a:ext uri="{FF2B5EF4-FFF2-40B4-BE49-F238E27FC236}">
                <a16:creationId xmlns:a16="http://schemas.microsoft.com/office/drawing/2014/main" id="{2368F566-BFC4-0014-0A7D-B587530EE294}"/>
              </a:ext>
            </a:extLst>
          </p:cNvPr>
          <p:cNvSpPr>
            <a:spLocks noGrp="1"/>
          </p:cNvSpPr>
          <p:nvPr>
            <p:ph sz="quarter" idx="4"/>
          </p:nvPr>
        </p:nvSpPr>
        <p:spPr/>
        <p:txBody>
          <a:bodyPr>
            <a:normAutofit fontScale="92500"/>
          </a:bodyPr>
          <a:lstStyle/>
          <a:p>
            <a:r>
              <a:rPr lang="nl-NL" sz="2400" dirty="0"/>
              <a:t>Kansen voor taalontwikkeling worden niet benut</a:t>
            </a:r>
          </a:p>
          <a:p>
            <a:r>
              <a:rPr lang="nl-NL" sz="2400" dirty="0"/>
              <a:t>Talige problemen blijven bestaan</a:t>
            </a:r>
          </a:p>
          <a:p>
            <a:r>
              <a:rPr lang="nl-NL" sz="2400" dirty="0"/>
              <a:t>Talige problemen zijn onzichtbaar voor de LK en de LL, waardoor die taalproblemen worden onderschat</a:t>
            </a:r>
          </a:p>
          <a:p>
            <a:r>
              <a:rPr lang="nl-NL" sz="2400" dirty="0"/>
              <a:t>Vergroot kansenongelijkheid tussen LL die buiten school een rijke taalomgeving hebben en LL die dat niet hebben.</a:t>
            </a:r>
          </a:p>
          <a:p>
            <a:r>
              <a:rPr lang="nl-NL" sz="2400" dirty="0"/>
              <a:t>Extra groot probleem voor NT2’ers</a:t>
            </a:r>
          </a:p>
        </p:txBody>
      </p:sp>
      <p:sp>
        <p:nvSpPr>
          <p:cNvPr id="7" name="Tekstvak 6">
            <a:extLst>
              <a:ext uri="{FF2B5EF4-FFF2-40B4-BE49-F238E27FC236}">
                <a16:creationId xmlns:a16="http://schemas.microsoft.com/office/drawing/2014/main" id="{E7AE7F42-5F1C-2A8A-2317-643516CAFD10}"/>
              </a:ext>
            </a:extLst>
          </p:cNvPr>
          <p:cNvSpPr txBox="1"/>
          <p:nvPr/>
        </p:nvSpPr>
        <p:spPr>
          <a:xfrm>
            <a:off x="10615159" y="6308209"/>
            <a:ext cx="1480457" cy="369332"/>
          </a:xfrm>
          <a:prstGeom prst="rect">
            <a:avLst/>
          </a:prstGeom>
          <a:noFill/>
        </p:spPr>
        <p:txBody>
          <a:bodyPr wrap="square" rtlCol="0">
            <a:spAutoFit/>
          </a:bodyPr>
          <a:lstStyle/>
          <a:p>
            <a:r>
              <a:rPr lang="nl-NL" i="1" dirty="0"/>
              <a:t>Smit, 2014b</a:t>
            </a:r>
          </a:p>
        </p:txBody>
      </p:sp>
      <p:pic>
        <p:nvPicPr>
          <p:cNvPr id="8" name="Afbeelding 7">
            <a:extLst>
              <a:ext uri="{FF2B5EF4-FFF2-40B4-BE49-F238E27FC236}">
                <a16:creationId xmlns:a16="http://schemas.microsoft.com/office/drawing/2014/main" id="{3C1535F8-74FF-D85C-76F6-36787D6F1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Tree>
    <p:extLst>
      <p:ext uri="{BB962C8B-B14F-4D97-AF65-F5344CB8AC3E}">
        <p14:creationId xmlns:p14="http://schemas.microsoft.com/office/powerpoint/2010/main" val="38573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Vrouw die een boek leest">
            <a:extLst>
              <a:ext uri="{FF2B5EF4-FFF2-40B4-BE49-F238E27FC236}">
                <a16:creationId xmlns:a16="http://schemas.microsoft.com/office/drawing/2014/main" id="{DE17ED0F-0DCF-D35F-338A-39D1359972C0}"/>
              </a:ext>
            </a:extLst>
          </p:cNvPr>
          <p:cNvPicPr>
            <a:picLocks noChangeAspect="1"/>
          </p:cNvPicPr>
          <p:nvPr/>
        </p:nvPicPr>
        <p:blipFill rotWithShape="1">
          <a:blip r:embed="rId2">
            <a:extLst>
              <a:ext uri="{28A0092B-C50C-407E-A947-70E740481C1C}">
                <a14:useLocalDpi xmlns:a14="http://schemas.microsoft.com/office/drawing/2010/main" val="0"/>
              </a:ext>
            </a:extLst>
          </a:blip>
          <a:srcRect l="22091" t="-115" r="35977" b="115"/>
          <a:stretch/>
        </p:blipFill>
        <p:spPr>
          <a:xfrm flipH="1">
            <a:off x="8681409" y="-14143"/>
            <a:ext cx="4010209" cy="6942843"/>
          </a:xfrm>
          <a:prstGeom prst="trapezoid">
            <a:avLst>
              <a:gd name="adj" fmla="val 12889"/>
            </a:avLst>
          </a:prstGeom>
        </p:spPr>
      </p:pic>
      <p:sp>
        <p:nvSpPr>
          <p:cNvPr id="2" name="Titel 1">
            <a:extLst>
              <a:ext uri="{FF2B5EF4-FFF2-40B4-BE49-F238E27FC236}">
                <a16:creationId xmlns:a16="http://schemas.microsoft.com/office/drawing/2014/main" id="{48DF6B5B-CE23-D0BB-AB4F-EE5F50ADE534}"/>
              </a:ext>
            </a:extLst>
          </p:cNvPr>
          <p:cNvSpPr>
            <a:spLocks noGrp="1"/>
          </p:cNvSpPr>
          <p:nvPr>
            <p:ph type="title"/>
          </p:nvPr>
        </p:nvSpPr>
        <p:spPr/>
        <p:txBody>
          <a:bodyPr/>
          <a:lstStyle/>
          <a:p>
            <a:r>
              <a:rPr lang="nl-NL" b="1" dirty="0">
                <a:solidFill>
                  <a:srgbClr val="7030A0"/>
                </a:solidFill>
              </a:rPr>
              <a:t>Het belang van vaktaal</a:t>
            </a:r>
          </a:p>
        </p:txBody>
      </p:sp>
      <p:sp>
        <p:nvSpPr>
          <p:cNvPr id="3" name="Tijdelijke aanduiding voor inhoud 2">
            <a:extLst>
              <a:ext uri="{FF2B5EF4-FFF2-40B4-BE49-F238E27FC236}">
                <a16:creationId xmlns:a16="http://schemas.microsoft.com/office/drawing/2014/main" id="{0EA68137-3ADA-E71D-6143-C72A866D3CF7}"/>
              </a:ext>
            </a:extLst>
          </p:cNvPr>
          <p:cNvSpPr>
            <a:spLocks noGrp="1"/>
          </p:cNvSpPr>
          <p:nvPr>
            <p:ph idx="1"/>
          </p:nvPr>
        </p:nvSpPr>
        <p:spPr>
          <a:xfrm>
            <a:off x="838200" y="1825625"/>
            <a:ext cx="6863499" cy="4351338"/>
          </a:xfrm>
        </p:spPr>
        <p:txBody>
          <a:bodyPr anchor="ctr">
            <a:normAutofit lnSpcReduction="10000"/>
          </a:bodyPr>
          <a:lstStyle/>
          <a:p>
            <a:r>
              <a:rPr lang="nl-NL" dirty="0"/>
              <a:t>“Onderzoek laat zien dat een taalgerichte aanpak in relatief weinig tijd een groot effect kan sorteren: dankzij de vaktaalontwikkeling gingen leerlingen beter wiskundig redeneren.”</a:t>
            </a:r>
          </a:p>
          <a:p>
            <a:endParaRPr lang="nl-NL" dirty="0"/>
          </a:p>
          <a:p>
            <a:r>
              <a:rPr lang="nl-NL" dirty="0"/>
              <a:t>“Door aandacht te schenken aan taal in de rekenles, sla je twee vliegen in één klap: leerlingen ontwikkelen hun taalvaardigheid én ze krijgen beter toegang tot reken-wiskundige vakinhoud.”</a:t>
            </a:r>
          </a:p>
        </p:txBody>
      </p:sp>
      <p:sp>
        <p:nvSpPr>
          <p:cNvPr id="4" name="Tekstvak 3">
            <a:extLst>
              <a:ext uri="{FF2B5EF4-FFF2-40B4-BE49-F238E27FC236}">
                <a16:creationId xmlns:a16="http://schemas.microsoft.com/office/drawing/2014/main" id="{6CDF93C0-E489-B260-9F19-38971EB2D42D}"/>
              </a:ext>
            </a:extLst>
          </p:cNvPr>
          <p:cNvSpPr txBox="1"/>
          <p:nvPr/>
        </p:nvSpPr>
        <p:spPr>
          <a:xfrm>
            <a:off x="5485148" y="6289448"/>
            <a:ext cx="1480457" cy="369332"/>
          </a:xfrm>
          <a:prstGeom prst="rect">
            <a:avLst/>
          </a:prstGeom>
          <a:noFill/>
        </p:spPr>
        <p:txBody>
          <a:bodyPr wrap="square" rtlCol="0">
            <a:spAutoFit/>
          </a:bodyPr>
          <a:lstStyle/>
          <a:p>
            <a:r>
              <a:rPr lang="nl-NL" i="1" dirty="0"/>
              <a:t>Smit, 2014a</a:t>
            </a:r>
          </a:p>
        </p:txBody>
      </p:sp>
      <p:pic>
        <p:nvPicPr>
          <p:cNvPr id="5" name="Afbeelding 4">
            <a:extLst>
              <a:ext uri="{FF2B5EF4-FFF2-40B4-BE49-F238E27FC236}">
                <a16:creationId xmlns:a16="http://schemas.microsoft.com/office/drawing/2014/main" id="{94D640A1-58E1-8551-904B-5BCCFAD9D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28" y="6144624"/>
            <a:ext cx="898797" cy="575770"/>
          </a:xfrm>
          <a:prstGeom prst="rect">
            <a:avLst/>
          </a:prstGeom>
        </p:spPr>
      </p:pic>
      <p:sp>
        <p:nvSpPr>
          <p:cNvPr id="8" name="Rechthoek 7">
            <a:extLst>
              <a:ext uri="{FF2B5EF4-FFF2-40B4-BE49-F238E27FC236}">
                <a16:creationId xmlns:a16="http://schemas.microsoft.com/office/drawing/2014/main" id="{B2C862AA-518B-14DE-B3F2-82B1F0951398}"/>
              </a:ext>
            </a:extLst>
          </p:cNvPr>
          <p:cNvSpPr/>
          <p:nvPr/>
        </p:nvSpPr>
        <p:spPr>
          <a:xfrm rot="988125">
            <a:off x="8077237" y="-547057"/>
            <a:ext cx="931817" cy="797725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D9125477-958D-4C07-1707-AC0039F246AB}"/>
              </a:ext>
            </a:extLst>
          </p:cNvPr>
          <p:cNvSpPr/>
          <p:nvPr/>
        </p:nvSpPr>
        <p:spPr>
          <a:xfrm rot="988125">
            <a:off x="9056951" y="-664622"/>
            <a:ext cx="931817" cy="797725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0208426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3F6CA9602D324D89EC3D77EB791284" ma:contentTypeVersion="18" ma:contentTypeDescription="Een nieuw document maken." ma:contentTypeScope="" ma:versionID="6a43d711150d66606a097cb4d81814a2">
  <xsd:schema xmlns:xsd="http://www.w3.org/2001/XMLSchema" xmlns:xs="http://www.w3.org/2001/XMLSchema" xmlns:p="http://schemas.microsoft.com/office/2006/metadata/properties" xmlns:ns2="8387eb2f-8734-47fe-99e5-1e5de1d28e31" xmlns:ns3="c43bca2e-47dd-421a-94dc-eae3a1db90de" targetNamespace="http://schemas.microsoft.com/office/2006/metadata/properties" ma:root="true" ma:fieldsID="54c7da2992d6f09f0b41b8db247f17db" ns2:_="" ns3:_="">
    <xsd:import namespace="8387eb2f-8734-47fe-99e5-1e5de1d28e31"/>
    <xsd:import namespace="c43bca2e-47dd-421a-94dc-eae3a1db90d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7eb2f-8734-47fe-99e5-1e5de1d28e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1c6a0e08-1576-455b-af28-552984f92f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3bca2e-47dd-421a-94dc-eae3a1db90de"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d5fca7bc-cd65-483e-a243-f064642732b2}" ma:internalName="TaxCatchAll" ma:showField="CatchAllData" ma:web="c43bca2e-47dd-421a-94dc-eae3a1db90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87eb2f-8734-47fe-99e5-1e5de1d28e31">
      <Terms xmlns="http://schemas.microsoft.com/office/infopath/2007/PartnerControls"/>
    </lcf76f155ced4ddcb4097134ff3c332f>
    <TaxCatchAll xmlns="c43bca2e-47dd-421a-94dc-eae3a1db90de" xsi:nil="true"/>
  </documentManagement>
</p:properties>
</file>

<file path=customXml/itemProps1.xml><?xml version="1.0" encoding="utf-8"?>
<ds:datastoreItem xmlns:ds="http://schemas.openxmlformats.org/officeDocument/2006/customXml" ds:itemID="{1712EB4C-5D65-43EC-8669-E402B08F9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7eb2f-8734-47fe-99e5-1e5de1d28e31"/>
    <ds:schemaRef ds:uri="c43bca2e-47dd-421a-94dc-eae3a1db9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C0A7E9-6079-46BA-A35D-6B86AC8BD536}">
  <ds:schemaRefs>
    <ds:schemaRef ds:uri="http://schemas.microsoft.com/sharepoint/v3/contenttype/forms"/>
  </ds:schemaRefs>
</ds:datastoreItem>
</file>

<file path=customXml/itemProps3.xml><?xml version="1.0" encoding="utf-8"?>
<ds:datastoreItem xmlns:ds="http://schemas.openxmlformats.org/officeDocument/2006/customXml" ds:itemID="{294AA2E9-E4E9-4613-9BCD-229FB90AC7AC}">
  <ds:schemaRefs>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2006/metadata/properties"/>
    <ds:schemaRef ds:uri="http://purl.org/dc/elements/1.1/"/>
    <ds:schemaRef ds:uri="c43bca2e-47dd-421a-94dc-eae3a1db90de"/>
    <ds:schemaRef ds:uri="http://purl.org/dc/dcmitype/"/>
    <ds:schemaRef ds:uri="8387eb2f-8734-47fe-99e5-1e5de1d28e31"/>
    <ds:schemaRef ds:uri="http://schemas.microsoft.com/office/infopath/2007/PartnerControls"/>
  </ds:schemaRefs>
</ds:datastoreItem>
</file>

<file path=docMetadata/LabelInfo.xml><?xml version="1.0" encoding="utf-8"?>
<clbl:labelList xmlns:clbl="http://schemas.microsoft.com/office/2020/mipLabelMetadata">
  <clbl:label id="{e36377b7-70c4-4493-a338-095918d327e9}" enabled="0" method="" siteId="{e36377b7-70c4-4493-a338-095918d327e9}" removed="1"/>
</clbl:labelList>
</file>

<file path=docProps/app.xml><?xml version="1.0" encoding="utf-8"?>
<Properties xmlns="http://schemas.openxmlformats.org/officeDocument/2006/extended-properties" xmlns:vt="http://schemas.openxmlformats.org/officeDocument/2006/docPropsVTypes">
  <TotalTime>1925</TotalTime>
  <Words>1841</Words>
  <Application>Microsoft Office PowerPoint</Application>
  <PresentationFormat>Breedbeeld</PresentationFormat>
  <Paragraphs>232</Paragraphs>
  <Slides>23</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Calibri Light</vt:lpstr>
      <vt:lpstr>Impact</vt:lpstr>
      <vt:lpstr>Wingdings</vt:lpstr>
      <vt:lpstr>Kantoorthema</vt:lpstr>
      <vt:lpstr>Rekentaal</vt:lpstr>
      <vt:lpstr>Vragen?</vt:lpstr>
      <vt:lpstr>Inhoud</vt:lpstr>
      <vt:lpstr>Rekentaal</vt:lpstr>
      <vt:lpstr>Het lezen en interpreteren van een lijngrafiek</vt:lpstr>
      <vt:lpstr>Het lezen en interpreteren van een lijngrafiek</vt:lpstr>
      <vt:lpstr>DAT en CAT in redactie-opgaven</vt:lpstr>
      <vt:lpstr>Het belang van vaktaal </vt:lpstr>
      <vt:lpstr>Het belang van vaktaal</vt:lpstr>
      <vt:lpstr>Hoe geef je taalgericht rekenen?</vt:lpstr>
      <vt:lpstr>Taalgericht rekenen – voorbeeld </vt:lpstr>
      <vt:lpstr>Taalgericht rekenen – voorbeeld </vt:lpstr>
      <vt:lpstr>Hoe geef je taalgericht rekenen?</vt:lpstr>
      <vt:lpstr>Drieslagmodel</vt:lpstr>
      <vt:lpstr>PowerPoint-presentatie</vt:lpstr>
      <vt:lpstr>Vertaalcirkel</vt:lpstr>
      <vt:lpstr>Principes van de vertaalcirkel</vt:lpstr>
      <vt:lpstr>PowerPoint-presentatie</vt:lpstr>
      <vt:lpstr>PowerPoint-presentatie</vt:lpstr>
      <vt:lpstr>Verder verdiepen?</vt:lpstr>
      <vt:lpstr>PowerPoint-presentatie</vt:lpstr>
      <vt:lpstr>Bronnen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Maaike Kenter</dc:creator>
  <cp:lastModifiedBy>Maaike Kenter</cp:lastModifiedBy>
  <cp:revision>2</cp:revision>
  <cp:lastPrinted>2022-11-22T11:12:48Z</cp:lastPrinted>
  <dcterms:created xsi:type="dcterms:W3CDTF">2022-11-17T13:12:43Z</dcterms:created>
  <dcterms:modified xsi:type="dcterms:W3CDTF">2023-06-02T08:41:26Z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0x010100E83F6CA9602D324D89EC3D77EB791284</vt:lpwstr>
  </property>
  <property fmtid="{D5CDD505-2E9C-101B-9397-08002B2CF9AE}" pid="3" name="MediaServiceImageTags">
    <vt:lpwstr/>
  </property>
</Properties>
</file>