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embeddedFontLst>
    <p:embeddedFont>
      <p:font typeface="Roboto Slab"/>
      <p:regular r:id="rId41"/>
      <p:bold r:id="rId42"/>
    </p:embeddedFont>
    <p:embeddedFont>
      <p:font typeface="Roboto Slab SemiBold"/>
      <p:regular r:id="rId43"/>
      <p:bold r:id="rId44"/>
    </p:embeddedFont>
    <p:embeddedFont>
      <p:font typeface="Open Sans SemiBold"/>
      <p:regular r:id="rId45"/>
      <p:bold r:id="rId46"/>
      <p:italic r:id="rId47"/>
      <p:boldItalic r:id="rId48"/>
    </p:embeddedFont>
    <p:embeddedFont>
      <p:font typeface="Open Sans Medium"/>
      <p:regular r:id="rId49"/>
      <p:bold r:id="rId50"/>
      <p:italic r:id="rId51"/>
      <p:boldItalic r:id="rId52"/>
    </p:embeddedFont>
    <p:embeddedFont>
      <p:font typeface="Helvetica Neue Light"/>
      <p:regular r:id="rId53"/>
      <p:bold r:id="rId54"/>
      <p:italic r:id="rId55"/>
      <p:boldItalic r:id="rId56"/>
    </p:embeddedFont>
    <p:embeddedFont>
      <p:font typeface="Open Sans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RobotoSlab-bold.fntdata"/><Relationship Id="rId41" Type="http://schemas.openxmlformats.org/officeDocument/2006/relationships/font" Target="fonts/RobotoSlab-regular.fntdata"/><Relationship Id="rId44" Type="http://schemas.openxmlformats.org/officeDocument/2006/relationships/font" Target="fonts/RobotoSlabSemiBold-bold.fntdata"/><Relationship Id="rId43" Type="http://schemas.openxmlformats.org/officeDocument/2006/relationships/font" Target="fonts/RobotoSlabSemiBold-regular.fntdata"/><Relationship Id="rId46" Type="http://schemas.openxmlformats.org/officeDocument/2006/relationships/font" Target="fonts/OpenSansSemiBold-bold.fntdata"/><Relationship Id="rId45" Type="http://schemas.openxmlformats.org/officeDocument/2006/relationships/font" Target="fonts/OpenSansSemiBold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penSansSemiBold-boldItalic.fntdata"/><Relationship Id="rId47" Type="http://schemas.openxmlformats.org/officeDocument/2006/relationships/font" Target="fonts/OpenSansSemiBold-italic.fntdata"/><Relationship Id="rId49" Type="http://schemas.openxmlformats.org/officeDocument/2006/relationships/font" Target="fonts/OpenSans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penSansMedium-italic.fntdata"/><Relationship Id="rId50" Type="http://schemas.openxmlformats.org/officeDocument/2006/relationships/font" Target="fonts/OpenSansMedium-bold.fntdata"/><Relationship Id="rId53" Type="http://schemas.openxmlformats.org/officeDocument/2006/relationships/font" Target="fonts/HelveticaNeueLight-regular.fntdata"/><Relationship Id="rId52" Type="http://schemas.openxmlformats.org/officeDocument/2006/relationships/font" Target="fonts/OpenSansMedium-boldItalic.fntdata"/><Relationship Id="rId11" Type="http://schemas.openxmlformats.org/officeDocument/2006/relationships/slide" Target="slides/slide5.xml"/><Relationship Id="rId55" Type="http://schemas.openxmlformats.org/officeDocument/2006/relationships/font" Target="fonts/HelveticaNeueLight-italic.fntdata"/><Relationship Id="rId10" Type="http://schemas.openxmlformats.org/officeDocument/2006/relationships/slide" Target="slides/slide4.xml"/><Relationship Id="rId54" Type="http://schemas.openxmlformats.org/officeDocument/2006/relationships/font" Target="fonts/HelveticaNeueLight-bold.fntdata"/><Relationship Id="rId13" Type="http://schemas.openxmlformats.org/officeDocument/2006/relationships/slide" Target="slides/slide7.xml"/><Relationship Id="rId57" Type="http://schemas.openxmlformats.org/officeDocument/2006/relationships/font" Target="fonts/OpenSans-regular.fntdata"/><Relationship Id="rId12" Type="http://schemas.openxmlformats.org/officeDocument/2006/relationships/slide" Target="slides/slide6.xml"/><Relationship Id="rId56" Type="http://schemas.openxmlformats.org/officeDocument/2006/relationships/font" Target="fonts/HelveticaNeueLight-boldItalic.fntdata"/><Relationship Id="rId15" Type="http://schemas.openxmlformats.org/officeDocument/2006/relationships/slide" Target="slides/slide9.xml"/><Relationship Id="rId59" Type="http://schemas.openxmlformats.org/officeDocument/2006/relationships/font" Target="fonts/OpenSans-italic.fntdata"/><Relationship Id="rId14" Type="http://schemas.openxmlformats.org/officeDocument/2006/relationships/slide" Target="slides/slide8.xml"/><Relationship Id="rId58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e489231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e489231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45b61117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445b61117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45b61117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445b61117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43a880b1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443a880b1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45b61117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45b61117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45b61117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45b61117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2c10a5235_2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2c10a5235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a47e92d5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a47e92d5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2c10a5235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42c10a5235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2c10a5235_2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42c10a5235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2c10a5235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42c10a5235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e4892319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e4892319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2c10a5235_2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42c10a5235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0a4118305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0a4118305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a47e92d5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24a47e92d5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0a4118305c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0a4118305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0a4118305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0a4118305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3e4892319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3e4892319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3e48923194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3e48923194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3e48923194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3e48923194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2c10a5235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2c10a523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3e48923194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3e48923194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e4892319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e4892319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443a880b1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443a880b1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3e48923194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3e48923194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3e48923194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3e48923194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3e48923194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3e48923194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42c10a523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42c10a523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e48923194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e48923194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e48923194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3e48923194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45b61117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445b61117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45b6111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45b6111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a47e92d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a47e92d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a47e92d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a47e92d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name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168000" y="-393600"/>
            <a:ext cx="280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None/>
              <a:defRPr sz="1100">
                <a:solidFill>
                  <a:srgbClr val="CCCCCC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-bg" showMasterSp="0">
  <p:cSld name="Title - Top 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7"/>
          <p:cNvPicPr preferRelativeResize="0"/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ynzy-ipads-logo@2x.png" id="104" name="Google Shape;104;p27"/>
          <p:cNvPicPr preferRelativeResize="0"/>
          <p:nvPr/>
        </p:nvPicPr>
        <p:blipFill rotWithShape="1">
          <a:blip r:embed="rId3">
            <a:alphaModFix/>
          </a:blip>
          <a:srcRect b="0" l="0" r="41564" t="0"/>
          <a:stretch/>
        </p:blipFill>
        <p:spPr>
          <a:xfrm>
            <a:off x="4169048" y="4887513"/>
            <a:ext cx="805627" cy="21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1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name">
  <p:cSld name="BLANK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8"/>
          <p:cNvSpPr txBox="1"/>
          <p:nvPr>
            <p:ph type="title"/>
          </p:nvPr>
        </p:nvSpPr>
        <p:spPr>
          <a:xfrm>
            <a:off x="3168000" y="-393600"/>
            <a:ext cx="280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None/>
              <a:defRPr sz="1100">
                <a:solidFill>
                  <a:srgbClr val="CCCCCC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7.png"/><Relationship Id="rId6" Type="http://schemas.openxmlformats.org/officeDocument/2006/relationships/image" Target="../media/image32.png"/><Relationship Id="rId7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7" Type="http://schemas.openxmlformats.org/officeDocument/2006/relationships/image" Target="../media/image35.png"/><Relationship Id="rId8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42.png"/><Relationship Id="rId6" Type="http://schemas.openxmlformats.org/officeDocument/2006/relationships/image" Target="../media/image32.png"/><Relationship Id="rId7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Relationship Id="rId7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39.png"/><Relationship Id="rId5" Type="http://schemas.openxmlformats.org/officeDocument/2006/relationships/image" Target="../media/image43.png"/><Relationship Id="rId6" Type="http://schemas.openxmlformats.org/officeDocument/2006/relationships/image" Target="../media/image45.png"/><Relationship Id="rId7" Type="http://schemas.openxmlformats.org/officeDocument/2006/relationships/image" Target="../media/image10.png"/><Relationship Id="rId8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image" Target="../media/image47.png"/><Relationship Id="rId5" Type="http://schemas.openxmlformats.org/officeDocument/2006/relationships/image" Target="../media/image46.png"/><Relationship Id="rId6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png"/><Relationship Id="rId4" Type="http://schemas.openxmlformats.org/officeDocument/2006/relationships/image" Target="../media/image48.png"/><Relationship Id="rId5" Type="http://schemas.openxmlformats.org/officeDocument/2006/relationships/image" Target="../media/image51.png"/><Relationship Id="rId6" Type="http://schemas.openxmlformats.org/officeDocument/2006/relationships/image" Target="../media/image49.png"/><Relationship Id="rId7" Type="http://schemas.openxmlformats.org/officeDocument/2006/relationships/image" Target="../media/image46.png"/><Relationship Id="rId8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7.png"/><Relationship Id="rId4" Type="http://schemas.openxmlformats.org/officeDocument/2006/relationships/image" Target="../media/image55.png"/><Relationship Id="rId5" Type="http://schemas.openxmlformats.org/officeDocument/2006/relationships/image" Target="../media/image10.png"/><Relationship Id="rId6" Type="http://schemas.openxmlformats.org/officeDocument/2006/relationships/image" Target="../media/image56.png"/><Relationship Id="rId7" Type="http://schemas.openxmlformats.org/officeDocument/2006/relationships/image" Target="../media/image61.png"/><Relationship Id="rId8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2.png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Relationship Id="rId5" Type="http://schemas.openxmlformats.org/officeDocument/2006/relationships/image" Target="../media/image59.png"/><Relationship Id="rId6" Type="http://schemas.openxmlformats.org/officeDocument/2006/relationships/image" Target="../media/image46.png"/><Relationship Id="rId7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0.png"/><Relationship Id="rId4" Type="http://schemas.openxmlformats.org/officeDocument/2006/relationships/image" Target="../media/image54.png"/><Relationship Id="rId5" Type="http://schemas.openxmlformats.org/officeDocument/2006/relationships/image" Target="../media/image46.png"/><Relationship Id="rId6" Type="http://schemas.openxmlformats.org/officeDocument/2006/relationships/image" Target="../media/image10.png"/><Relationship Id="rId7" Type="http://schemas.openxmlformats.org/officeDocument/2006/relationships/image" Target="../media/image5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6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68.png"/><Relationship Id="rId9" Type="http://schemas.openxmlformats.org/officeDocument/2006/relationships/image" Target="../media/image63.png"/><Relationship Id="rId5" Type="http://schemas.openxmlformats.org/officeDocument/2006/relationships/image" Target="../media/image70.png"/><Relationship Id="rId6" Type="http://schemas.openxmlformats.org/officeDocument/2006/relationships/image" Target="../media/image73.png"/><Relationship Id="rId7" Type="http://schemas.openxmlformats.org/officeDocument/2006/relationships/image" Target="../media/image72.png"/><Relationship Id="rId8" Type="http://schemas.openxmlformats.org/officeDocument/2006/relationships/hyperlink" Target="https://doi.org/10.1145/2883851.2883892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81.png"/><Relationship Id="rId5" Type="http://schemas.openxmlformats.org/officeDocument/2006/relationships/image" Target="../media/image7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7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5.png"/><Relationship Id="rId4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7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78.png"/><Relationship Id="rId5" Type="http://schemas.openxmlformats.org/officeDocument/2006/relationships/image" Target="../media/image2.png"/><Relationship Id="rId6" Type="http://schemas.openxmlformats.org/officeDocument/2006/relationships/image" Target="../media/image75.png"/><Relationship Id="rId7" Type="http://schemas.openxmlformats.org/officeDocument/2006/relationships/image" Target="../media/image7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75.png"/><Relationship Id="rId5" Type="http://schemas.openxmlformats.org/officeDocument/2006/relationships/image" Target="../media/image84.png"/><Relationship Id="rId6" Type="http://schemas.openxmlformats.org/officeDocument/2006/relationships/hyperlink" Target="https://edux.nl/over-ons/nieuws/digitaal-werken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2.png"/><Relationship Id="rId8" Type="http://schemas.openxmlformats.org/officeDocument/2006/relationships/hyperlink" Target="https://edux.nl/over-ons/nieuws/digitaal-werken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Relationship Id="rId4" Type="http://schemas.openxmlformats.org/officeDocument/2006/relationships/image" Target="../media/image80.png"/><Relationship Id="rId5" Type="http://schemas.openxmlformats.org/officeDocument/2006/relationships/image" Target="../media/image78.png"/><Relationship Id="rId6" Type="http://schemas.openxmlformats.org/officeDocument/2006/relationships/image" Target="../media/image77.png"/><Relationship Id="rId7" Type="http://schemas.openxmlformats.org/officeDocument/2006/relationships/hyperlink" Target="https://doi.org/10.1080/01443410903415150" TargetMode="External"/><Relationship Id="rId8" Type="http://schemas.openxmlformats.org/officeDocument/2006/relationships/hyperlink" Target="https://edux.nl/over-ons/nieuws/digitaal-werken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2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Relationship Id="rId7" Type="http://schemas.openxmlformats.org/officeDocument/2006/relationships/image" Target="../media/image10.png"/><Relationship Id="rId8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Relationship Id="rId7" Type="http://schemas.openxmlformats.org/officeDocument/2006/relationships/image" Target="../media/image10.png"/><Relationship Id="rId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9"/>
          <p:cNvPicPr preferRelativeResize="0"/>
          <p:nvPr/>
        </p:nvPicPr>
        <p:blipFill rotWithShape="1">
          <a:blip r:embed="rId3">
            <a:alphaModFix/>
          </a:blip>
          <a:srcRect b="0" l="16138" r="7338" t="0"/>
          <a:stretch/>
        </p:blipFill>
        <p:spPr>
          <a:xfrm>
            <a:off x="0" y="0"/>
            <a:ext cx="4717850" cy="410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 txBox="1"/>
          <p:nvPr>
            <p:ph type="ctrTitle"/>
          </p:nvPr>
        </p:nvSpPr>
        <p:spPr>
          <a:xfrm>
            <a:off x="5582775" y="2425850"/>
            <a:ext cx="3543900" cy="23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chemeClr val="lt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Adaptief, digitaal rekenen met Gynzy</a:t>
            </a:r>
            <a:endParaRPr sz="4100">
              <a:solidFill>
                <a:schemeClr val="lt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25" y="486125"/>
            <a:ext cx="6627571" cy="3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825" y="486125"/>
            <a:ext cx="6585492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825" y="486126"/>
            <a:ext cx="6585554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8307" y="285750"/>
            <a:ext cx="6987387" cy="425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25" y="486125"/>
            <a:ext cx="6627571" cy="3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825" y="486125"/>
            <a:ext cx="6585492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825" y="486125"/>
            <a:ext cx="6585498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8307" y="285750"/>
            <a:ext cx="6987387" cy="425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25" y="486125"/>
            <a:ext cx="6627571" cy="3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825" y="486125"/>
            <a:ext cx="6585492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825" y="486125"/>
            <a:ext cx="6585498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8825" y="486125"/>
            <a:ext cx="6585503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8825" y="486125"/>
            <a:ext cx="6585498" cy="370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8825" y="486127"/>
            <a:ext cx="6585574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8307" y="285750"/>
            <a:ext cx="6987387" cy="425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25" y="486125"/>
            <a:ext cx="6627571" cy="3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825" y="486125"/>
            <a:ext cx="6585492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825" y="486125"/>
            <a:ext cx="6585518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8307" y="285750"/>
            <a:ext cx="6987387" cy="425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ctrTitle"/>
          </p:nvPr>
        </p:nvSpPr>
        <p:spPr>
          <a:xfrm>
            <a:off x="311708" y="457194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2A354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Leerling</a:t>
            </a:r>
            <a:endParaRPr sz="4200">
              <a:solidFill>
                <a:srgbClr val="2A354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1885956"/>
            <a:ext cx="1371601" cy="13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350" y="687700"/>
            <a:ext cx="5020375" cy="37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3"/>
          <p:cNvPicPr preferRelativeResize="0"/>
          <p:nvPr/>
        </p:nvPicPr>
        <p:blipFill rotWithShape="1">
          <a:blip r:embed="rId4">
            <a:alphaModFix/>
          </a:blip>
          <a:srcRect b="0" l="0" r="0" t="18864"/>
          <a:stretch/>
        </p:blipFill>
        <p:spPr>
          <a:xfrm>
            <a:off x="2056350" y="1399452"/>
            <a:ext cx="5020375" cy="305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4723" y="454069"/>
            <a:ext cx="6256074" cy="423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1463" y="1514275"/>
            <a:ext cx="4222601" cy="28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350" y="687700"/>
            <a:ext cx="5020375" cy="37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 rotWithShape="1">
          <a:blip r:embed="rId4">
            <a:alphaModFix/>
          </a:blip>
          <a:srcRect b="0" l="0" r="0" t="18864"/>
          <a:stretch/>
        </p:blipFill>
        <p:spPr>
          <a:xfrm>
            <a:off x="2056350" y="1399452"/>
            <a:ext cx="5020375" cy="305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1463" y="1514275"/>
            <a:ext cx="4222601" cy="28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6350" y="687700"/>
            <a:ext cx="5020375" cy="376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4723" y="454069"/>
            <a:ext cx="6256074" cy="423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250" y="686613"/>
            <a:ext cx="5027026" cy="37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250" y="686625"/>
            <a:ext cx="5027026" cy="377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4723" y="454069"/>
            <a:ext cx="6256074" cy="423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725" y="670575"/>
            <a:ext cx="5027750" cy="377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1725" y="670575"/>
            <a:ext cx="5027722" cy="377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1725" y="670575"/>
            <a:ext cx="5027732" cy="377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1725" y="670575"/>
            <a:ext cx="5027725" cy="377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4723" y="454069"/>
            <a:ext cx="6256074" cy="423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875" y="686900"/>
            <a:ext cx="5016451" cy="37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543" y="4111525"/>
            <a:ext cx="50116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8875" y="686900"/>
            <a:ext cx="5016451" cy="376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4625" y="686900"/>
            <a:ext cx="5016451" cy="376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4811" y="455631"/>
            <a:ext cx="6256074" cy="423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idx="1" type="subTitle"/>
          </p:nvPr>
        </p:nvSpPr>
        <p:spPr>
          <a:xfrm>
            <a:off x="1866883" y="1865363"/>
            <a:ext cx="34008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Leerlijnen</a:t>
            </a:r>
            <a:endParaRPr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21" name="Google Shape;1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0"/>
          <p:cNvSpPr txBox="1"/>
          <p:nvPr>
            <p:ph idx="1" type="subTitle"/>
          </p:nvPr>
        </p:nvSpPr>
        <p:spPr>
          <a:xfrm>
            <a:off x="1866883" y="2464176"/>
            <a:ext cx="3375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Leerkracht</a:t>
            </a:r>
            <a:endParaRPr i="1"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3" name="Google Shape;123;p30"/>
          <p:cNvSpPr txBox="1"/>
          <p:nvPr>
            <p:ph idx="1" type="subTitle"/>
          </p:nvPr>
        </p:nvSpPr>
        <p:spPr>
          <a:xfrm>
            <a:off x="1885478" y="4186451"/>
            <a:ext cx="60777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Overwegingen bij digitaal onderwijs</a:t>
            </a:r>
            <a:endParaRPr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4" name="Google Shape;124;p30"/>
          <p:cNvSpPr txBox="1"/>
          <p:nvPr>
            <p:ph type="ctrTitle"/>
          </p:nvPr>
        </p:nvSpPr>
        <p:spPr>
          <a:xfrm>
            <a:off x="311699" y="3208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2A354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Inhoud</a:t>
            </a:r>
            <a:endParaRPr sz="4200">
              <a:solidFill>
                <a:srgbClr val="2A354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pic>
        <p:nvPicPr>
          <p:cNvPr id="125" name="Google Shape;125;p30"/>
          <p:cNvPicPr preferRelativeResize="0"/>
          <p:nvPr/>
        </p:nvPicPr>
        <p:blipFill rotWithShape="1">
          <a:blip r:embed="rId4">
            <a:alphaModFix/>
          </a:blip>
          <a:srcRect b="0" l="0" r="10" t="0"/>
          <a:stretch/>
        </p:blipFill>
        <p:spPr>
          <a:xfrm>
            <a:off x="1439429" y="4288404"/>
            <a:ext cx="380974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>
            <p:ph idx="1" type="subTitle"/>
          </p:nvPr>
        </p:nvSpPr>
        <p:spPr>
          <a:xfrm>
            <a:off x="1892383" y="1266551"/>
            <a:ext cx="3375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Wat is </a:t>
            </a: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Gynzy?</a:t>
            </a:r>
            <a:endParaRPr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27" name="Google Shape;12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7905" y="1351588"/>
            <a:ext cx="384025" cy="3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7906" y="1957060"/>
            <a:ext cx="384026" cy="38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39431" y="2562532"/>
            <a:ext cx="380975" cy="3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 txBox="1"/>
          <p:nvPr>
            <p:ph idx="1" type="subTitle"/>
          </p:nvPr>
        </p:nvSpPr>
        <p:spPr>
          <a:xfrm>
            <a:off x="1866883" y="3062988"/>
            <a:ext cx="3375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Leerling</a:t>
            </a:r>
            <a:endParaRPr i="1"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1" name="Google Shape;131;p30"/>
          <p:cNvSpPr txBox="1"/>
          <p:nvPr>
            <p:ph idx="1" type="subTitle"/>
          </p:nvPr>
        </p:nvSpPr>
        <p:spPr>
          <a:xfrm>
            <a:off x="1878883" y="3676400"/>
            <a:ext cx="3375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Adaptief leren</a:t>
            </a:r>
            <a:endParaRPr i="1"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32" name="Google Shape;13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8275" y="3113676"/>
            <a:ext cx="467276" cy="4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96278" y="3701063"/>
            <a:ext cx="467276" cy="46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213" y="682600"/>
            <a:ext cx="5033574" cy="37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100" y="4114875"/>
            <a:ext cx="426875" cy="2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5225" y="682600"/>
            <a:ext cx="5033549" cy="377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4723" y="454069"/>
            <a:ext cx="6256074" cy="423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8"/>
          <p:cNvSpPr txBox="1"/>
          <p:nvPr/>
        </p:nvSpPr>
        <p:spPr>
          <a:xfrm>
            <a:off x="0" y="4783625"/>
            <a:ext cx="425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Van Groenestijn, M., Borghouts, C. &amp; Janssen, C. (2011). Protocol Ernstige RekenWiskunde-problemen en Dyscalculie. BAO SBO SO. Assen: Van Gorcum.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100" y="4114875"/>
            <a:ext cx="426875" cy="2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800" y="1411225"/>
            <a:ext cx="3103150" cy="23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474" y="1266185"/>
            <a:ext cx="3859751" cy="26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9"/>
          <p:cNvSpPr txBox="1"/>
          <p:nvPr/>
        </p:nvSpPr>
        <p:spPr>
          <a:xfrm>
            <a:off x="0" y="4783613"/>
            <a:ext cx="425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Van Groenestijn, M., Borghouts, C. &amp; Janssen, C. (2011). Protocol Ernstige RekenWiskunde-problemen en Dyscalculie. BAO SBO SO. Assen: Van Gorcum.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321" name="Google Shape;321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3126" y="1411225"/>
            <a:ext cx="3103150" cy="232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3424" y="1266185"/>
            <a:ext cx="3859751" cy="26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ctrTitle"/>
          </p:nvPr>
        </p:nvSpPr>
        <p:spPr>
          <a:xfrm>
            <a:off x="311708" y="457194"/>
            <a:ext cx="8520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88000" lIns="88000" spcFirstLastPara="1" rIns="88000" wrap="square" tIns="880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200">
                <a:solidFill>
                  <a:srgbClr val="2A354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Lesresultaten</a:t>
            </a:r>
            <a:endParaRPr sz="4200">
              <a:solidFill>
                <a:srgbClr val="2A354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pic>
        <p:nvPicPr>
          <p:cNvPr id="328" name="Google Shape;32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191" y="1885953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2"/>
          <p:cNvPicPr preferRelativeResize="0"/>
          <p:nvPr/>
        </p:nvPicPr>
        <p:blipFill rotWithShape="1">
          <a:blip r:embed="rId4">
            <a:alphaModFix/>
          </a:blip>
          <a:srcRect b="0" l="0" r="28310" t="0"/>
          <a:stretch/>
        </p:blipFill>
        <p:spPr>
          <a:xfrm>
            <a:off x="469350" y="2540625"/>
            <a:ext cx="5885251" cy="27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2"/>
          <p:cNvPicPr preferRelativeResize="0"/>
          <p:nvPr/>
        </p:nvPicPr>
        <p:blipFill rotWithShape="1">
          <a:blip r:embed="rId4">
            <a:alphaModFix/>
          </a:blip>
          <a:srcRect b="0" l="72693" r="0" t="0"/>
          <a:stretch/>
        </p:blipFill>
        <p:spPr>
          <a:xfrm>
            <a:off x="6398373" y="2540625"/>
            <a:ext cx="2241623" cy="27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3"/>
          <p:cNvSpPr txBox="1"/>
          <p:nvPr>
            <p:ph type="ctrTitle"/>
          </p:nvPr>
        </p:nvSpPr>
        <p:spPr>
          <a:xfrm>
            <a:off x="311696" y="182880"/>
            <a:ext cx="85206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A354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Voordelen van adaptief leren</a:t>
            </a:r>
            <a:endParaRPr sz="3000">
              <a:solidFill>
                <a:srgbClr val="2A354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48" name="Google Shape;348;p53"/>
          <p:cNvSpPr/>
          <p:nvPr/>
        </p:nvSpPr>
        <p:spPr>
          <a:xfrm>
            <a:off x="193488" y="1279841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3"/>
          <p:cNvSpPr txBox="1"/>
          <p:nvPr>
            <p:ph idx="1" type="subTitle"/>
          </p:nvPr>
        </p:nvSpPr>
        <p:spPr>
          <a:xfrm>
            <a:off x="310938" y="1279830"/>
            <a:ext cx="25602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Direct zicht op de voortgang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50" name="Google Shape;35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6713" y="2168147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3"/>
          <p:cNvSpPr/>
          <p:nvPr/>
        </p:nvSpPr>
        <p:spPr>
          <a:xfrm>
            <a:off x="1583288" y="3023791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3"/>
          <p:cNvSpPr/>
          <p:nvPr/>
        </p:nvSpPr>
        <p:spPr>
          <a:xfrm>
            <a:off x="3194988" y="1279853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3"/>
          <p:cNvSpPr/>
          <p:nvPr/>
        </p:nvSpPr>
        <p:spPr>
          <a:xfrm>
            <a:off x="4765463" y="3023791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8225" y="2168165"/>
            <a:ext cx="548625" cy="5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06513" y="3789109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44088" y="3766803"/>
            <a:ext cx="593225" cy="5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3"/>
          <p:cNvSpPr txBox="1"/>
          <p:nvPr>
            <p:ph idx="1" type="subTitle"/>
          </p:nvPr>
        </p:nvSpPr>
        <p:spPr>
          <a:xfrm>
            <a:off x="3290113" y="1279842"/>
            <a:ext cx="25602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Leerlingen krijgen </a:t>
            </a: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onmiddellijk</a:t>
            </a: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feedback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58" name="Google Shape;358;p53"/>
          <p:cNvSpPr txBox="1"/>
          <p:nvPr>
            <p:ph idx="1" type="subTitle"/>
          </p:nvPr>
        </p:nvSpPr>
        <p:spPr>
          <a:xfrm>
            <a:off x="1700738" y="3023780"/>
            <a:ext cx="25602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Ondersteuning bij het beoordelen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59" name="Google Shape;359;p53"/>
          <p:cNvSpPr txBox="1"/>
          <p:nvPr>
            <p:ph idx="1" type="subTitle"/>
          </p:nvPr>
        </p:nvSpPr>
        <p:spPr>
          <a:xfrm>
            <a:off x="4765613" y="3023791"/>
            <a:ext cx="27951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Ondersteunen van motivatie en ontwikkeling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60" name="Google Shape;360;p53"/>
          <p:cNvSpPr txBox="1"/>
          <p:nvPr/>
        </p:nvSpPr>
        <p:spPr>
          <a:xfrm>
            <a:off x="0" y="4628225"/>
            <a:ext cx="437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Faber, J. M., &amp; Visscher, A. J. (2016). </a:t>
            </a:r>
            <a:r>
              <a:rPr i="1" lang="en" sz="500"/>
              <a:t>De effecten van Snappet. Effecten van een adaptief onderwijsplatform op leerresultaten en motivatie van leerlingen</a:t>
            </a:r>
            <a:r>
              <a:rPr lang="en" sz="500"/>
              <a:t>. Enschede: Universiteit Twente.</a:t>
            </a:r>
            <a:endParaRPr sz="500"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Haelermans, C. (2018, mei). </a:t>
            </a:r>
            <a:r>
              <a:rPr i="1" lang="en" sz="500">
                <a:solidFill>
                  <a:schemeClr val="dk1"/>
                </a:solidFill>
              </a:rPr>
              <a:t>Digitale hulpmiddelen in het onderwijs. </a:t>
            </a:r>
            <a:r>
              <a:rPr lang="en" sz="500">
                <a:solidFill>
                  <a:schemeClr val="dk1"/>
                </a:solidFill>
              </a:rPr>
              <a:t>https://www.kennisnet.nl/app/uploads/kennisnet/publicatie/Kennisnet-Digitale-hulpmiddelen-in-het-onderwijs.pdf</a:t>
            </a:r>
            <a:endParaRPr sz="500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sp>
        <p:nvSpPr>
          <p:cNvPr id="361" name="Google Shape;361;p53"/>
          <p:cNvSpPr txBox="1"/>
          <p:nvPr/>
        </p:nvSpPr>
        <p:spPr>
          <a:xfrm>
            <a:off x="4256400" y="4628225"/>
            <a:ext cx="376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Kennisrotonde. (2016b). </a:t>
            </a:r>
            <a:r>
              <a:rPr i="1" lang="en" sz="500">
                <a:solidFill>
                  <a:schemeClr val="dk1"/>
                </a:solidFill>
              </a:rPr>
              <a:t>Wat zijn de leeropbrengsten van tabletgebruik in de basisschool?</a:t>
            </a:r>
            <a:r>
              <a:rPr lang="en" sz="500">
                <a:solidFill>
                  <a:schemeClr val="dk1"/>
                </a:solidFill>
              </a:rPr>
              <a:t> (KR. 016). Den Haag: Kennisrotonde. </a:t>
            </a:r>
            <a:endParaRPr sz="500">
              <a:solidFill>
                <a:schemeClr val="dk1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Molenaar, I., Van Campen, C. &amp; Van Gorp, K (2016). </a:t>
            </a:r>
            <a:r>
              <a:rPr i="1" lang="en" sz="500">
                <a:solidFill>
                  <a:schemeClr val="dk1"/>
                </a:solidFill>
              </a:rPr>
              <a:t>Rapportage kennisnet. Onderzoek naar Snappet; gebruik en effectiviteit.</a:t>
            </a:r>
            <a:r>
              <a:rPr lang="en" sz="500">
                <a:solidFill>
                  <a:schemeClr val="dk1"/>
                </a:solidFill>
              </a:rPr>
              <a:t> Nijmegen: Radboud Universiteit. </a:t>
            </a:r>
            <a:endParaRPr sz="500">
              <a:solidFill>
                <a:schemeClr val="dk1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Molenaar, I., &amp; Van Campen, C. K. (2016). </a:t>
            </a:r>
            <a:r>
              <a:rPr i="1" lang="en" sz="500">
                <a:solidFill>
                  <a:schemeClr val="dk1"/>
                </a:solidFill>
              </a:rPr>
              <a:t>Learning analytics in practice</a:t>
            </a:r>
            <a:r>
              <a:rPr lang="en" sz="500">
                <a:solidFill>
                  <a:schemeClr val="dk1"/>
                </a:solidFill>
              </a:rPr>
              <a:t>. </a:t>
            </a:r>
            <a:r>
              <a:rPr lang="en" sz="5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https://doi.org/10.1145/2883851.2883892</a:t>
            </a:r>
            <a:endParaRPr sz="500">
              <a:solidFill>
                <a:schemeClr val="dk1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sp>
        <p:nvSpPr>
          <p:cNvPr id="362" name="Google Shape;362;p53"/>
          <p:cNvSpPr/>
          <p:nvPr/>
        </p:nvSpPr>
        <p:spPr>
          <a:xfrm>
            <a:off x="6196488" y="1279853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3"/>
          <p:cNvSpPr txBox="1"/>
          <p:nvPr>
            <p:ph idx="1" type="subTitle"/>
          </p:nvPr>
        </p:nvSpPr>
        <p:spPr>
          <a:xfrm>
            <a:off x="6291613" y="1279842"/>
            <a:ext cx="25602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Hogere resultaten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op basisvaardigheden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64" name="Google Shape;364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7413" y="2161425"/>
            <a:ext cx="548625" cy="5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/>
          <p:nvPr>
            <p:ph type="ctrTitle"/>
          </p:nvPr>
        </p:nvSpPr>
        <p:spPr>
          <a:xfrm>
            <a:off x="311708" y="3047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Adaptief leren in Gynzy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70" name="Google Shape;37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275" y="1519875"/>
            <a:ext cx="4458649" cy="26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325" y="2101800"/>
            <a:ext cx="1526401" cy="152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9599" y="1028800"/>
            <a:ext cx="5604799" cy="355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5"/>
          <p:cNvSpPr txBox="1"/>
          <p:nvPr>
            <p:ph type="ctrTitle"/>
          </p:nvPr>
        </p:nvSpPr>
        <p:spPr>
          <a:xfrm>
            <a:off x="311708" y="2898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Adaptiviteit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0" name="Google Shape;380;p55"/>
          <p:cNvSpPr txBox="1"/>
          <p:nvPr/>
        </p:nvSpPr>
        <p:spPr>
          <a:xfrm>
            <a:off x="0" y="4773986"/>
            <a:ext cx="425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Bills, A. G. (1934). General experimental psychology. In </a:t>
            </a:r>
            <a:r>
              <a:rPr i="1" lang="en" sz="600"/>
              <a:t>Longmans, Green and Co eBooks</a:t>
            </a:r>
            <a:r>
              <a:rPr lang="en" sz="600"/>
              <a:t>. https://doi.org/10.1037/11314-000</a:t>
            </a:r>
            <a:endParaRPr sz="600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972" y="1028800"/>
            <a:ext cx="5442059" cy="344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6"/>
          <p:cNvSpPr txBox="1"/>
          <p:nvPr>
            <p:ph type="ctrTitle"/>
          </p:nvPr>
        </p:nvSpPr>
        <p:spPr>
          <a:xfrm>
            <a:off x="311708" y="2898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A</a:t>
            </a: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daptiviteit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7"/>
          <p:cNvSpPr txBox="1"/>
          <p:nvPr>
            <p:ph type="ctrTitle"/>
          </p:nvPr>
        </p:nvSpPr>
        <p:spPr>
          <a:xfrm>
            <a:off x="311708" y="2749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Lerend product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94" name="Google Shape;39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013" y="1153825"/>
            <a:ext cx="3371974" cy="337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/>
          <p:nvPr/>
        </p:nvSpPr>
        <p:spPr>
          <a:xfrm>
            <a:off x="1118500" y="1385550"/>
            <a:ext cx="2560200" cy="27432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1"/>
          <p:cNvSpPr/>
          <p:nvPr/>
        </p:nvSpPr>
        <p:spPr>
          <a:xfrm>
            <a:off x="3913722" y="1385550"/>
            <a:ext cx="1938300" cy="27432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1"/>
          <p:cNvSpPr/>
          <p:nvPr/>
        </p:nvSpPr>
        <p:spPr>
          <a:xfrm>
            <a:off x="5598700" y="1385550"/>
            <a:ext cx="2357100" cy="27432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1"/>
          <p:cNvSpPr txBox="1"/>
          <p:nvPr>
            <p:ph idx="1" type="subTitle"/>
          </p:nvPr>
        </p:nvSpPr>
        <p:spPr>
          <a:xfrm>
            <a:off x="1118500" y="1523839"/>
            <a:ext cx="25602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Interactief lesgeven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2" name="Google Shape;142;p31"/>
          <p:cNvSpPr txBox="1"/>
          <p:nvPr>
            <p:ph idx="1" type="subTitle"/>
          </p:nvPr>
        </p:nvSpPr>
        <p:spPr>
          <a:xfrm>
            <a:off x="4680288" y="1537939"/>
            <a:ext cx="25602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Adaptief leren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43" name="Google Shape;1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350" y="2273856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7188" y="2273856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6063" y="2270244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08063" y="2270244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4275" y="3141731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65088" y="3120081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1650" y="3120081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08063" y="3120081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33163" y="2297431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>
            <p:ph type="ctrTitle"/>
          </p:nvPr>
        </p:nvSpPr>
        <p:spPr>
          <a:xfrm>
            <a:off x="311746" y="182880"/>
            <a:ext cx="85206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A354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Wat is Gynzy?</a:t>
            </a:r>
            <a:endParaRPr sz="3000">
              <a:solidFill>
                <a:srgbClr val="2A354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8"/>
          <p:cNvSpPr txBox="1"/>
          <p:nvPr>
            <p:ph type="ctrTitle"/>
          </p:nvPr>
        </p:nvSpPr>
        <p:spPr>
          <a:xfrm>
            <a:off x="311708" y="2749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Overwegingen bij </a:t>
            </a: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digitaal onderwijs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1" name="Google Shape;401;p58"/>
          <p:cNvSpPr txBox="1"/>
          <p:nvPr>
            <p:ph idx="1" type="subTitle"/>
          </p:nvPr>
        </p:nvSpPr>
        <p:spPr>
          <a:xfrm>
            <a:off x="3128427" y="2178325"/>
            <a:ext cx="4644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Leerkrachtvaardigheden</a:t>
            </a:r>
            <a:endParaRPr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2" name="Google Shape;402;p58"/>
          <p:cNvSpPr txBox="1"/>
          <p:nvPr>
            <p:ph idx="1" type="subTitle"/>
          </p:nvPr>
        </p:nvSpPr>
        <p:spPr>
          <a:xfrm>
            <a:off x="3128421" y="2777125"/>
            <a:ext cx="3375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ICT-kennis</a:t>
            </a:r>
            <a:endParaRPr i="1"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3" name="Google Shape;403;p58"/>
          <p:cNvSpPr txBox="1"/>
          <p:nvPr>
            <p:ph idx="1" type="subTitle"/>
          </p:nvPr>
        </p:nvSpPr>
        <p:spPr>
          <a:xfrm>
            <a:off x="3153928" y="1579500"/>
            <a:ext cx="54423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Visie op digitaal onderwijs</a:t>
            </a:r>
            <a:endParaRPr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04" name="Google Shape;40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9443" y="2862197"/>
            <a:ext cx="384026" cy="38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0968" y="2264894"/>
            <a:ext cx="380975" cy="3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9450" y="1664536"/>
            <a:ext cx="384026" cy="38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25691" y="2965324"/>
            <a:ext cx="131549" cy="1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9"/>
          <p:cNvSpPr txBox="1"/>
          <p:nvPr>
            <p:ph type="ctrTitle"/>
          </p:nvPr>
        </p:nvSpPr>
        <p:spPr>
          <a:xfrm>
            <a:off x="311708" y="2749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Visie op digitaal onderwijs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4" name="Google Shape;41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9400" y="1452048"/>
            <a:ext cx="2746275" cy="27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5671" y="1452045"/>
            <a:ext cx="738907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9"/>
          <p:cNvSpPr txBox="1"/>
          <p:nvPr/>
        </p:nvSpPr>
        <p:spPr>
          <a:xfrm>
            <a:off x="0" y="4686300"/>
            <a:ext cx="437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/>
              <a:t>Digitaal werken</a:t>
            </a:r>
            <a:r>
              <a:rPr lang="en" sz="600"/>
              <a:t>. (2020, 3 maart). </a:t>
            </a:r>
            <a:r>
              <a:rPr lang="en" sz="6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https://edux.nl/over-ons/nieuws/digitaal-werken</a:t>
            </a:r>
            <a:endParaRPr sz="600">
              <a:solidFill>
                <a:schemeClr val="dk1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Haelermans, C. (2018, mei)</a:t>
            </a:r>
            <a:r>
              <a:rPr i="1" lang="en" sz="600"/>
              <a:t>. Digitale hulpmiddelen in het onderwijs. </a:t>
            </a:r>
            <a:r>
              <a:rPr lang="en" sz="600"/>
              <a:t>https://www.kennisnet.nl/app/uploads/kennisnet/publicatie/Kennisnet-Digitale-hulpmiddelen-in-het-onderwijs.pdf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0"/>
          <p:cNvSpPr txBox="1"/>
          <p:nvPr>
            <p:ph type="ctrTitle"/>
          </p:nvPr>
        </p:nvSpPr>
        <p:spPr>
          <a:xfrm>
            <a:off x="311708" y="2749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Leerkrachtvaardigheden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4806588" y="1234775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0"/>
          <p:cNvSpPr txBox="1"/>
          <p:nvPr>
            <p:ph idx="1" type="subTitle"/>
          </p:nvPr>
        </p:nvSpPr>
        <p:spPr>
          <a:xfrm>
            <a:off x="4924038" y="1234764"/>
            <a:ext cx="25602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Goed beeld hebben van je groep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25" name="Google Shape;425;p60"/>
          <p:cNvSpPr/>
          <p:nvPr/>
        </p:nvSpPr>
        <p:spPr>
          <a:xfrm>
            <a:off x="1583288" y="3120000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0"/>
          <p:cNvSpPr/>
          <p:nvPr/>
        </p:nvSpPr>
        <p:spPr>
          <a:xfrm>
            <a:off x="4806425" y="3120000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0"/>
          <p:cNvSpPr/>
          <p:nvPr/>
        </p:nvSpPr>
        <p:spPr>
          <a:xfrm>
            <a:off x="1583225" y="1234775"/>
            <a:ext cx="2795100" cy="1566300"/>
          </a:xfrm>
          <a:prstGeom prst="roundRect">
            <a:avLst>
              <a:gd fmla="val 4451" name="adj"/>
            </a:avLst>
          </a:prstGeom>
          <a:solidFill>
            <a:srgbClr val="D4EE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0"/>
          <p:cNvSpPr txBox="1"/>
          <p:nvPr>
            <p:ph idx="1" type="subTitle"/>
          </p:nvPr>
        </p:nvSpPr>
        <p:spPr>
          <a:xfrm>
            <a:off x="4901550" y="3119989"/>
            <a:ext cx="25602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Planning - verlengde en verdiepte instructies - op orde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29" name="Google Shape;429;p60"/>
          <p:cNvSpPr txBox="1"/>
          <p:nvPr>
            <p:ph idx="1" type="subTitle"/>
          </p:nvPr>
        </p:nvSpPr>
        <p:spPr>
          <a:xfrm>
            <a:off x="1583300" y="3120000"/>
            <a:ext cx="27951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Kennis van de rekenleerlijnen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30" name="Google Shape;430;p60"/>
          <p:cNvSpPr txBox="1"/>
          <p:nvPr>
            <p:ph idx="1" type="subTitle"/>
          </p:nvPr>
        </p:nvSpPr>
        <p:spPr>
          <a:xfrm>
            <a:off x="1583375" y="1234775"/>
            <a:ext cx="27951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Basisvaardigheden</a:t>
            </a:r>
            <a:r>
              <a:rPr lang="en" sz="1600">
                <a:solidFill>
                  <a:srgbClr val="55647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van de leerkracht moeten eigen zijn gemaakt.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431" name="Google Shape;43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488" y="2157325"/>
            <a:ext cx="548600" cy="5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9838" y="2123075"/>
            <a:ext cx="548625" cy="5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2288" y="3914050"/>
            <a:ext cx="677131" cy="67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9838" y="4053300"/>
            <a:ext cx="548600" cy="5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0"/>
          <p:cNvSpPr txBox="1"/>
          <p:nvPr/>
        </p:nvSpPr>
        <p:spPr>
          <a:xfrm>
            <a:off x="0" y="4866600"/>
            <a:ext cx="437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chemeClr val="dk1"/>
                </a:solidFill>
              </a:rPr>
              <a:t>Digitaal werken</a:t>
            </a:r>
            <a:r>
              <a:rPr lang="en" sz="600">
                <a:solidFill>
                  <a:schemeClr val="dk1"/>
                </a:solidFill>
              </a:rPr>
              <a:t>. (2020, 3 maart). </a:t>
            </a:r>
            <a:r>
              <a:rPr lang="en" sz="6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https://edux.nl/over-ons/nieuws/digitaal-werken</a:t>
            </a: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1"/>
          <p:cNvSpPr txBox="1"/>
          <p:nvPr>
            <p:ph type="ctrTitle"/>
          </p:nvPr>
        </p:nvSpPr>
        <p:spPr>
          <a:xfrm>
            <a:off x="311708" y="2749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ICT-kennis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42" name="Google Shape;44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175" y="1749259"/>
            <a:ext cx="2201626" cy="220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1481" y="1672681"/>
            <a:ext cx="2354794" cy="235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9429" y="2355133"/>
            <a:ext cx="738900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1"/>
          <p:cNvSpPr txBox="1"/>
          <p:nvPr/>
        </p:nvSpPr>
        <p:spPr>
          <a:xfrm>
            <a:off x="0" y="4409442"/>
            <a:ext cx="437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Baker, R. (2016). Using learning analytics in personalized learning. In M. Murphy, S. Redding, &amp; J. Twyman (Eds.), </a:t>
            </a:r>
            <a:r>
              <a:rPr i="1" lang="en" sz="600">
                <a:solidFill>
                  <a:schemeClr val="dk1"/>
                </a:solidFill>
              </a:rPr>
              <a:t>Handbook on personalized learning for states, districts, and schools</a:t>
            </a:r>
            <a:r>
              <a:rPr lang="en" sz="600">
                <a:solidFill>
                  <a:schemeClr val="dk1"/>
                </a:solidFill>
              </a:rPr>
              <a:t> (pp. 165–174). Philadelphia, PA: Temple University, Center on Innovations in Learning. </a:t>
            </a:r>
            <a:endParaRPr sz="600">
              <a:solidFill>
                <a:schemeClr val="dk1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Carter, M. (2009). Visible learning: a synthesis of over 800 meta‐analyses relating to achievement. </a:t>
            </a:r>
            <a:r>
              <a:rPr i="1" lang="en" sz="600">
                <a:solidFill>
                  <a:schemeClr val="dk1"/>
                </a:solidFill>
              </a:rPr>
              <a:t>Educational Psychology, 29</a:t>
            </a:r>
            <a:r>
              <a:rPr lang="en" sz="600">
                <a:solidFill>
                  <a:schemeClr val="dk1"/>
                </a:solidFill>
              </a:rPr>
              <a:t>(7), 867–869. </a:t>
            </a:r>
            <a:r>
              <a:rPr lang="en" sz="6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https://doi.org/10.1080/01443410903415150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600">
                <a:solidFill>
                  <a:schemeClr val="dk1"/>
                </a:solidFill>
              </a:rPr>
              <a:t>Digitaal werken</a:t>
            </a:r>
            <a:r>
              <a:rPr lang="en" sz="600">
                <a:solidFill>
                  <a:schemeClr val="dk1"/>
                </a:solidFill>
              </a:rPr>
              <a:t>. (2020, 3 maart). </a:t>
            </a:r>
            <a:r>
              <a:rPr lang="en" sz="6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https://edux.nl/over-ons/nieuws/digitaal-werken</a:t>
            </a:r>
            <a:endParaRPr sz="600">
              <a:solidFill>
                <a:schemeClr val="dk1"/>
              </a:solidFill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solidFill>
                <a:schemeClr val="dk1"/>
              </a:solidFill>
            </a:endParaRPr>
          </a:p>
        </p:txBody>
      </p:sp>
      <p:sp>
        <p:nvSpPr>
          <p:cNvPr id="446" name="Google Shape;446;p61"/>
          <p:cNvSpPr txBox="1"/>
          <p:nvPr/>
        </p:nvSpPr>
        <p:spPr>
          <a:xfrm>
            <a:off x="4572000" y="4409442"/>
            <a:ext cx="437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Faber, J. M., &amp; Visscher, A. J. (2016). </a:t>
            </a:r>
            <a:r>
              <a:rPr i="1" lang="en" sz="600">
                <a:solidFill>
                  <a:schemeClr val="dk1"/>
                </a:solidFill>
              </a:rPr>
              <a:t>De effecten van Snappet. Effecten van een adaptief onderwijsplatform op leerresultaten en motivatie van leerlingen</a:t>
            </a:r>
            <a:r>
              <a:rPr lang="en" sz="600">
                <a:solidFill>
                  <a:schemeClr val="dk1"/>
                </a:solidFill>
              </a:rPr>
              <a:t>. Enschede: Universiteit Twente.</a:t>
            </a:r>
            <a:endParaRPr sz="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Van Kruistum, C., &amp; Van der Hoeven, J. (2016, 14 september). Leidt een adaptieve leeromgeving (bij rekenen) voor leerlingen tot voldoende feedback en leerwinst en welke rol heeft de leraar daarin? </a:t>
            </a:r>
            <a:r>
              <a:rPr i="1" lang="en" sz="600">
                <a:solidFill>
                  <a:schemeClr val="dk1"/>
                </a:solidFill>
              </a:rPr>
              <a:t>Kennisrotonde</a:t>
            </a:r>
            <a:r>
              <a:rPr lang="en" sz="600">
                <a:solidFill>
                  <a:schemeClr val="dk1"/>
                </a:solidFill>
              </a:rPr>
              <a:t>. https://www.kennisrotonde.nl/sites/kennisrotonde/files/migrate/PDF-voor-website-Kennisrotonde-antwoord-VRAAG-088-update.pdf</a:t>
            </a:r>
            <a:endParaRPr sz="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2"/>
          <p:cNvSpPr txBox="1"/>
          <p:nvPr>
            <p:ph type="ctrTitle"/>
          </p:nvPr>
        </p:nvSpPr>
        <p:spPr>
          <a:xfrm>
            <a:off x="311708" y="2749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Praktijkervaringen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53" name="Google Shape;45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175" y="1140477"/>
            <a:ext cx="1933650" cy="19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2"/>
          <p:cNvSpPr txBox="1"/>
          <p:nvPr/>
        </p:nvSpPr>
        <p:spPr>
          <a:xfrm>
            <a:off x="1567950" y="3622800"/>
            <a:ext cx="60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62"/>
          <p:cNvSpPr txBox="1"/>
          <p:nvPr>
            <p:ph idx="1" type="subTitle"/>
          </p:nvPr>
        </p:nvSpPr>
        <p:spPr>
          <a:xfrm>
            <a:off x="1431602" y="3484350"/>
            <a:ext cx="62808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Wat zijn de kansen en gevaren bij online rekenonderwijs. </a:t>
            </a:r>
            <a:b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Wat zijn mogelijke valkuilen en wat kan het juist opleveren?</a:t>
            </a:r>
            <a:endParaRPr sz="1600">
              <a:solidFill>
                <a:srgbClr val="55647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ctrTitle"/>
          </p:nvPr>
        </p:nvSpPr>
        <p:spPr>
          <a:xfrm>
            <a:off x="311708" y="457194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2A354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Leerlijnen</a:t>
            </a:r>
            <a:endParaRPr sz="4200">
              <a:solidFill>
                <a:srgbClr val="2A354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1885956"/>
            <a:ext cx="1371601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 txBox="1"/>
          <p:nvPr>
            <p:ph idx="1" type="subTitle"/>
          </p:nvPr>
        </p:nvSpPr>
        <p:spPr>
          <a:xfrm>
            <a:off x="311700" y="38488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55647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Opbouw en structuur</a:t>
            </a:r>
            <a:endParaRPr sz="2400">
              <a:solidFill>
                <a:srgbClr val="55647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ctrTitle"/>
          </p:nvPr>
        </p:nvSpPr>
        <p:spPr>
          <a:xfrm>
            <a:off x="311708" y="304794"/>
            <a:ext cx="85206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A3541"/>
                </a:solidFill>
                <a:latin typeface="Roboto Slab"/>
                <a:ea typeface="Roboto Slab"/>
                <a:cs typeface="Roboto Slab"/>
                <a:sym typeface="Roboto Slab"/>
              </a:rPr>
              <a:t>Leerlijn van Gynzy</a:t>
            </a:r>
            <a:endParaRPr b="1" sz="3600">
              <a:solidFill>
                <a:srgbClr val="2A354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5798" y="1272300"/>
            <a:ext cx="3746012" cy="33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/>
          <p:nvPr/>
        </p:nvSpPr>
        <p:spPr>
          <a:xfrm>
            <a:off x="5654200" y="1354400"/>
            <a:ext cx="1734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56474"/>
                </a:solidFill>
                <a:latin typeface="Open Sans"/>
                <a:ea typeface="Open Sans"/>
                <a:cs typeface="Open Sans"/>
                <a:sym typeface="Open Sans"/>
              </a:rPr>
              <a:t>Domeinen</a:t>
            </a:r>
            <a:endParaRPr sz="1800">
              <a:solidFill>
                <a:srgbClr val="55647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56474"/>
                </a:solidFill>
                <a:latin typeface="Open Sans"/>
                <a:ea typeface="Open Sans"/>
                <a:cs typeface="Open Sans"/>
                <a:sym typeface="Open Sans"/>
              </a:rPr>
              <a:t>Werelden</a:t>
            </a:r>
            <a:endParaRPr i="1" sz="1800">
              <a:solidFill>
                <a:srgbClr val="55647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33"/>
          <p:cNvSpPr txBox="1"/>
          <p:nvPr/>
        </p:nvSpPr>
        <p:spPr>
          <a:xfrm>
            <a:off x="5654200" y="2560742"/>
            <a:ext cx="1734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56474"/>
                </a:solidFill>
                <a:latin typeface="Open Sans"/>
                <a:ea typeface="Open Sans"/>
                <a:cs typeface="Open Sans"/>
                <a:sym typeface="Open Sans"/>
              </a:rPr>
              <a:t>Subdomeinen</a:t>
            </a:r>
            <a:endParaRPr sz="1800">
              <a:solidFill>
                <a:srgbClr val="55647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56474"/>
                </a:solidFill>
                <a:latin typeface="Open Sans"/>
                <a:ea typeface="Open Sans"/>
                <a:cs typeface="Open Sans"/>
                <a:sym typeface="Open Sans"/>
              </a:rPr>
              <a:t>Eilanden</a:t>
            </a:r>
            <a:endParaRPr i="1" sz="1800">
              <a:solidFill>
                <a:srgbClr val="55647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33"/>
          <p:cNvSpPr txBox="1"/>
          <p:nvPr/>
        </p:nvSpPr>
        <p:spPr>
          <a:xfrm>
            <a:off x="5654200" y="3655620"/>
            <a:ext cx="17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56474"/>
                </a:solidFill>
                <a:latin typeface="Open Sans"/>
                <a:ea typeface="Open Sans"/>
                <a:cs typeface="Open Sans"/>
                <a:sym typeface="Open Sans"/>
              </a:rPr>
              <a:t>Leerdoelen</a:t>
            </a:r>
            <a:endParaRPr i="1" sz="1800">
              <a:solidFill>
                <a:srgbClr val="55647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33"/>
          <p:cNvSpPr txBox="1"/>
          <p:nvPr/>
        </p:nvSpPr>
        <p:spPr>
          <a:xfrm>
            <a:off x="5654200" y="4272975"/>
            <a:ext cx="173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56474"/>
                </a:solidFill>
                <a:latin typeface="Open Sans"/>
                <a:ea typeface="Open Sans"/>
                <a:cs typeface="Open Sans"/>
                <a:sym typeface="Open Sans"/>
              </a:rPr>
              <a:t>Opgaven</a:t>
            </a:r>
            <a:endParaRPr i="1" sz="1800">
              <a:solidFill>
                <a:srgbClr val="55647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ctrTitle"/>
          </p:nvPr>
        </p:nvSpPr>
        <p:spPr>
          <a:xfrm>
            <a:off x="311708" y="457219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200">
                <a:solidFill>
                  <a:srgbClr val="2A354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Leerkracht</a:t>
            </a:r>
            <a:endParaRPr sz="4200">
              <a:solidFill>
                <a:srgbClr val="2A354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pic>
        <p:nvPicPr>
          <p:cNvPr id="178" name="Google Shape;17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1882869"/>
            <a:ext cx="1371601" cy="13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25" y="486125"/>
            <a:ext cx="6627571" cy="3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825" y="486125"/>
            <a:ext cx="6585492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307" y="285750"/>
            <a:ext cx="6987387" cy="425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25" y="486125"/>
            <a:ext cx="6627571" cy="3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825" y="486125"/>
            <a:ext cx="6585492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825" y="486125"/>
            <a:ext cx="6585508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8825" y="486125"/>
            <a:ext cx="6585528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8307" y="285750"/>
            <a:ext cx="6987387" cy="425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25" y="486125"/>
            <a:ext cx="6627571" cy="3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825" y="486125"/>
            <a:ext cx="6585492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825" y="486125"/>
            <a:ext cx="6585508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8825" y="486125"/>
            <a:ext cx="6585528" cy="37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9581" y="4686300"/>
            <a:ext cx="9429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8825" y="486125"/>
            <a:ext cx="6585523" cy="370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8307" y="285750"/>
            <a:ext cx="6987387" cy="425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