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78" r:id="rId4"/>
    <p:sldId id="259" r:id="rId5"/>
    <p:sldId id="262" r:id="rId6"/>
    <p:sldId id="266" r:id="rId7"/>
    <p:sldId id="277" r:id="rId8"/>
    <p:sldId id="276" r:id="rId9"/>
    <p:sldId id="279" r:id="rId10"/>
    <p:sldId id="280" r:id="rId11"/>
    <p:sldId id="281" r:id="rId12"/>
    <p:sldId id="282" r:id="rId13"/>
    <p:sldId id="284" r:id="rId14"/>
    <p:sldId id="286" r:id="rId15"/>
    <p:sldId id="290" r:id="rId16"/>
    <p:sldId id="285" r:id="rId17"/>
    <p:sldId id="287" r:id="rId18"/>
    <p:sldId id="289" r:id="rId19"/>
    <p:sldId id="288" r:id="rId20"/>
    <p:sldId id="291" r:id="rId21"/>
    <p:sldId id="292" r:id="rId22"/>
    <p:sldId id="293" r:id="rId23"/>
    <p:sldId id="294" r:id="rId24"/>
    <p:sldId id="303" r:id="rId25"/>
    <p:sldId id="260" r:id="rId26"/>
    <p:sldId id="302"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D36C6-A058-074E-ABEA-8481735032DE}" v="80" dt="2023-06-02T11:55:43.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5"/>
    <p:restoredTop sz="67305"/>
  </p:normalViewPr>
  <p:slideViewPr>
    <p:cSldViewPr snapToGrid="0">
      <p:cViewPr varScale="1">
        <p:scale>
          <a:sx n="80" d="100"/>
          <a:sy n="80" d="100"/>
        </p:scale>
        <p:origin x="1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Dummer" userId="ce03de35-ec4f-4772-8075-897c2b85bdfd" providerId="ADAL" clId="{3D2D36C6-A058-074E-ABEA-8481735032DE}"/>
    <pc:docChg chg="undo custSel addSld delSld modSld">
      <pc:chgData name="Gerard Dummer" userId="ce03de35-ec4f-4772-8075-897c2b85bdfd" providerId="ADAL" clId="{3D2D36C6-A058-074E-ABEA-8481735032DE}" dt="2023-06-02T11:55:50.453" v="108" actId="1076"/>
      <pc:docMkLst>
        <pc:docMk/>
      </pc:docMkLst>
      <pc:sldChg chg="add">
        <pc:chgData name="Gerard Dummer" userId="ce03de35-ec4f-4772-8075-897c2b85bdfd" providerId="ADAL" clId="{3D2D36C6-A058-074E-ABEA-8481735032DE}" dt="2023-05-26T11:33:56.480" v="78"/>
        <pc:sldMkLst>
          <pc:docMk/>
          <pc:sldMk cId="3736708620" sldId="260"/>
        </pc:sldMkLst>
      </pc:sldChg>
      <pc:sldChg chg="modAnim">
        <pc:chgData name="Gerard Dummer" userId="ce03de35-ec4f-4772-8075-897c2b85bdfd" providerId="ADAL" clId="{3D2D36C6-A058-074E-ABEA-8481735032DE}" dt="2023-05-26T11:21:31" v="3"/>
        <pc:sldMkLst>
          <pc:docMk/>
          <pc:sldMk cId="1068960773" sldId="282"/>
        </pc:sldMkLst>
      </pc:sldChg>
      <pc:sldChg chg="modSp mod modAnim">
        <pc:chgData name="Gerard Dummer" userId="ce03de35-ec4f-4772-8075-897c2b85bdfd" providerId="ADAL" clId="{3D2D36C6-A058-074E-ABEA-8481735032DE}" dt="2023-05-26T11:25:33.963" v="77" actId="1038"/>
        <pc:sldMkLst>
          <pc:docMk/>
          <pc:sldMk cId="583682661" sldId="294"/>
        </pc:sldMkLst>
        <pc:spChg chg="mod">
          <ac:chgData name="Gerard Dummer" userId="ce03de35-ec4f-4772-8075-897c2b85bdfd" providerId="ADAL" clId="{3D2D36C6-A058-074E-ABEA-8481735032DE}" dt="2023-05-26T11:24:28.875" v="64" actId="20577"/>
          <ac:spMkLst>
            <pc:docMk/>
            <pc:sldMk cId="583682661" sldId="294"/>
            <ac:spMk id="4" creationId="{9A9B84BE-C659-D52F-D778-4971957CC83D}"/>
          </ac:spMkLst>
        </pc:spChg>
        <pc:spChg chg="mod">
          <ac:chgData name="Gerard Dummer" userId="ce03de35-ec4f-4772-8075-897c2b85bdfd" providerId="ADAL" clId="{3D2D36C6-A058-074E-ABEA-8481735032DE}" dt="2023-05-26T11:25:33.963" v="77" actId="1038"/>
          <ac:spMkLst>
            <pc:docMk/>
            <pc:sldMk cId="583682661" sldId="294"/>
            <ac:spMk id="10" creationId="{F102395B-0AF0-092A-FA76-773819FDE76F}"/>
          </ac:spMkLst>
        </pc:spChg>
      </pc:sldChg>
      <pc:sldChg chg="del">
        <pc:chgData name="Gerard Dummer" userId="ce03de35-ec4f-4772-8075-897c2b85bdfd" providerId="ADAL" clId="{3D2D36C6-A058-074E-ABEA-8481735032DE}" dt="2023-05-26T11:34:25.842" v="80" actId="2696"/>
        <pc:sldMkLst>
          <pc:docMk/>
          <pc:sldMk cId="69620728" sldId="295"/>
        </pc:sldMkLst>
      </pc:sldChg>
      <pc:sldChg chg="add">
        <pc:chgData name="Gerard Dummer" userId="ce03de35-ec4f-4772-8075-897c2b85bdfd" providerId="ADAL" clId="{3D2D36C6-A058-074E-ABEA-8481735032DE}" dt="2023-05-26T11:34:23.114" v="79"/>
        <pc:sldMkLst>
          <pc:docMk/>
          <pc:sldMk cId="2967371815" sldId="302"/>
        </pc:sldMkLst>
      </pc:sldChg>
      <pc:sldChg chg="addSp delSp modSp new mod">
        <pc:chgData name="Gerard Dummer" userId="ce03de35-ec4f-4772-8075-897c2b85bdfd" providerId="ADAL" clId="{3D2D36C6-A058-074E-ABEA-8481735032DE}" dt="2023-06-02T11:55:50.453" v="108" actId="1076"/>
        <pc:sldMkLst>
          <pc:docMk/>
          <pc:sldMk cId="1771674833" sldId="303"/>
        </pc:sldMkLst>
        <pc:spChg chg="add del mod">
          <ac:chgData name="Gerard Dummer" userId="ce03de35-ec4f-4772-8075-897c2b85bdfd" providerId="ADAL" clId="{3D2D36C6-A058-074E-ABEA-8481735032DE}" dt="2023-06-02T11:55:50.453" v="108" actId="1076"/>
          <ac:spMkLst>
            <pc:docMk/>
            <pc:sldMk cId="1771674833" sldId="303"/>
            <ac:spMk id="2" creationId="{8BF38676-E1CC-6953-CB9E-4339525F07CC}"/>
          </ac:spMkLst>
        </pc:spChg>
        <pc:spChg chg="add del mod">
          <ac:chgData name="Gerard Dummer" userId="ce03de35-ec4f-4772-8075-897c2b85bdfd" providerId="ADAL" clId="{3D2D36C6-A058-074E-ABEA-8481735032DE}" dt="2023-06-02T11:55:43.733" v="105" actId="767"/>
          <ac:spMkLst>
            <pc:docMk/>
            <pc:sldMk cId="1771674833" sldId="303"/>
            <ac:spMk id="3" creationId="{0DC13855-83D2-3CAF-F80C-9A1FC03BC2CF}"/>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9B7F5-A389-484A-9580-9DFF4890C642}" type="doc">
      <dgm:prSet loTypeId="urn:microsoft.com/office/officeart/2005/8/layout/radial5" loCatId="" qsTypeId="urn:microsoft.com/office/officeart/2005/8/quickstyle/simple2" qsCatId="simple" csTypeId="urn:microsoft.com/office/officeart/2005/8/colors/accent2_1" csCatId="accent2" phldr="1"/>
      <dgm:spPr/>
      <dgm:t>
        <a:bodyPr/>
        <a:lstStyle/>
        <a:p>
          <a:endParaRPr lang="nl-NL"/>
        </a:p>
      </dgm:t>
    </dgm:pt>
    <dgm:pt modelId="{76BD9BF9-2946-3144-A0A5-724340D5F005}">
      <dgm:prSet phldrT="[Tekst]"/>
      <dgm:spPr/>
      <dgm:t>
        <a:bodyPr/>
        <a:lstStyle/>
        <a:p>
          <a:r>
            <a:rPr lang="nl-NL" dirty="0"/>
            <a:t>Wiskundig denken</a:t>
          </a:r>
        </a:p>
      </dgm:t>
    </dgm:pt>
    <dgm:pt modelId="{BD33B65E-0D35-3343-9256-47E557C464CD}" type="parTrans" cxnId="{B56E55E4-0209-3E4A-832D-929896482029}">
      <dgm:prSet/>
      <dgm:spPr/>
      <dgm:t>
        <a:bodyPr/>
        <a:lstStyle/>
        <a:p>
          <a:endParaRPr lang="nl-NL"/>
        </a:p>
      </dgm:t>
    </dgm:pt>
    <dgm:pt modelId="{C0B9215F-1C92-0944-AFF9-AC581544ACBC}" type="sibTrans" cxnId="{B56E55E4-0209-3E4A-832D-929896482029}">
      <dgm:prSet/>
      <dgm:spPr/>
      <dgm:t>
        <a:bodyPr/>
        <a:lstStyle/>
        <a:p>
          <a:endParaRPr lang="nl-NL"/>
        </a:p>
      </dgm:t>
    </dgm:pt>
    <dgm:pt modelId="{45000DB9-7903-5341-89E9-F181375E8A35}">
      <dgm:prSet phldrT="[Tekst]"/>
      <dgm:spPr/>
      <dgm:t>
        <a:bodyPr/>
        <a:lstStyle/>
        <a:p>
          <a:r>
            <a:rPr lang="nl-NL" dirty="0"/>
            <a:t>Modelleren en </a:t>
          </a:r>
          <a:r>
            <a:rPr lang="nl-NL" dirty="0" err="1"/>
            <a:t>algebraïseren</a:t>
          </a:r>
          <a:endParaRPr lang="nl-NL" dirty="0"/>
        </a:p>
      </dgm:t>
    </dgm:pt>
    <dgm:pt modelId="{CE1733D5-ECCC-2549-ACAA-F8A7A6C6BFB8}" type="parTrans" cxnId="{AC852FBA-1CFB-CE40-8D02-17EF59B7545D}">
      <dgm:prSet/>
      <dgm:spPr/>
      <dgm:t>
        <a:bodyPr/>
        <a:lstStyle/>
        <a:p>
          <a:endParaRPr lang="nl-NL"/>
        </a:p>
      </dgm:t>
    </dgm:pt>
    <dgm:pt modelId="{783F9456-9B73-BD4C-BC16-C056E70C7F1E}" type="sibTrans" cxnId="{AC852FBA-1CFB-CE40-8D02-17EF59B7545D}">
      <dgm:prSet/>
      <dgm:spPr/>
      <dgm:t>
        <a:bodyPr/>
        <a:lstStyle/>
        <a:p>
          <a:endParaRPr lang="nl-NL"/>
        </a:p>
      </dgm:t>
    </dgm:pt>
    <dgm:pt modelId="{C9D7F08B-94E8-8843-B0DA-3F4600CCD224}">
      <dgm:prSet phldrT="[Tekst]"/>
      <dgm:spPr/>
      <dgm:t>
        <a:bodyPr/>
        <a:lstStyle/>
        <a:p>
          <a:r>
            <a:rPr lang="nl-NL" dirty="0"/>
            <a:t>Ordenen en structureren</a:t>
          </a:r>
        </a:p>
      </dgm:t>
    </dgm:pt>
    <dgm:pt modelId="{20242D8A-6CD9-164E-8669-647276BB7DCD}" type="parTrans" cxnId="{4F19A588-A4B7-4F43-B6CB-13555D05D0A8}">
      <dgm:prSet/>
      <dgm:spPr/>
      <dgm:t>
        <a:bodyPr/>
        <a:lstStyle/>
        <a:p>
          <a:endParaRPr lang="nl-NL"/>
        </a:p>
      </dgm:t>
    </dgm:pt>
    <dgm:pt modelId="{974F63FA-8DDB-7042-B7DE-B4B132560DC8}" type="sibTrans" cxnId="{4F19A588-A4B7-4F43-B6CB-13555D05D0A8}">
      <dgm:prSet/>
      <dgm:spPr/>
      <dgm:t>
        <a:bodyPr/>
        <a:lstStyle/>
        <a:p>
          <a:endParaRPr lang="nl-NL"/>
        </a:p>
      </dgm:t>
    </dgm:pt>
    <dgm:pt modelId="{7DF4412A-D164-3647-A907-3261ED67CA63}">
      <dgm:prSet phldrT="[Tekst]"/>
      <dgm:spPr/>
      <dgm:t>
        <a:bodyPr/>
        <a:lstStyle/>
        <a:p>
          <a:r>
            <a:rPr lang="nl-NL" dirty="0"/>
            <a:t>Analytisch denken en probleem oplossen</a:t>
          </a:r>
        </a:p>
      </dgm:t>
    </dgm:pt>
    <dgm:pt modelId="{9A3ACF82-2CF9-B943-BF64-0FE142EE19C3}" type="parTrans" cxnId="{E2B61FFE-946A-4B4A-BC0E-9BBCAE73738D}">
      <dgm:prSet/>
      <dgm:spPr/>
      <dgm:t>
        <a:bodyPr/>
        <a:lstStyle/>
        <a:p>
          <a:endParaRPr lang="nl-NL"/>
        </a:p>
      </dgm:t>
    </dgm:pt>
    <dgm:pt modelId="{0EA2614A-730E-A549-A1B5-19168D6816B8}" type="sibTrans" cxnId="{E2B61FFE-946A-4B4A-BC0E-9BBCAE73738D}">
      <dgm:prSet/>
      <dgm:spPr/>
      <dgm:t>
        <a:bodyPr/>
        <a:lstStyle/>
        <a:p>
          <a:endParaRPr lang="nl-NL"/>
        </a:p>
      </dgm:t>
    </dgm:pt>
    <dgm:pt modelId="{0143A797-BB66-5D40-997F-1F6870A56D75}">
      <dgm:prSet phldrT="[Tekst]"/>
      <dgm:spPr/>
      <dgm:t>
        <a:bodyPr/>
        <a:lstStyle/>
        <a:p>
          <a:r>
            <a:rPr lang="nl-NL" dirty="0"/>
            <a:t>Formules manipuleren</a:t>
          </a:r>
        </a:p>
      </dgm:t>
    </dgm:pt>
    <dgm:pt modelId="{27E10530-F178-CB4C-8E4A-8A293A1F3954}" type="parTrans" cxnId="{2362825B-6757-544E-A7E4-991BBD8034C7}">
      <dgm:prSet/>
      <dgm:spPr/>
      <dgm:t>
        <a:bodyPr/>
        <a:lstStyle/>
        <a:p>
          <a:endParaRPr lang="nl-NL"/>
        </a:p>
      </dgm:t>
    </dgm:pt>
    <dgm:pt modelId="{74BFB08F-F765-E045-BE03-C9A9347FE571}" type="sibTrans" cxnId="{2362825B-6757-544E-A7E4-991BBD8034C7}">
      <dgm:prSet/>
      <dgm:spPr/>
      <dgm:t>
        <a:bodyPr/>
        <a:lstStyle/>
        <a:p>
          <a:endParaRPr lang="nl-NL"/>
        </a:p>
      </dgm:t>
    </dgm:pt>
    <dgm:pt modelId="{4AE511C0-04AA-FD47-B8FD-F4C6AD57D4E8}">
      <dgm:prSet/>
      <dgm:spPr/>
      <dgm:t>
        <a:bodyPr/>
        <a:lstStyle/>
        <a:p>
          <a:r>
            <a:rPr lang="nl-NL" dirty="0"/>
            <a:t>Abstraheren</a:t>
          </a:r>
        </a:p>
      </dgm:t>
    </dgm:pt>
    <dgm:pt modelId="{6FA61043-4BA1-DB41-ABA7-7427A06144AB}" type="parTrans" cxnId="{018B256C-F67E-7C4B-BD67-E4C4477DF099}">
      <dgm:prSet/>
      <dgm:spPr/>
      <dgm:t>
        <a:bodyPr/>
        <a:lstStyle/>
        <a:p>
          <a:endParaRPr lang="nl-NL"/>
        </a:p>
      </dgm:t>
    </dgm:pt>
    <dgm:pt modelId="{F11F5509-A348-AC4A-A661-2C6848776ACC}" type="sibTrans" cxnId="{018B256C-F67E-7C4B-BD67-E4C4477DF099}">
      <dgm:prSet/>
      <dgm:spPr/>
      <dgm:t>
        <a:bodyPr/>
        <a:lstStyle/>
        <a:p>
          <a:endParaRPr lang="nl-NL"/>
        </a:p>
      </dgm:t>
    </dgm:pt>
    <dgm:pt modelId="{48F1607F-CE5E-4A4E-BBF8-764FA00C1193}">
      <dgm:prSet/>
      <dgm:spPr/>
      <dgm:t>
        <a:bodyPr/>
        <a:lstStyle/>
        <a:p>
          <a:r>
            <a:rPr lang="nl-NL" dirty="0"/>
            <a:t>Logisch redeneren en bewijzen</a:t>
          </a:r>
        </a:p>
      </dgm:t>
    </dgm:pt>
    <dgm:pt modelId="{F8F1D735-B78A-DB4D-BFA3-06B0611A3C1E}" type="parTrans" cxnId="{F29963F6-F20D-824E-9E0D-D3378A0BE672}">
      <dgm:prSet/>
      <dgm:spPr/>
      <dgm:t>
        <a:bodyPr/>
        <a:lstStyle/>
        <a:p>
          <a:endParaRPr lang="nl-NL"/>
        </a:p>
      </dgm:t>
    </dgm:pt>
    <dgm:pt modelId="{72D2BDCA-BC00-F040-A0E9-8CADC38F8D9B}" type="sibTrans" cxnId="{F29963F6-F20D-824E-9E0D-D3378A0BE672}">
      <dgm:prSet/>
      <dgm:spPr/>
      <dgm:t>
        <a:bodyPr/>
        <a:lstStyle/>
        <a:p>
          <a:endParaRPr lang="nl-NL"/>
        </a:p>
      </dgm:t>
    </dgm:pt>
    <dgm:pt modelId="{CF9C7D93-6ABC-4F46-B480-DF4585F3C4F9}" type="pres">
      <dgm:prSet presAssocID="{1EC9B7F5-A389-484A-9580-9DFF4890C642}" presName="Name0" presStyleCnt="0">
        <dgm:presLayoutVars>
          <dgm:chMax val="1"/>
          <dgm:dir/>
          <dgm:animLvl val="ctr"/>
          <dgm:resizeHandles val="exact"/>
        </dgm:presLayoutVars>
      </dgm:prSet>
      <dgm:spPr/>
    </dgm:pt>
    <dgm:pt modelId="{68B2910E-DA94-4243-BD61-F76A7852CAF5}" type="pres">
      <dgm:prSet presAssocID="{76BD9BF9-2946-3144-A0A5-724340D5F005}" presName="centerShape" presStyleLbl="node0" presStyleIdx="0" presStyleCnt="1"/>
      <dgm:spPr/>
    </dgm:pt>
    <dgm:pt modelId="{8FCDEED7-284D-7749-9671-BD4C0C45C44C}" type="pres">
      <dgm:prSet presAssocID="{CE1733D5-ECCC-2549-ACAA-F8A7A6C6BFB8}" presName="parTrans" presStyleLbl="sibTrans2D1" presStyleIdx="0" presStyleCnt="6"/>
      <dgm:spPr/>
    </dgm:pt>
    <dgm:pt modelId="{D607CC88-8009-F84D-93EC-12807A7B958F}" type="pres">
      <dgm:prSet presAssocID="{CE1733D5-ECCC-2549-ACAA-F8A7A6C6BFB8}" presName="connectorText" presStyleLbl="sibTrans2D1" presStyleIdx="0" presStyleCnt="6"/>
      <dgm:spPr/>
    </dgm:pt>
    <dgm:pt modelId="{F3538374-F5B8-F441-8AF3-A9625A049723}" type="pres">
      <dgm:prSet presAssocID="{45000DB9-7903-5341-89E9-F181375E8A35}" presName="node" presStyleLbl="node1" presStyleIdx="0" presStyleCnt="6">
        <dgm:presLayoutVars>
          <dgm:bulletEnabled val="1"/>
        </dgm:presLayoutVars>
      </dgm:prSet>
      <dgm:spPr/>
    </dgm:pt>
    <dgm:pt modelId="{B318F1F3-E7B3-234B-BAC0-5C90425C123A}" type="pres">
      <dgm:prSet presAssocID="{20242D8A-6CD9-164E-8669-647276BB7DCD}" presName="parTrans" presStyleLbl="sibTrans2D1" presStyleIdx="1" presStyleCnt="6"/>
      <dgm:spPr/>
    </dgm:pt>
    <dgm:pt modelId="{2942348F-80F6-A54C-BE2F-FDDD7E803D30}" type="pres">
      <dgm:prSet presAssocID="{20242D8A-6CD9-164E-8669-647276BB7DCD}" presName="connectorText" presStyleLbl="sibTrans2D1" presStyleIdx="1" presStyleCnt="6"/>
      <dgm:spPr/>
    </dgm:pt>
    <dgm:pt modelId="{E80BE504-FBD7-BF41-B486-1788721EE2F0}" type="pres">
      <dgm:prSet presAssocID="{C9D7F08B-94E8-8843-B0DA-3F4600CCD224}" presName="node" presStyleLbl="node1" presStyleIdx="1" presStyleCnt="6">
        <dgm:presLayoutVars>
          <dgm:bulletEnabled val="1"/>
        </dgm:presLayoutVars>
      </dgm:prSet>
      <dgm:spPr/>
    </dgm:pt>
    <dgm:pt modelId="{F3608CA7-5C98-774E-86BF-A8EBCFFBB412}" type="pres">
      <dgm:prSet presAssocID="{9A3ACF82-2CF9-B943-BF64-0FE142EE19C3}" presName="parTrans" presStyleLbl="sibTrans2D1" presStyleIdx="2" presStyleCnt="6"/>
      <dgm:spPr/>
    </dgm:pt>
    <dgm:pt modelId="{9AB586AA-5DF9-3E48-99BF-2D08501CE95C}" type="pres">
      <dgm:prSet presAssocID="{9A3ACF82-2CF9-B943-BF64-0FE142EE19C3}" presName="connectorText" presStyleLbl="sibTrans2D1" presStyleIdx="2" presStyleCnt="6"/>
      <dgm:spPr/>
    </dgm:pt>
    <dgm:pt modelId="{30F28500-1108-C946-9EBE-B849E8483BD4}" type="pres">
      <dgm:prSet presAssocID="{7DF4412A-D164-3647-A907-3261ED67CA63}" presName="node" presStyleLbl="node1" presStyleIdx="2" presStyleCnt="6">
        <dgm:presLayoutVars>
          <dgm:bulletEnabled val="1"/>
        </dgm:presLayoutVars>
      </dgm:prSet>
      <dgm:spPr/>
    </dgm:pt>
    <dgm:pt modelId="{0CD9259C-1F26-0E47-9259-3B23E78FBD19}" type="pres">
      <dgm:prSet presAssocID="{27E10530-F178-CB4C-8E4A-8A293A1F3954}" presName="parTrans" presStyleLbl="sibTrans2D1" presStyleIdx="3" presStyleCnt="6"/>
      <dgm:spPr/>
    </dgm:pt>
    <dgm:pt modelId="{9FB90AEF-2F87-9044-AA45-AD6B59FA0910}" type="pres">
      <dgm:prSet presAssocID="{27E10530-F178-CB4C-8E4A-8A293A1F3954}" presName="connectorText" presStyleLbl="sibTrans2D1" presStyleIdx="3" presStyleCnt="6"/>
      <dgm:spPr/>
    </dgm:pt>
    <dgm:pt modelId="{67334CAD-7975-704B-A004-4502707B5FDD}" type="pres">
      <dgm:prSet presAssocID="{0143A797-BB66-5D40-997F-1F6870A56D75}" presName="node" presStyleLbl="node1" presStyleIdx="3" presStyleCnt="6">
        <dgm:presLayoutVars>
          <dgm:bulletEnabled val="1"/>
        </dgm:presLayoutVars>
      </dgm:prSet>
      <dgm:spPr/>
    </dgm:pt>
    <dgm:pt modelId="{06685A49-B274-BC44-8635-D3FAD78C7D41}" type="pres">
      <dgm:prSet presAssocID="{6FA61043-4BA1-DB41-ABA7-7427A06144AB}" presName="parTrans" presStyleLbl="sibTrans2D1" presStyleIdx="4" presStyleCnt="6"/>
      <dgm:spPr/>
    </dgm:pt>
    <dgm:pt modelId="{334FE746-7B41-C544-8CC0-143F258EA919}" type="pres">
      <dgm:prSet presAssocID="{6FA61043-4BA1-DB41-ABA7-7427A06144AB}" presName="connectorText" presStyleLbl="sibTrans2D1" presStyleIdx="4" presStyleCnt="6"/>
      <dgm:spPr/>
    </dgm:pt>
    <dgm:pt modelId="{BF9DB379-A23A-2F43-9B9D-26541AD33FA9}" type="pres">
      <dgm:prSet presAssocID="{4AE511C0-04AA-FD47-B8FD-F4C6AD57D4E8}" presName="node" presStyleLbl="node1" presStyleIdx="4" presStyleCnt="6">
        <dgm:presLayoutVars>
          <dgm:bulletEnabled val="1"/>
        </dgm:presLayoutVars>
      </dgm:prSet>
      <dgm:spPr/>
    </dgm:pt>
    <dgm:pt modelId="{ECF2F694-773E-044F-83C0-A6F59C852044}" type="pres">
      <dgm:prSet presAssocID="{F8F1D735-B78A-DB4D-BFA3-06B0611A3C1E}" presName="parTrans" presStyleLbl="sibTrans2D1" presStyleIdx="5" presStyleCnt="6"/>
      <dgm:spPr/>
    </dgm:pt>
    <dgm:pt modelId="{0218CE61-D52D-7049-8E45-264F86D4A3E9}" type="pres">
      <dgm:prSet presAssocID="{F8F1D735-B78A-DB4D-BFA3-06B0611A3C1E}" presName="connectorText" presStyleLbl="sibTrans2D1" presStyleIdx="5" presStyleCnt="6"/>
      <dgm:spPr/>
    </dgm:pt>
    <dgm:pt modelId="{31CC8BDF-DE07-BA47-AB0C-6BAEA060EA74}" type="pres">
      <dgm:prSet presAssocID="{48F1607F-CE5E-4A4E-BBF8-764FA00C1193}" presName="node" presStyleLbl="node1" presStyleIdx="5" presStyleCnt="6">
        <dgm:presLayoutVars>
          <dgm:bulletEnabled val="1"/>
        </dgm:presLayoutVars>
      </dgm:prSet>
      <dgm:spPr/>
    </dgm:pt>
  </dgm:ptLst>
  <dgm:cxnLst>
    <dgm:cxn modelId="{39057706-8392-8049-A0FB-ADDBD7CD003D}" type="presOf" srcId="{0143A797-BB66-5D40-997F-1F6870A56D75}" destId="{67334CAD-7975-704B-A004-4502707B5FDD}" srcOrd="0" destOrd="0" presId="urn:microsoft.com/office/officeart/2005/8/layout/radial5"/>
    <dgm:cxn modelId="{B82C2920-F454-8843-82CD-D375614AD960}" type="presOf" srcId="{27E10530-F178-CB4C-8E4A-8A293A1F3954}" destId="{9FB90AEF-2F87-9044-AA45-AD6B59FA0910}" srcOrd="1" destOrd="0" presId="urn:microsoft.com/office/officeart/2005/8/layout/radial5"/>
    <dgm:cxn modelId="{3A57A12F-8180-D04F-8C9B-C8AD8EE2AD37}" type="presOf" srcId="{20242D8A-6CD9-164E-8669-647276BB7DCD}" destId="{B318F1F3-E7B3-234B-BAC0-5C90425C123A}" srcOrd="0" destOrd="0" presId="urn:microsoft.com/office/officeart/2005/8/layout/radial5"/>
    <dgm:cxn modelId="{B00F6136-7E82-894B-A1ED-4EA4BAFF829A}" type="presOf" srcId="{9A3ACF82-2CF9-B943-BF64-0FE142EE19C3}" destId="{F3608CA7-5C98-774E-86BF-A8EBCFFBB412}" srcOrd="0" destOrd="0" presId="urn:microsoft.com/office/officeart/2005/8/layout/radial5"/>
    <dgm:cxn modelId="{555DD047-94C9-C746-8A55-FA22F71C26A8}" type="presOf" srcId="{20242D8A-6CD9-164E-8669-647276BB7DCD}" destId="{2942348F-80F6-A54C-BE2F-FDDD7E803D30}" srcOrd="1" destOrd="0" presId="urn:microsoft.com/office/officeart/2005/8/layout/radial5"/>
    <dgm:cxn modelId="{06EFDB51-4943-004F-B1E3-34E4E9CFC620}" type="presOf" srcId="{9A3ACF82-2CF9-B943-BF64-0FE142EE19C3}" destId="{9AB586AA-5DF9-3E48-99BF-2D08501CE95C}" srcOrd="1" destOrd="0" presId="urn:microsoft.com/office/officeart/2005/8/layout/radial5"/>
    <dgm:cxn modelId="{2362825B-6757-544E-A7E4-991BBD8034C7}" srcId="{76BD9BF9-2946-3144-A0A5-724340D5F005}" destId="{0143A797-BB66-5D40-997F-1F6870A56D75}" srcOrd="3" destOrd="0" parTransId="{27E10530-F178-CB4C-8E4A-8A293A1F3954}" sibTransId="{74BFB08F-F765-E045-BE03-C9A9347FE571}"/>
    <dgm:cxn modelId="{04B32366-9A47-374F-BDFA-F9DF25F34856}" type="presOf" srcId="{27E10530-F178-CB4C-8E4A-8A293A1F3954}" destId="{0CD9259C-1F26-0E47-9259-3B23E78FBD19}" srcOrd="0" destOrd="0" presId="urn:microsoft.com/office/officeart/2005/8/layout/radial5"/>
    <dgm:cxn modelId="{018B256C-F67E-7C4B-BD67-E4C4477DF099}" srcId="{76BD9BF9-2946-3144-A0A5-724340D5F005}" destId="{4AE511C0-04AA-FD47-B8FD-F4C6AD57D4E8}" srcOrd="4" destOrd="0" parTransId="{6FA61043-4BA1-DB41-ABA7-7427A06144AB}" sibTransId="{F11F5509-A348-AC4A-A661-2C6848776ACC}"/>
    <dgm:cxn modelId="{C4B77D77-FE63-6C42-9830-D6BEE8198818}" type="presOf" srcId="{1EC9B7F5-A389-484A-9580-9DFF4890C642}" destId="{CF9C7D93-6ABC-4F46-B480-DF4585F3C4F9}" srcOrd="0" destOrd="0" presId="urn:microsoft.com/office/officeart/2005/8/layout/radial5"/>
    <dgm:cxn modelId="{4F19A588-A4B7-4F43-B6CB-13555D05D0A8}" srcId="{76BD9BF9-2946-3144-A0A5-724340D5F005}" destId="{C9D7F08B-94E8-8843-B0DA-3F4600CCD224}" srcOrd="1" destOrd="0" parTransId="{20242D8A-6CD9-164E-8669-647276BB7DCD}" sibTransId="{974F63FA-8DDB-7042-B7DE-B4B132560DC8}"/>
    <dgm:cxn modelId="{9D80638C-09E1-C448-B591-740820B099CC}" type="presOf" srcId="{C9D7F08B-94E8-8843-B0DA-3F4600CCD224}" destId="{E80BE504-FBD7-BF41-B486-1788721EE2F0}" srcOrd="0" destOrd="0" presId="urn:microsoft.com/office/officeart/2005/8/layout/radial5"/>
    <dgm:cxn modelId="{C8453593-6BAB-D844-AB24-3EE640F972FE}" type="presOf" srcId="{6FA61043-4BA1-DB41-ABA7-7427A06144AB}" destId="{06685A49-B274-BC44-8635-D3FAD78C7D41}" srcOrd="0" destOrd="0" presId="urn:microsoft.com/office/officeart/2005/8/layout/radial5"/>
    <dgm:cxn modelId="{A75E0C94-36DA-EA4C-AB99-B6FDD5724C84}" type="presOf" srcId="{48F1607F-CE5E-4A4E-BBF8-764FA00C1193}" destId="{31CC8BDF-DE07-BA47-AB0C-6BAEA060EA74}" srcOrd="0" destOrd="0" presId="urn:microsoft.com/office/officeart/2005/8/layout/radial5"/>
    <dgm:cxn modelId="{F3D74C9F-E0AC-6042-8DC7-140FE820D088}" type="presOf" srcId="{76BD9BF9-2946-3144-A0A5-724340D5F005}" destId="{68B2910E-DA94-4243-BD61-F76A7852CAF5}" srcOrd="0" destOrd="0" presId="urn:microsoft.com/office/officeart/2005/8/layout/radial5"/>
    <dgm:cxn modelId="{5D15F3A4-CB13-1D4D-8D4F-2264FE4A93C1}" type="presOf" srcId="{CE1733D5-ECCC-2549-ACAA-F8A7A6C6BFB8}" destId="{D607CC88-8009-F84D-93EC-12807A7B958F}" srcOrd="1" destOrd="0" presId="urn:microsoft.com/office/officeart/2005/8/layout/radial5"/>
    <dgm:cxn modelId="{CC55FFB1-A369-FF4D-A05D-6DF14F34F574}" type="presOf" srcId="{CE1733D5-ECCC-2549-ACAA-F8A7A6C6BFB8}" destId="{8FCDEED7-284D-7749-9671-BD4C0C45C44C}" srcOrd="0" destOrd="0" presId="urn:microsoft.com/office/officeart/2005/8/layout/radial5"/>
    <dgm:cxn modelId="{CC8723B4-B099-3740-AB39-D3FA2D265B10}" type="presOf" srcId="{F8F1D735-B78A-DB4D-BFA3-06B0611A3C1E}" destId="{ECF2F694-773E-044F-83C0-A6F59C852044}" srcOrd="0" destOrd="0" presId="urn:microsoft.com/office/officeart/2005/8/layout/radial5"/>
    <dgm:cxn modelId="{AC852FBA-1CFB-CE40-8D02-17EF59B7545D}" srcId="{76BD9BF9-2946-3144-A0A5-724340D5F005}" destId="{45000DB9-7903-5341-89E9-F181375E8A35}" srcOrd="0" destOrd="0" parTransId="{CE1733D5-ECCC-2549-ACAA-F8A7A6C6BFB8}" sibTransId="{783F9456-9B73-BD4C-BC16-C056E70C7F1E}"/>
    <dgm:cxn modelId="{CD68FFBB-ED0C-D14E-866A-7CCFF85900A0}" type="presOf" srcId="{7DF4412A-D164-3647-A907-3261ED67CA63}" destId="{30F28500-1108-C946-9EBE-B849E8483BD4}" srcOrd="0" destOrd="0" presId="urn:microsoft.com/office/officeart/2005/8/layout/radial5"/>
    <dgm:cxn modelId="{F107A2CE-7AC5-6C4E-A714-5B18DB2AB02D}" type="presOf" srcId="{4AE511C0-04AA-FD47-B8FD-F4C6AD57D4E8}" destId="{BF9DB379-A23A-2F43-9B9D-26541AD33FA9}" srcOrd="0" destOrd="0" presId="urn:microsoft.com/office/officeart/2005/8/layout/radial5"/>
    <dgm:cxn modelId="{B56E55E4-0209-3E4A-832D-929896482029}" srcId="{1EC9B7F5-A389-484A-9580-9DFF4890C642}" destId="{76BD9BF9-2946-3144-A0A5-724340D5F005}" srcOrd="0" destOrd="0" parTransId="{BD33B65E-0D35-3343-9256-47E557C464CD}" sibTransId="{C0B9215F-1C92-0944-AFF9-AC581544ACBC}"/>
    <dgm:cxn modelId="{88B3F5E4-33B7-C145-BA77-2794A2809549}" type="presOf" srcId="{6FA61043-4BA1-DB41-ABA7-7427A06144AB}" destId="{334FE746-7B41-C544-8CC0-143F258EA919}" srcOrd="1" destOrd="0" presId="urn:microsoft.com/office/officeart/2005/8/layout/radial5"/>
    <dgm:cxn modelId="{8939FCEE-CEB8-DD4D-9384-02DCCA6DD828}" type="presOf" srcId="{F8F1D735-B78A-DB4D-BFA3-06B0611A3C1E}" destId="{0218CE61-D52D-7049-8E45-264F86D4A3E9}" srcOrd="1" destOrd="0" presId="urn:microsoft.com/office/officeart/2005/8/layout/radial5"/>
    <dgm:cxn modelId="{F29963F6-F20D-824E-9E0D-D3378A0BE672}" srcId="{76BD9BF9-2946-3144-A0A5-724340D5F005}" destId="{48F1607F-CE5E-4A4E-BBF8-764FA00C1193}" srcOrd="5" destOrd="0" parTransId="{F8F1D735-B78A-DB4D-BFA3-06B0611A3C1E}" sibTransId="{72D2BDCA-BC00-F040-A0E9-8CADC38F8D9B}"/>
    <dgm:cxn modelId="{C56601FC-7FEF-C746-B1CB-539466EF904B}" type="presOf" srcId="{45000DB9-7903-5341-89E9-F181375E8A35}" destId="{F3538374-F5B8-F441-8AF3-A9625A049723}" srcOrd="0" destOrd="0" presId="urn:microsoft.com/office/officeart/2005/8/layout/radial5"/>
    <dgm:cxn modelId="{E2B61FFE-946A-4B4A-BC0E-9BBCAE73738D}" srcId="{76BD9BF9-2946-3144-A0A5-724340D5F005}" destId="{7DF4412A-D164-3647-A907-3261ED67CA63}" srcOrd="2" destOrd="0" parTransId="{9A3ACF82-2CF9-B943-BF64-0FE142EE19C3}" sibTransId="{0EA2614A-730E-A549-A1B5-19168D6816B8}"/>
    <dgm:cxn modelId="{A51D4A16-C505-254B-9F53-F2EA5558C8EB}" type="presParOf" srcId="{CF9C7D93-6ABC-4F46-B480-DF4585F3C4F9}" destId="{68B2910E-DA94-4243-BD61-F76A7852CAF5}" srcOrd="0" destOrd="0" presId="urn:microsoft.com/office/officeart/2005/8/layout/radial5"/>
    <dgm:cxn modelId="{D247AC09-8DF3-2D4E-8F62-50617DA341CB}" type="presParOf" srcId="{CF9C7D93-6ABC-4F46-B480-DF4585F3C4F9}" destId="{8FCDEED7-284D-7749-9671-BD4C0C45C44C}" srcOrd="1" destOrd="0" presId="urn:microsoft.com/office/officeart/2005/8/layout/radial5"/>
    <dgm:cxn modelId="{DEE558CC-828C-9542-A6DB-E1B1A32F2518}" type="presParOf" srcId="{8FCDEED7-284D-7749-9671-BD4C0C45C44C}" destId="{D607CC88-8009-F84D-93EC-12807A7B958F}" srcOrd="0" destOrd="0" presId="urn:microsoft.com/office/officeart/2005/8/layout/radial5"/>
    <dgm:cxn modelId="{7FE79888-783A-0A4A-ACF8-77AC88E5A3F6}" type="presParOf" srcId="{CF9C7D93-6ABC-4F46-B480-DF4585F3C4F9}" destId="{F3538374-F5B8-F441-8AF3-A9625A049723}" srcOrd="2" destOrd="0" presId="urn:microsoft.com/office/officeart/2005/8/layout/radial5"/>
    <dgm:cxn modelId="{960684C5-DBDD-D54A-9ADE-9C1960AA76EA}" type="presParOf" srcId="{CF9C7D93-6ABC-4F46-B480-DF4585F3C4F9}" destId="{B318F1F3-E7B3-234B-BAC0-5C90425C123A}" srcOrd="3" destOrd="0" presId="urn:microsoft.com/office/officeart/2005/8/layout/radial5"/>
    <dgm:cxn modelId="{960E432C-EF99-E14E-A6B0-1C16BB3AECD2}" type="presParOf" srcId="{B318F1F3-E7B3-234B-BAC0-5C90425C123A}" destId="{2942348F-80F6-A54C-BE2F-FDDD7E803D30}" srcOrd="0" destOrd="0" presId="urn:microsoft.com/office/officeart/2005/8/layout/radial5"/>
    <dgm:cxn modelId="{BE87A851-A05C-0241-B4D5-895AE8E93907}" type="presParOf" srcId="{CF9C7D93-6ABC-4F46-B480-DF4585F3C4F9}" destId="{E80BE504-FBD7-BF41-B486-1788721EE2F0}" srcOrd="4" destOrd="0" presId="urn:microsoft.com/office/officeart/2005/8/layout/radial5"/>
    <dgm:cxn modelId="{9E09CD6E-4AB5-B446-93A1-55E523E8399D}" type="presParOf" srcId="{CF9C7D93-6ABC-4F46-B480-DF4585F3C4F9}" destId="{F3608CA7-5C98-774E-86BF-A8EBCFFBB412}" srcOrd="5" destOrd="0" presId="urn:microsoft.com/office/officeart/2005/8/layout/radial5"/>
    <dgm:cxn modelId="{A8AE3B75-73F9-EE43-99EA-132004A4CD93}" type="presParOf" srcId="{F3608CA7-5C98-774E-86BF-A8EBCFFBB412}" destId="{9AB586AA-5DF9-3E48-99BF-2D08501CE95C}" srcOrd="0" destOrd="0" presId="urn:microsoft.com/office/officeart/2005/8/layout/radial5"/>
    <dgm:cxn modelId="{EC0D400D-4F32-5149-83F6-D6FC02DDA96B}" type="presParOf" srcId="{CF9C7D93-6ABC-4F46-B480-DF4585F3C4F9}" destId="{30F28500-1108-C946-9EBE-B849E8483BD4}" srcOrd="6" destOrd="0" presId="urn:microsoft.com/office/officeart/2005/8/layout/radial5"/>
    <dgm:cxn modelId="{B08AADD2-8CEC-644A-B04C-D315086E38AE}" type="presParOf" srcId="{CF9C7D93-6ABC-4F46-B480-DF4585F3C4F9}" destId="{0CD9259C-1F26-0E47-9259-3B23E78FBD19}" srcOrd="7" destOrd="0" presId="urn:microsoft.com/office/officeart/2005/8/layout/radial5"/>
    <dgm:cxn modelId="{461303F8-AF51-9744-B995-D997A094D742}" type="presParOf" srcId="{0CD9259C-1F26-0E47-9259-3B23E78FBD19}" destId="{9FB90AEF-2F87-9044-AA45-AD6B59FA0910}" srcOrd="0" destOrd="0" presId="urn:microsoft.com/office/officeart/2005/8/layout/radial5"/>
    <dgm:cxn modelId="{6DE54BF4-1672-B74D-8D90-5F766510ED85}" type="presParOf" srcId="{CF9C7D93-6ABC-4F46-B480-DF4585F3C4F9}" destId="{67334CAD-7975-704B-A004-4502707B5FDD}" srcOrd="8" destOrd="0" presId="urn:microsoft.com/office/officeart/2005/8/layout/radial5"/>
    <dgm:cxn modelId="{3D309F73-135E-ED47-9604-819CED4B732B}" type="presParOf" srcId="{CF9C7D93-6ABC-4F46-B480-DF4585F3C4F9}" destId="{06685A49-B274-BC44-8635-D3FAD78C7D41}" srcOrd="9" destOrd="0" presId="urn:microsoft.com/office/officeart/2005/8/layout/radial5"/>
    <dgm:cxn modelId="{4489F7A8-6DE2-BA4B-BA2D-5D87BDA866AC}" type="presParOf" srcId="{06685A49-B274-BC44-8635-D3FAD78C7D41}" destId="{334FE746-7B41-C544-8CC0-143F258EA919}" srcOrd="0" destOrd="0" presId="urn:microsoft.com/office/officeart/2005/8/layout/radial5"/>
    <dgm:cxn modelId="{D35367D6-AAA9-CA4C-9145-9F5AE26F270E}" type="presParOf" srcId="{CF9C7D93-6ABC-4F46-B480-DF4585F3C4F9}" destId="{BF9DB379-A23A-2F43-9B9D-26541AD33FA9}" srcOrd="10" destOrd="0" presId="urn:microsoft.com/office/officeart/2005/8/layout/radial5"/>
    <dgm:cxn modelId="{DC236963-F613-DD45-9A71-81489328D485}" type="presParOf" srcId="{CF9C7D93-6ABC-4F46-B480-DF4585F3C4F9}" destId="{ECF2F694-773E-044F-83C0-A6F59C852044}" srcOrd="11" destOrd="0" presId="urn:microsoft.com/office/officeart/2005/8/layout/radial5"/>
    <dgm:cxn modelId="{A6311984-BBE6-3F4C-AC2A-41FDBC08F632}" type="presParOf" srcId="{ECF2F694-773E-044F-83C0-A6F59C852044}" destId="{0218CE61-D52D-7049-8E45-264F86D4A3E9}" srcOrd="0" destOrd="0" presId="urn:microsoft.com/office/officeart/2005/8/layout/radial5"/>
    <dgm:cxn modelId="{2DEF9EAD-14C1-0B41-83CD-8952EF71DFCA}" type="presParOf" srcId="{CF9C7D93-6ABC-4F46-B480-DF4585F3C4F9}" destId="{31CC8BDF-DE07-BA47-AB0C-6BAEA060EA7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9B8C0-5BDC-4B14-B101-6ED1E5D2A08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29D0A1-AC58-4AF3-BA78-E0B3139D742A}">
      <dgm:prSet/>
      <dgm:spPr/>
      <dgm:t>
        <a:bodyPr/>
        <a:lstStyle/>
        <a:p>
          <a:pPr>
            <a:lnSpc>
              <a:spcPct val="100000"/>
            </a:lnSpc>
          </a:pPr>
          <a:r>
            <a:rPr lang="nl-NL"/>
            <a:t>Twitter: @gerarddummer</a:t>
          </a:r>
          <a:endParaRPr lang="en-US"/>
        </a:p>
      </dgm:t>
    </dgm:pt>
    <dgm:pt modelId="{AD5F8ED5-909B-4E8C-8862-7E0341253CA0}" type="parTrans" cxnId="{B9FAE31A-08F6-431C-B441-BBE06F2B0CC5}">
      <dgm:prSet/>
      <dgm:spPr/>
      <dgm:t>
        <a:bodyPr/>
        <a:lstStyle/>
        <a:p>
          <a:endParaRPr lang="en-US"/>
        </a:p>
      </dgm:t>
    </dgm:pt>
    <dgm:pt modelId="{6D71B808-8B82-48A2-AAC7-017CED070392}" type="sibTrans" cxnId="{B9FAE31A-08F6-431C-B441-BBE06F2B0CC5}">
      <dgm:prSet/>
      <dgm:spPr/>
      <dgm:t>
        <a:bodyPr/>
        <a:lstStyle/>
        <a:p>
          <a:endParaRPr lang="en-US"/>
        </a:p>
      </dgm:t>
    </dgm:pt>
    <dgm:pt modelId="{99226546-0D61-4C88-B8A4-EA4AB2781722}">
      <dgm:prSet/>
      <dgm:spPr/>
      <dgm:t>
        <a:bodyPr/>
        <a:lstStyle/>
        <a:p>
          <a:pPr>
            <a:lnSpc>
              <a:spcPct val="100000"/>
            </a:lnSpc>
          </a:pPr>
          <a:r>
            <a:rPr lang="nl-NL"/>
            <a:t>E-mail: gerard.dummer@hu.nl</a:t>
          </a:r>
          <a:endParaRPr lang="en-US"/>
        </a:p>
      </dgm:t>
    </dgm:pt>
    <dgm:pt modelId="{2B89C47A-836B-4471-93E5-0B5408E0F665}" type="parTrans" cxnId="{7B97040D-7E92-4706-8274-5A47F19F45C3}">
      <dgm:prSet/>
      <dgm:spPr/>
      <dgm:t>
        <a:bodyPr/>
        <a:lstStyle/>
        <a:p>
          <a:endParaRPr lang="en-US"/>
        </a:p>
      </dgm:t>
    </dgm:pt>
    <dgm:pt modelId="{7522E375-1DB0-405D-AE59-C9F83DC384EC}" type="sibTrans" cxnId="{7B97040D-7E92-4706-8274-5A47F19F45C3}">
      <dgm:prSet/>
      <dgm:spPr/>
      <dgm:t>
        <a:bodyPr/>
        <a:lstStyle/>
        <a:p>
          <a:endParaRPr lang="en-US"/>
        </a:p>
      </dgm:t>
    </dgm:pt>
    <dgm:pt modelId="{DAACD781-2659-409B-A6A5-640AA134E43E}" type="pres">
      <dgm:prSet presAssocID="{CC79B8C0-5BDC-4B14-B101-6ED1E5D2A086}" presName="root" presStyleCnt="0">
        <dgm:presLayoutVars>
          <dgm:dir/>
          <dgm:resizeHandles val="exact"/>
        </dgm:presLayoutVars>
      </dgm:prSet>
      <dgm:spPr/>
    </dgm:pt>
    <dgm:pt modelId="{F3C7612F-235B-4D4F-9C1C-31858AFEEDAE}" type="pres">
      <dgm:prSet presAssocID="{6F29D0A1-AC58-4AF3-BA78-E0B3139D742A}" presName="compNode" presStyleCnt="0"/>
      <dgm:spPr/>
    </dgm:pt>
    <dgm:pt modelId="{4EBE6236-8962-4555-A245-9AC8F50D6C80}" type="pres">
      <dgm:prSet presAssocID="{6F29D0A1-AC58-4AF3-BA78-E0B3139D74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librie"/>
        </a:ext>
      </dgm:extLst>
    </dgm:pt>
    <dgm:pt modelId="{90D17B77-27BA-45E0-AF82-698E43A7B76A}" type="pres">
      <dgm:prSet presAssocID="{6F29D0A1-AC58-4AF3-BA78-E0B3139D742A}" presName="spaceRect" presStyleCnt="0"/>
      <dgm:spPr/>
    </dgm:pt>
    <dgm:pt modelId="{D2A463C0-649B-492F-BA07-AD97AC7947C3}" type="pres">
      <dgm:prSet presAssocID="{6F29D0A1-AC58-4AF3-BA78-E0B3139D742A}" presName="textRect" presStyleLbl="revTx" presStyleIdx="0" presStyleCnt="2">
        <dgm:presLayoutVars>
          <dgm:chMax val="1"/>
          <dgm:chPref val="1"/>
        </dgm:presLayoutVars>
      </dgm:prSet>
      <dgm:spPr/>
    </dgm:pt>
    <dgm:pt modelId="{5E7022CC-EA87-4D74-A49D-2E50EE24DEF2}" type="pres">
      <dgm:prSet presAssocID="{6D71B808-8B82-48A2-AAC7-017CED070392}" presName="sibTrans" presStyleCnt="0"/>
      <dgm:spPr/>
    </dgm:pt>
    <dgm:pt modelId="{DF25915C-4440-4E5F-A110-53B69D7096B2}" type="pres">
      <dgm:prSet presAssocID="{99226546-0D61-4C88-B8A4-EA4AB2781722}" presName="compNode" presStyleCnt="0"/>
      <dgm:spPr/>
    </dgm:pt>
    <dgm:pt modelId="{A48D3997-CF49-40FB-B816-2467ADE3E8B5}" type="pres">
      <dgm:prSet presAssocID="{99226546-0D61-4C88-B8A4-EA4AB27817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
        </a:ext>
      </dgm:extLst>
    </dgm:pt>
    <dgm:pt modelId="{A0C78797-82A9-4895-AEF4-9B7AED22AC2D}" type="pres">
      <dgm:prSet presAssocID="{99226546-0D61-4C88-B8A4-EA4AB2781722}" presName="spaceRect" presStyleCnt="0"/>
      <dgm:spPr/>
    </dgm:pt>
    <dgm:pt modelId="{5305077A-9DBD-4AEF-98AA-18555EA39877}" type="pres">
      <dgm:prSet presAssocID="{99226546-0D61-4C88-B8A4-EA4AB2781722}" presName="textRect" presStyleLbl="revTx" presStyleIdx="1" presStyleCnt="2">
        <dgm:presLayoutVars>
          <dgm:chMax val="1"/>
          <dgm:chPref val="1"/>
        </dgm:presLayoutVars>
      </dgm:prSet>
      <dgm:spPr/>
    </dgm:pt>
  </dgm:ptLst>
  <dgm:cxnLst>
    <dgm:cxn modelId="{7B97040D-7E92-4706-8274-5A47F19F45C3}" srcId="{CC79B8C0-5BDC-4B14-B101-6ED1E5D2A086}" destId="{99226546-0D61-4C88-B8A4-EA4AB2781722}" srcOrd="1" destOrd="0" parTransId="{2B89C47A-836B-4471-93E5-0B5408E0F665}" sibTransId="{7522E375-1DB0-405D-AE59-C9F83DC384EC}"/>
    <dgm:cxn modelId="{B5D5E813-54C0-4AED-9DDA-1B2B57E192BE}" type="presOf" srcId="{CC79B8C0-5BDC-4B14-B101-6ED1E5D2A086}" destId="{DAACD781-2659-409B-A6A5-640AA134E43E}" srcOrd="0" destOrd="0" presId="urn:microsoft.com/office/officeart/2018/2/layout/IconLabelList"/>
    <dgm:cxn modelId="{B9FAE31A-08F6-431C-B441-BBE06F2B0CC5}" srcId="{CC79B8C0-5BDC-4B14-B101-6ED1E5D2A086}" destId="{6F29D0A1-AC58-4AF3-BA78-E0B3139D742A}" srcOrd="0" destOrd="0" parTransId="{AD5F8ED5-909B-4E8C-8862-7E0341253CA0}" sibTransId="{6D71B808-8B82-48A2-AAC7-017CED070392}"/>
    <dgm:cxn modelId="{F454B745-D5B6-428F-B0F6-3B6DE08353D1}" type="presOf" srcId="{6F29D0A1-AC58-4AF3-BA78-E0B3139D742A}" destId="{D2A463C0-649B-492F-BA07-AD97AC7947C3}" srcOrd="0" destOrd="0" presId="urn:microsoft.com/office/officeart/2018/2/layout/IconLabelList"/>
    <dgm:cxn modelId="{6C565A4D-4CDE-46CB-B8F4-811142C034F9}" type="presOf" srcId="{99226546-0D61-4C88-B8A4-EA4AB2781722}" destId="{5305077A-9DBD-4AEF-98AA-18555EA39877}" srcOrd="0" destOrd="0" presId="urn:microsoft.com/office/officeart/2018/2/layout/IconLabelList"/>
    <dgm:cxn modelId="{4B10F35F-8314-4E53-A0C6-5F549C311E07}" type="presParOf" srcId="{DAACD781-2659-409B-A6A5-640AA134E43E}" destId="{F3C7612F-235B-4D4F-9C1C-31858AFEEDAE}" srcOrd="0" destOrd="0" presId="urn:microsoft.com/office/officeart/2018/2/layout/IconLabelList"/>
    <dgm:cxn modelId="{C85FB9C2-0218-4972-A494-A5517B3D3EFF}" type="presParOf" srcId="{F3C7612F-235B-4D4F-9C1C-31858AFEEDAE}" destId="{4EBE6236-8962-4555-A245-9AC8F50D6C80}" srcOrd="0" destOrd="0" presId="urn:microsoft.com/office/officeart/2018/2/layout/IconLabelList"/>
    <dgm:cxn modelId="{9DAA7374-8165-4749-B226-8519592CBBEB}" type="presParOf" srcId="{F3C7612F-235B-4D4F-9C1C-31858AFEEDAE}" destId="{90D17B77-27BA-45E0-AF82-698E43A7B76A}" srcOrd="1" destOrd="0" presId="urn:microsoft.com/office/officeart/2018/2/layout/IconLabelList"/>
    <dgm:cxn modelId="{30D02EE1-98DF-4D78-ACF2-BC587006FD3B}" type="presParOf" srcId="{F3C7612F-235B-4D4F-9C1C-31858AFEEDAE}" destId="{D2A463C0-649B-492F-BA07-AD97AC7947C3}" srcOrd="2" destOrd="0" presId="urn:microsoft.com/office/officeart/2018/2/layout/IconLabelList"/>
    <dgm:cxn modelId="{C80C2EBB-70D0-4297-9118-4113B5023E49}" type="presParOf" srcId="{DAACD781-2659-409B-A6A5-640AA134E43E}" destId="{5E7022CC-EA87-4D74-A49D-2E50EE24DEF2}" srcOrd="1" destOrd="0" presId="urn:microsoft.com/office/officeart/2018/2/layout/IconLabelList"/>
    <dgm:cxn modelId="{C79EDFEB-789C-4D4B-B2A1-5B0D4B13C5B7}" type="presParOf" srcId="{DAACD781-2659-409B-A6A5-640AA134E43E}" destId="{DF25915C-4440-4E5F-A110-53B69D7096B2}" srcOrd="2" destOrd="0" presId="urn:microsoft.com/office/officeart/2018/2/layout/IconLabelList"/>
    <dgm:cxn modelId="{FC7031BB-11F9-4D74-BCB9-127B2EAAF053}" type="presParOf" srcId="{DF25915C-4440-4E5F-A110-53B69D7096B2}" destId="{A48D3997-CF49-40FB-B816-2467ADE3E8B5}" srcOrd="0" destOrd="0" presId="urn:microsoft.com/office/officeart/2018/2/layout/IconLabelList"/>
    <dgm:cxn modelId="{2484DD95-1709-4A02-A07A-1021BDD0BCB9}" type="presParOf" srcId="{DF25915C-4440-4E5F-A110-53B69D7096B2}" destId="{A0C78797-82A9-4895-AEF4-9B7AED22AC2D}" srcOrd="1" destOrd="0" presId="urn:microsoft.com/office/officeart/2018/2/layout/IconLabelList"/>
    <dgm:cxn modelId="{66B88938-1FAF-484C-82D6-7328F913D188}" type="presParOf" srcId="{DF25915C-4440-4E5F-A110-53B69D7096B2}" destId="{5305077A-9DBD-4AEF-98AA-18555EA3987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2910E-DA94-4243-BD61-F76A7852CAF5}">
      <dsp:nvSpPr>
        <dsp:cNvPr id="0" name=""/>
        <dsp:cNvSpPr/>
      </dsp:nvSpPr>
      <dsp:spPr>
        <a:xfrm>
          <a:off x="3351609" y="1996942"/>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Wiskundig denken</a:t>
          </a:r>
        </a:p>
      </dsp:txBody>
      <dsp:txXfrm>
        <a:off x="3560263" y="2205596"/>
        <a:ext cx="1007473" cy="1007473"/>
      </dsp:txXfrm>
    </dsp:sp>
    <dsp:sp modelId="{8FCDEED7-284D-7749-9671-BD4C0C45C44C}">
      <dsp:nvSpPr>
        <dsp:cNvPr id="0" name=""/>
        <dsp:cNvSpPr/>
      </dsp:nvSpPr>
      <dsp:spPr>
        <a:xfrm rot="16200000">
          <a:off x="3913169" y="1478682"/>
          <a:ext cx="301660" cy="4844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958418" y="1620816"/>
        <a:ext cx="211162" cy="290655"/>
      </dsp:txXfrm>
    </dsp:sp>
    <dsp:sp modelId="{F3538374-F5B8-F441-8AF3-A9625A049723}">
      <dsp:nvSpPr>
        <dsp:cNvPr id="0" name=""/>
        <dsp:cNvSpPr/>
      </dsp:nvSpPr>
      <dsp:spPr>
        <a:xfrm>
          <a:off x="3351609" y="2990"/>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Modelleren en </a:t>
          </a:r>
          <a:r>
            <a:rPr lang="nl-NL" sz="1300" kern="1200" dirty="0" err="1"/>
            <a:t>algebraïseren</a:t>
          </a:r>
          <a:endParaRPr lang="nl-NL" sz="1300" kern="1200" dirty="0"/>
        </a:p>
      </dsp:txBody>
      <dsp:txXfrm>
        <a:off x="3560263" y="211644"/>
        <a:ext cx="1007473" cy="1007473"/>
      </dsp:txXfrm>
    </dsp:sp>
    <dsp:sp modelId="{B318F1F3-E7B3-234B-BAC0-5C90425C123A}">
      <dsp:nvSpPr>
        <dsp:cNvPr id="0" name=""/>
        <dsp:cNvSpPr/>
      </dsp:nvSpPr>
      <dsp:spPr>
        <a:xfrm rot="19800000">
          <a:off x="4769182" y="1972901"/>
          <a:ext cx="301660" cy="4844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775244" y="2092411"/>
        <a:ext cx="211162" cy="290655"/>
      </dsp:txXfrm>
    </dsp:sp>
    <dsp:sp modelId="{E80BE504-FBD7-BF41-B486-1788721EE2F0}">
      <dsp:nvSpPr>
        <dsp:cNvPr id="0" name=""/>
        <dsp:cNvSpPr/>
      </dsp:nvSpPr>
      <dsp:spPr>
        <a:xfrm>
          <a:off x="5078422" y="999966"/>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Ordenen en structureren</a:t>
          </a:r>
        </a:p>
      </dsp:txBody>
      <dsp:txXfrm>
        <a:off x="5287076" y="1208620"/>
        <a:ext cx="1007473" cy="1007473"/>
      </dsp:txXfrm>
    </dsp:sp>
    <dsp:sp modelId="{F3608CA7-5C98-774E-86BF-A8EBCFFBB412}">
      <dsp:nvSpPr>
        <dsp:cNvPr id="0" name=""/>
        <dsp:cNvSpPr/>
      </dsp:nvSpPr>
      <dsp:spPr>
        <a:xfrm rot="1800000">
          <a:off x="4769182" y="2961339"/>
          <a:ext cx="301660" cy="4844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775244" y="3035600"/>
        <a:ext cx="211162" cy="290655"/>
      </dsp:txXfrm>
    </dsp:sp>
    <dsp:sp modelId="{30F28500-1108-C946-9EBE-B849E8483BD4}">
      <dsp:nvSpPr>
        <dsp:cNvPr id="0" name=""/>
        <dsp:cNvSpPr/>
      </dsp:nvSpPr>
      <dsp:spPr>
        <a:xfrm>
          <a:off x="5078422" y="2993918"/>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Analytisch denken en probleem oplossen</a:t>
          </a:r>
        </a:p>
      </dsp:txBody>
      <dsp:txXfrm>
        <a:off x="5287076" y="3202572"/>
        <a:ext cx="1007473" cy="1007473"/>
      </dsp:txXfrm>
    </dsp:sp>
    <dsp:sp modelId="{0CD9259C-1F26-0E47-9259-3B23E78FBD19}">
      <dsp:nvSpPr>
        <dsp:cNvPr id="0" name=""/>
        <dsp:cNvSpPr/>
      </dsp:nvSpPr>
      <dsp:spPr>
        <a:xfrm rot="5400000">
          <a:off x="3913169" y="3455559"/>
          <a:ext cx="301660" cy="4844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958418" y="3507195"/>
        <a:ext cx="211162" cy="290655"/>
      </dsp:txXfrm>
    </dsp:sp>
    <dsp:sp modelId="{67334CAD-7975-704B-A004-4502707B5FDD}">
      <dsp:nvSpPr>
        <dsp:cNvPr id="0" name=""/>
        <dsp:cNvSpPr/>
      </dsp:nvSpPr>
      <dsp:spPr>
        <a:xfrm>
          <a:off x="3351609" y="3990894"/>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Formules manipuleren</a:t>
          </a:r>
        </a:p>
      </dsp:txBody>
      <dsp:txXfrm>
        <a:off x="3560263" y="4199548"/>
        <a:ext cx="1007473" cy="1007473"/>
      </dsp:txXfrm>
    </dsp:sp>
    <dsp:sp modelId="{06685A49-B274-BC44-8635-D3FAD78C7D41}">
      <dsp:nvSpPr>
        <dsp:cNvPr id="0" name=""/>
        <dsp:cNvSpPr/>
      </dsp:nvSpPr>
      <dsp:spPr>
        <a:xfrm rot="9000000">
          <a:off x="3057156" y="2961339"/>
          <a:ext cx="301660" cy="4844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10800000">
        <a:off x="3141592" y="3035600"/>
        <a:ext cx="211162" cy="290655"/>
      </dsp:txXfrm>
    </dsp:sp>
    <dsp:sp modelId="{BF9DB379-A23A-2F43-9B9D-26541AD33FA9}">
      <dsp:nvSpPr>
        <dsp:cNvPr id="0" name=""/>
        <dsp:cNvSpPr/>
      </dsp:nvSpPr>
      <dsp:spPr>
        <a:xfrm>
          <a:off x="1624796" y="2993918"/>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Abstraheren</a:t>
          </a:r>
        </a:p>
      </dsp:txBody>
      <dsp:txXfrm>
        <a:off x="1833450" y="3202572"/>
        <a:ext cx="1007473" cy="1007473"/>
      </dsp:txXfrm>
    </dsp:sp>
    <dsp:sp modelId="{ECF2F694-773E-044F-83C0-A6F59C852044}">
      <dsp:nvSpPr>
        <dsp:cNvPr id="0" name=""/>
        <dsp:cNvSpPr/>
      </dsp:nvSpPr>
      <dsp:spPr>
        <a:xfrm rot="12600000">
          <a:off x="3057156" y="1972901"/>
          <a:ext cx="301660" cy="4844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10800000">
        <a:off x="3141592" y="2092411"/>
        <a:ext cx="211162" cy="290655"/>
      </dsp:txXfrm>
    </dsp:sp>
    <dsp:sp modelId="{31CC8BDF-DE07-BA47-AB0C-6BAEA060EA74}">
      <dsp:nvSpPr>
        <dsp:cNvPr id="0" name=""/>
        <dsp:cNvSpPr/>
      </dsp:nvSpPr>
      <dsp:spPr>
        <a:xfrm>
          <a:off x="1624796" y="999966"/>
          <a:ext cx="1424781" cy="1424781"/>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Logisch redeneren en bewijzen</a:t>
          </a:r>
        </a:p>
      </dsp:txBody>
      <dsp:txXfrm>
        <a:off x="1833450" y="1208620"/>
        <a:ext cx="1007473" cy="1007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6236-8962-4555-A245-9AC8F50D6C80}">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463C0-649B-492F-BA07-AD97AC7947C3}">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nl-NL" sz="2700" kern="1200"/>
            <a:t>Twitter: @gerarddummer</a:t>
          </a:r>
          <a:endParaRPr lang="en-US" sz="2700" kern="1200"/>
        </a:p>
      </dsp:txBody>
      <dsp:txXfrm>
        <a:off x="559800" y="3022743"/>
        <a:ext cx="4320000" cy="720000"/>
      </dsp:txXfrm>
    </dsp:sp>
    <dsp:sp modelId="{A48D3997-CF49-40FB-B816-2467ADE3E8B5}">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5077A-9DBD-4AEF-98AA-18555EA39877}">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nl-NL" sz="2700" kern="1200"/>
            <a:t>E-mail: gerard.dummer@hu.nl</a:t>
          </a:r>
          <a:endParaRPr lang="en-US" sz="2700" kern="1200"/>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FAD56-FC02-8348-BD3D-ACD51B115DA6}" type="datetimeFigureOut">
              <a:rPr lang="nl-NL" smtClean="0"/>
              <a:t>26-05-2023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243D6-2DAF-4B49-8FF8-F3396E48DDBB}" type="slidenum">
              <a:rPr lang="nl-NL" smtClean="0"/>
              <a:t>‹nr.›</a:t>
            </a:fld>
            <a:endParaRPr lang="nl-NL"/>
          </a:p>
        </p:txBody>
      </p:sp>
    </p:spTree>
    <p:extLst>
      <p:ext uri="{BB962C8B-B14F-4D97-AF65-F5344CB8AC3E}">
        <p14:creationId xmlns:p14="http://schemas.microsoft.com/office/powerpoint/2010/main" val="118692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l.wikipedia.org/wiki/Aantal_transisto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l.wikipedia.org/wiki/Ge%C3%AFntegreerde_schakel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9C121E-D230-EB47-B101-156CD3FC9292}" type="slidenum">
              <a:rPr lang="nl-NL" smtClean="0"/>
              <a:t>2</a:t>
            </a:fld>
            <a:endParaRPr lang="nl-NL"/>
          </a:p>
        </p:txBody>
      </p:sp>
    </p:spTree>
    <p:extLst>
      <p:ext uri="{BB962C8B-B14F-4D97-AF65-F5344CB8AC3E}">
        <p14:creationId xmlns:p14="http://schemas.microsoft.com/office/powerpoint/2010/main" val="388312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praktijk ziet zo’n les er als volgt uit</a:t>
            </a:r>
          </a:p>
          <a:p>
            <a:endParaRPr lang="nl-NL" dirty="0"/>
          </a:p>
          <a:p>
            <a:r>
              <a:rPr lang="nl-NL" dirty="0"/>
              <a:t>Terugblik</a:t>
            </a:r>
          </a:p>
          <a:p>
            <a:r>
              <a:rPr lang="nl-NL" dirty="0"/>
              <a:t>Doelen benoemen</a:t>
            </a:r>
          </a:p>
          <a:p>
            <a:endParaRPr lang="nl-NL" dirty="0"/>
          </a:p>
          <a:p>
            <a:r>
              <a:rPr lang="nl-NL" dirty="0"/>
              <a:t>Introductie</a:t>
            </a:r>
          </a:p>
          <a:p>
            <a:r>
              <a:rPr lang="nl-NL" dirty="0"/>
              <a:t>Demonstreren opstelling</a:t>
            </a:r>
          </a:p>
          <a:p>
            <a:endParaRPr lang="nl-NL" dirty="0"/>
          </a:p>
          <a:p>
            <a:r>
              <a:rPr lang="nl-NL" dirty="0" err="1"/>
              <a:t>Unplugged</a:t>
            </a:r>
            <a:r>
              <a:rPr lang="nl-NL" dirty="0"/>
              <a:t> activiteit programmeerconcept</a:t>
            </a:r>
          </a:p>
          <a:p>
            <a:endParaRPr lang="nl-NL" dirty="0"/>
          </a:p>
          <a:p>
            <a:r>
              <a:rPr lang="nl-NL" dirty="0"/>
              <a:t>Code analyseren</a:t>
            </a:r>
          </a:p>
          <a:p>
            <a:endParaRPr lang="nl-NL" dirty="0"/>
          </a:p>
          <a:p>
            <a:r>
              <a:rPr lang="nl-NL" dirty="0"/>
              <a:t>Code aanpassen</a:t>
            </a:r>
          </a:p>
          <a:p>
            <a:endParaRPr lang="nl-NL" dirty="0"/>
          </a:p>
          <a:p>
            <a:r>
              <a:rPr lang="nl-NL" dirty="0" err="1"/>
              <a:t>Create</a:t>
            </a:r>
            <a:r>
              <a:rPr lang="nl-NL" dirty="0"/>
              <a:t> (zelf uitzoeken, zelfstandig, samen met mij)</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61B86AF-E634-1442-B0DF-500DD7A0BEAB}" type="slidenum">
              <a:rPr lang="nl-NL" smtClean="0"/>
              <a:t>6</a:t>
            </a:fld>
            <a:endParaRPr lang="nl-NL"/>
          </a:p>
        </p:txBody>
      </p:sp>
    </p:spTree>
    <p:extLst>
      <p:ext uri="{BB962C8B-B14F-4D97-AF65-F5344CB8AC3E}">
        <p14:creationId xmlns:p14="http://schemas.microsoft.com/office/powerpoint/2010/main" val="186190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Ronde 2B - eind</a:t>
            </a:r>
          </a:p>
          <a:p>
            <a:endParaRPr lang="nl-NL" dirty="0"/>
          </a:p>
          <a:p>
            <a:r>
              <a:rPr lang="nl-NL" dirty="0"/>
              <a:t>Les 1 tot en met 3: Introductie</a:t>
            </a:r>
          </a:p>
          <a:p>
            <a:r>
              <a:rPr lang="nl-NL" dirty="0"/>
              <a:t>Les 4 tot en met 8: Aanleren programmeerconcepten</a:t>
            </a:r>
          </a:p>
          <a:p>
            <a:r>
              <a:rPr lang="nl-NL" dirty="0"/>
              <a:t>Les 9 tot en met 13: Toepassen programmeerconcepten andere context</a:t>
            </a:r>
          </a:p>
          <a:p>
            <a:r>
              <a:rPr lang="nl-NL" dirty="0"/>
              <a:t>Les 14 tot en met 17: Op basis van ontwerpprincipes programmeerconcepten toepassen binnen nieuwe context. </a:t>
            </a:r>
          </a:p>
        </p:txBody>
      </p:sp>
      <p:sp>
        <p:nvSpPr>
          <p:cNvPr id="4" name="Tijdelijke aanduiding voor dianummer 3"/>
          <p:cNvSpPr>
            <a:spLocks noGrp="1"/>
          </p:cNvSpPr>
          <p:nvPr>
            <p:ph type="sldNum" sz="quarter" idx="5"/>
          </p:nvPr>
        </p:nvSpPr>
        <p:spPr/>
        <p:txBody>
          <a:bodyPr/>
          <a:lstStyle/>
          <a:p>
            <a:fld id="{461B86AF-E634-1442-B0DF-500DD7A0BEAB}" type="slidenum">
              <a:rPr lang="nl-NL" smtClean="0"/>
              <a:t>7</a:t>
            </a:fld>
            <a:endParaRPr lang="nl-NL"/>
          </a:p>
        </p:txBody>
      </p:sp>
    </p:spTree>
    <p:extLst>
      <p:ext uri="{BB962C8B-B14F-4D97-AF65-F5344CB8AC3E}">
        <p14:creationId xmlns:p14="http://schemas.microsoft.com/office/powerpoint/2010/main" val="201146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Computational</a:t>
            </a:r>
            <a:r>
              <a:rPr lang="nl-NL" dirty="0"/>
              <a:t> Thinking – Wiskundig denken</a:t>
            </a:r>
          </a:p>
        </p:txBody>
      </p:sp>
      <p:sp>
        <p:nvSpPr>
          <p:cNvPr id="4" name="Tijdelijke aanduiding voor dianummer 3"/>
          <p:cNvSpPr>
            <a:spLocks noGrp="1"/>
          </p:cNvSpPr>
          <p:nvPr>
            <p:ph type="sldNum" sz="quarter" idx="5"/>
          </p:nvPr>
        </p:nvSpPr>
        <p:spPr/>
        <p:txBody>
          <a:bodyPr/>
          <a:lstStyle/>
          <a:p>
            <a:fld id="{D5B243D6-2DAF-4B49-8FF8-F3396E48DDBB}" type="slidenum">
              <a:rPr lang="nl-NL" smtClean="0"/>
              <a:t>9</a:t>
            </a:fld>
            <a:endParaRPr lang="nl-NL"/>
          </a:p>
        </p:txBody>
      </p:sp>
    </p:spTree>
    <p:extLst>
      <p:ext uri="{BB962C8B-B14F-4D97-AF65-F5344CB8AC3E}">
        <p14:creationId xmlns:p14="http://schemas.microsoft.com/office/powerpoint/2010/main" val="169438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De </a:t>
            </a:r>
            <a:r>
              <a:rPr lang="nl-NL" b="1" i="0" dirty="0">
                <a:solidFill>
                  <a:srgbClr val="202122"/>
                </a:solidFill>
                <a:effectLst/>
                <a:latin typeface="Arial" panose="020B0604020202020204" pitchFamily="34" charset="0"/>
              </a:rPr>
              <a:t>wet van Moore</a:t>
            </a:r>
            <a:r>
              <a:rPr lang="nl-NL" b="0" i="0" dirty="0">
                <a:solidFill>
                  <a:srgbClr val="202122"/>
                </a:solidFill>
                <a:effectLst/>
                <a:latin typeface="Arial" panose="020B0604020202020204" pitchFamily="34" charset="0"/>
              </a:rPr>
              <a:t> stelt dat het </a:t>
            </a:r>
            <a:r>
              <a:rPr lang="nl-NL" b="0" i="0" u="none" strike="noStrike" dirty="0">
                <a:solidFill>
                  <a:srgbClr val="0645AD"/>
                </a:solidFill>
                <a:effectLst/>
                <a:latin typeface="Arial" panose="020B0604020202020204" pitchFamily="34" charset="0"/>
                <a:hlinkClick r:id="rId3" tooltip="Aantal transistors"/>
              </a:rPr>
              <a:t>aantal transistors</a:t>
            </a:r>
            <a:r>
              <a:rPr lang="nl-NL" b="0" i="0" dirty="0">
                <a:solidFill>
                  <a:srgbClr val="202122"/>
                </a:solidFill>
                <a:effectLst/>
                <a:latin typeface="Arial" panose="020B0604020202020204" pitchFamily="34" charset="0"/>
              </a:rPr>
              <a:t> in een </a:t>
            </a:r>
            <a:r>
              <a:rPr lang="nl-NL" b="0" i="0" u="none" strike="noStrike" dirty="0">
                <a:solidFill>
                  <a:srgbClr val="0645AD"/>
                </a:solidFill>
                <a:effectLst/>
                <a:latin typeface="Arial" panose="020B0604020202020204" pitchFamily="34" charset="0"/>
                <a:hlinkClick r:id="rId4" tooltip="Geïntegreerde schakeling"/>
              </a:rPr>
              <a:t>geïntegreerde schakeling</a:t>
            </a:r>
            <a:r>
              <a:rPr lang="nl-NL" b="0" i="0" dirty="0">
                <a:solidFill>
                  <a:srgbClr val="202122"/>
                </a:solidFill>
                <a:effectLst/>
                <a:latin typeface="Arial" panose="020B0604020202020204" pitchFamily="34" charset="0"/>
              </a:rPr>
              <a:t> door de technologische vooruitgang elke twee jaar verdubbelt. De computer wordt sneller. </a:t>
            </a:r>
          </a:p>
          <a:p>
            <a:endParaRPr lang="nl-NL" b="0" i="0" dirty="0">
              <a:solidFill>
                <a:srgbClr val="202122"/>
              </a:solidFill>
              <a:effectLst/>
              <a:latin typeface="Arial" panose="020B0604020202020204" pitchFamily="34" charset="0"/>
            </a:endParaRPr>
          </a:p>
          <a:p>
            <a:r>
              <a:rPr lang="nl-NL" dirty="0" err="1"/>
              <a:t>https</a:t>
            </a:r>
            <a:r>
              <a:rPr lang="nl-NL" dirty="0"/>
              <a:t>://</a:t>
            </a:r>
            <a:r>
              <a:rPr lang="nl-NL" dirty="0" err="1"/>
              <a:t>www.scientificamerican.com</a:t>
            </a:r>
            <a:r>
              <a:rPr lang="nl-NL" dirty="0"/>
              <a:t>/</a:t>
            </a:r>
            <a:r>
              <a:rPr lang="nl-NL" dirty="0" err="1"/>
              <a:t>article</a:t>
            </a:r>
            <a:r>
              <a:rPr lang="nl-NL" dirty="0"/>
              <a:t>/</a:t>
            </a:r>
            <a:r>
              <a:rPr lang="nl-NL" dirty="0" err="1"/>
              <a:t>kryders-law</a:t>
            </a:r>
            <a:r>
              <a:rPr lang="nl-NL" dirty="0"/>
              <a:t>/</a:t>
            </a:r>
            <a:r>
              <a:rPr lang="nl-NL" b="0" i="0" dirty="0">
                <a:solidFill>
                  <a:srgbClr val="202122"/>
                </a:solidFill>
                <a:effectLst/>
                <a:latin typeface="Arial" panose="020B0604020202020204" pitchFamily="34" charset="0"/>
              </a:rPr>
              <a:t> . De opslag steeds kleiner</a:t>
            </a:r>
            <a:endParaRPr lang="nl-NL" dirty="0"/>
          </a:p>
        </p:txBody>
      </p:sp>
      <p:sp>
        <p:nvSpPr>
          <p:cNvPr id="4" name="Tijdelijke aanduiding voor dianummer 3"/>
          <p:cNvSpPr>
            <a:spLocks noGrp="1"/>
          </p:cNvSpPr>
          <p:nvPr>
            <p:ph type="sldNum" sz="quarter" idx="5"/>
          </p:nvPr>
        </p:nvSpPr>
        <p:spPr/>
        <p:txBody>
          <a:bodyPr/>
          <a:lstStyle/>
          <a:p>
            <a:fld id="{D5B243D6-2DAF-4B49-8FF8-F3396E48DDBB}" type="slidenum">
              <a:rPr lang="nl-NL" smtClean="0"/>
              <a:t>10</a:t>
            </a:fld>
            <a:endParaRPr lang="nl-NL"/>
          </a:p>
        </p:txBody>
      </p:sp>
    </p:spTree>
    <p:extLst>
      <p:ext uri="{BB962C8B-B14F-4D97-AF65-F5344CB8AC3E}">
        <p14:creationId xmlns:p14="http://schemas.microsoft.com/office/powerpoint/2010/main" val="127079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a:t>
            </a:r>
            <a:r>
              <a:rPr lang="nl-NL" dirty="0" err="1"/>
              <a:t>mathematical</a:t>
            </a:r>
            <a:r>
              <a:rPr lang="nl-NL" dirty="0"/>
              <a:t> logic naar wiskundige denkactiviteiten (Paul vragen)</a:t>
            </a:r>
          </a:p>
          <a:p>
            <a:endParaRPr lang="nl-NL" dirty="0"/>
          </a:p>
          <a:p>
            <a:endParaRPr lang="nl-NL" dirty="0"/>
          </a:p>
          <a:p>
            <a:r>
              <a:rPr lang="nl-NL" dirty="0"/>
              <a:t>Modelleren en </a:t>
            </a:r>
            <a:r>
              <a:rPr lang="nl-NL" dirty="0" err="1"/>
              <a:t>algebraïseren</a:t>
            </a:r>
            <a:r>
              <a:rPr lang="nl-NL" dirty="0"/>
              <a:t>. </a:t>
            </a:r>
          </a:p>
          <a:p>
            <a:endParaRPr lang="nl-NL" dirty="0"/>
          </a:p>
          <a:p>
            <a:r>
              <a:rPr lang="nl-NL" dirty="0"/>
              <a:t>Modelleren is het maken van een passende wiskundige structuur bij een situatie. Modelleren is dus een creatief proces. </a:t>
            </a:r>
          </a:p>
          <a:p>
            <a:endParaRPr lang="nl-NL" dirty="0"/>
          </a:p>
          <a:p>
            <a:r>
              <a:rPr lang="nl-NL" dirty="0" err="1"/>
              <a:t>Algebraïseren</a:t>
            </a:r>
            <a:r>
              <a:rPr lang="nl-NL" dirty="0"/>
              <a:t> is een onderdeel van modelleren, waarbij een bepaalde situatie met formules of vergelijkingen wordt beschreven. </a:t>
            </a:r>
          </a:p>
          <a:p>
            <a:endParaRPr lang="nl-NL" dirty="0"/>
          </a:p>
          <a:p>
            <a:r>
              <a:rPr lang="nl-NL" dirty="0"/>
              <a:t>Daarnaast spelen visualiseren, schematiseren en representeren een belangrijke rol. </a:t>
            </a:r>
          </a:p>
          <a:p>
            <a:endParaRPr lang="nl-NL" dirty="0"/>
          </a:p>
          <a:p>
            <a:r>
              <a:rPr lang="nl-NL" dirty="0"/>
              <a:t>Een model maken bij een realistische context is vaak een lastig proces. De wiskunde zelf kan ook als context dienen, bijvoorbeeld als leerlingen in een meetkundig probleem zelf een variabele moeten invoeren. • </a:t>
            </a:r>
          </a:p>
          <a:p>
            <a:endParaRPr lang="nl-NL" dirty="0"/>
          </a:p>
          <a:p>
            <a:r>
              <a:rPr lang="nl-NL" dirty="0"/>
              <a:t>Ordenen en structureren. Deze activiteiten dragen bij aan abstractie en analytisch denken. • </a:t>
            </a:r>
          </a:p>
          <a:p>
            <a:endParaRPr lang="nl-NL" dirty="0"/>
          </a:p>
          <a:p>
            <a:r>
              <a:rPr lang="nl-NL" dirty="0"/>
              <a:t>Het afgelopen decennium zijn leerlingen te veel gewend geraakt aan reproductie, omdat opgaven via deelvragen werden opgedeeld in meerdere kleine stapjes. Eén van de inzichten is dat wiskundige denkactiviteiten moeten worden ontwikkeld en onderhouden aan de hand van een specifiek type problemen, waarbij de oplosser niet dadelijk een oplossingsweg ziet. </a:t>
            </a:r>
          </a:p>
          <a:p>
            <a:endParaRPr lang="nl-NL" dirty="0"/>
          </a:p>
          <a:p>
            <a:r>
              <a:rPr lang="nl-NL" dirty="0"/>
              <a:t>Analytisch denken en </a:t>
            </a:r>
            <a:r>
              <a:rPr lang="nl-NL" dirty="0" err="1"/>
              <a:t>probleemoplossen</a:t>
            </a:r>
            <a:r>
              <a:rPr lang="nl-NL" dirty="0"/>
              <a:t>. </a:t>
            </a:r>
          </a:p>
          <a:p>
            <a:endParaRPr lang="nl-NL" dirty="0"/>
          </a:p>
          <a:p>
            <a:r>
              <a:rPr lang="nl-NL" dirty="0"/>
              <a:t>Het betreft hier de vaardigheid om een probleem te formuleren, te analyseren en op te lossen. Heuristieken spelen een rol. Deze vaardigheid speelt in heel de wiskunde een belangrijke rol. • </a:t>
            </a:r>
          </a:p>
          <a:p>
            <a:endParaRPr lang="nl-NL" dirty="0"/>
          </a:p>
          <a:p>
            <a:r>
              <a:rPr lang="nl-NL" dirty="0"/>
              <a:t>Formules manipuleren. Het gericht omvormen van formules vraagt om inzicht in de structuur van de formule en om zicht op het te volgen oplossingsproces als geheel. Daarnaast dient de leerling over handmatige vaardigheden te beschikken om deze processen correct uit te voeren. Het gaat dus om een combinatie van ‘</a:t>
            </a:r>
            <a:r>
              <a:rPr lang="nl-NL" dirty="0" err="1"/>
              <a:t>symbol</a:t>
            </a:r>
            <a:r>
              <a:rPr lang="nl-NL" dirty="0"/>
              <a:t> sense’ en formulevaardigheid. Met name hier is het zaak een goede balans te vinden tussen procedurele en conceptuele vormen van kennis. • </a:t>
            </a:r>
          </a:p>
          <a:p>
            <a:endParaRPr lang="nl-NL" dirty="0"/>
          </a:p>
          <a:p>
            <a:r>
              <a:rPr lang="nl-NL" dirty="0"/>
              <a:t>Abstraheren. Dit is de kracht van de wiskunde, die maakt dat deze flexibel kan worden toegepast. Kunnen abstraheren maakt het leren en begrijpen van wiskunde gemakkelijker. • Logisch redeneren en bewijzen. Wiskunde onderscheidt zich van de andere wetenschappen door haar grotendeels deductieve methodologie. Aan logisch redeneren, gekoppeld aan vaardigheden als nauwkeurig formuleren en noteren, moet in heel de leerlijn aandacht worden besteed.</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5B243D6-2DAF-4B49-8FF8-F3396E48DDBB}" type="slidenum">
              <a:rPr lang="nl-NL" smtClean="0"/>
              <a:t>13</a:t>
            </a:fld>
            <a:endParaRPr lang="nl-NL"/>
          </a:p>
        </p:txBody>
      </p:sp>
    </p:spTree>
    <p:extLst>
      <p:ext uri="{BB962C8B-B14F-4D97-AF65-F5344CB8AC3E}">
        <p14:creationId xmlns:p14="http://schemas.microsoft.com/office/powerpoint/2010/main" val="93724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873F6-E59E-D9F9-AFA0-B1245A7839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B69471-191B-A9C8-52B9-0F4A324F0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965E7F-5173-2AB6-7CD4-39E2842BFF44}"/>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5" name="Tijdelijke aanduiding voor voettekst 4">
            <a:extLst>
              <a:ext uri="{FF2B5EF4-FFF2-40B4-BE49-F238E27FC236}">
                <a16:creationId xmlns:a16="http://schemas.microsoft.com/office/drawing/2014/main" id="{24D5F09D-0F57-08CA-3BA0-678C0ADAD2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A1B853-C2D2-EACB-FD83-58382C959F9C}"/>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320077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45291-C912-C3BA-E170-EECF03714B8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3C1A25-17D3-39E2-5EB7-800042E500E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2F80FA-BEF4-BCE4-5A1A-1A7E67748531}"/>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5" name="Tijdelijke aanduiding voor voettekst 4">
            <a:extLst>
              <a:ext uri="{FF2B5EF4-FFF2-40B4-BE49-F238E27FC236}">
                <a16:creationId xmlns:a16="http://schemas.microsoft.com/office/drawing/2014/main" id="{4FAD9E9C-A6FA-93CF-6D32-78637158D3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EB0563-4672-C354-AC6B-17B9BB4882C6}"/>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310658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4377DA6-325A-EEE8-B67A-F34332CEAFD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794DE99-E883-0DB8-A36A-17529C1503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233873-11FB-3027-3942-C170EFF61A4B}"/>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5" name="Tijdelijke aanduiding voor voettekst 4">
            <a:extLst>
              <a:ext uri="{FF2B5EF4-FFF2-40B4-BE49-F238E27FC236}">
                <a16:creationId xmlns:a16="http://schemas.microsoft.com/office/drawing/2014/main" id="{CD78AC2E-A036-F283-0F2F-CE7A4E8D7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E729D0-6634-A740-771C-0931CAA3B8EC}"/>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164727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84A0D-C316-9A54-BDED-E46C5D2DA2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7E11C7-5A22-7A84-1E68-037AC1D0CE4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C2DF28-0542-74FD-9D25-6E6E450787BD}"/>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5" name="Tijdelijke aanduiding voor voettekst 4">
            <a:extLst>
              <a:ext uri="{FF2B5EF4-FFF2-40B4-BE49-F238E27FC236}">
                <a16:creationId xmlns:a16="http://schemas.microsoft.com/office/drawing/2014/main" id="{D4AF7E78-9596-E77B-A4D6-6C01B70D3C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357D89-3478-FB68-DCE8-880D5A8010AC}"/>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20629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1D9E7-07C6-304E-6ED8-E637F37DC64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A2038D1-A0D2-F8B9-9BBE-26E6C6ECE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2F20B50-E81F-C278-DF0A-4AE949251C2D}"/>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5" name="Tijdelijke aanduiding voor voettekst 4">
            <a:extLst>
              <a:ext uri="{FF2B5EF4-FFF2-40B4-BE49-F238E27FC236}">
                <a16:creationId xmlns:a16="http://schemas.microsoft.com/office/drawing/2014/main" id="{C24B7E88-E443-76D1-E0CF-0CE017F9B8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1FC153-0297-90AF-F13E-15AC925C0DD8}"/>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193714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BAF18-97B6-388A-3341-ED39240A11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E7FFE9D-E0A3-C45B-52A9-D4412F1696C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9CB267-0A3E-F33A-929C-15D33D27C43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0995122-358B-E418-DF0D-B77E7A79ACF7}"/>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6" name="Tijdelijke aanduiding voor voettekst 5">
            <a:extLst>
              <a:ext uri="{FF2B5EF4-FFF2-40B4-BE49-F238E27FC236}">
                <a16:creationId xmlns:a16="http://schemas.microsoft.com/office/drawing/2014/main" id="{89CC0E46-8CE3-54F3-C996-181CA0A9DB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7E5266-299F-B671-371E-52521E41D238}"/>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20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34C9A-8CA0-C6E8-46E7-ADAB9132C0C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E88EE75-4A16-43EF-8F9B-47FE7A3C8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672A585-4935-8F59-42B2-B5B86703547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98E9A99-C96F-A65F-E224-17640E63F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792B76E-CBF2-5D5E-8062-58BF147E6A6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1769670-EC98-D710-6CAC-22A063225D03}"/>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8" name="Tijdelijke aanduiding voor voettekst 7">
            <a:extLst>
              <a:ext uri="{FF2B5EF4-FFF2-40B4-BE49-F238E27FC236}">
                <a16:creationId xmlns:a16="http://schemas.microsoft.com/office/drawing/2014/main" id="{81653389-B619-8CD8-ED9E-C7428713EDE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6CBA026-BFB2-095D-6475-427C9F7E7375}"/>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187606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938EE-1CC7-7235-9898-A955EB35673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43E96E9-695E-64E0-3C79-B52BFB517653}"/>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4" name="Tijdelijke aanduiding voor voettekst 3">
            <a:extLst>
              <a:ext uri="{FF2B5EF4-FFF2-40B4-BE49-F238E27FC236}">
                <a16:creationId xmlns:a16="http://schemas.microsoft.com/office/drawing/2014/main" id="{1162A14A-5D12-43B1-E5F2-B9C2006252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DFF15B5-11FD-0AD2-1814-E0A523779C27}"/>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100145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FC3E80-4116-31CB-E9A5-4B3F653524FB}"/>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3" name="Tijdelijke aanduiding voor voettekst 2">
            <a:extLst>
              <a:ext uri="{FF2B5EF4-FFF2-40B4-BE49-F238E27FC236}">
                <a16:creationId xmlns:a16="http://schemas.microsoft.com/office/drawing/2014/main" id="{53D64474-A3BB-05BD-B691-63B2B40392D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07BB350-2F79-86CC-572A-AB4E3F1D478E}"/>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3335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E4479-EECA-6EA7-FDDD-1B5F3A297A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A313B3-DF71-7D3F-950D-4283C9C74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0BF934-160C-155F-D21B-A5177573B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7928B20-59BF-9BDA-E396-D571A0D9DB7D}"/>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6" name="Tijdelijke aanduiding voor voettekst 5">
            <a:extLst>
              <a:ext uri="{FF2B5EF4-FFF2-40B4-BE49-F238E27FC236}">
                <a16:creationId xmlns:a16="http://schemas.microsoft.com/office/drawing/2014/main" id="{4F6FBEEC-16EC-067B-28D0-F6C5EDB2F2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85197F-FE9B-E113-5E71-438307669BEF}"/>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247211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C4A20-9588-D686-45DE-E2BD55CB08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DEF9471-7F7E-BC25-9F64-B356C3588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A65690-1943-3E14-FDE1-69BA17E42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6E1A88-3BEF-6BB2-5FB1-B2D50427EF18}"/>
              </a:ext>
            </a:extLst>
          </p:cNvPr>
          <p:cNvSpPr>
            <a:spLocks noGrp="1"/>
          </p:cNvSpPr>
          <p:nvPr>
            <p:ph type="dt" sz="half" idx="10"/>
          </p:nvPr>
        </p:nvSpPr>
        <p:spPr/>
        <p:txBody>
          <a:bodyPr/>
          <a:lstStyle/>
          <a:p>
            <a:fld id="{F5713B69-A976-FD41-A6EA-9D8A45BF4D97}" type="datetimeFigureOut">
              <a:rPr lang="nl-NL" smtClean="0"/>
              <a:t>26-05-2023</a:t>
            </a:fld>
            <a:endParaRPr lang="nl-NL"/>
          </a:p>
        </p:txBody>
      </p:sp>
      <p:sp>
        <p:nvSpPr>
          <p:cNvPr id="6" name="Tijdelijke aanduiding voor voettekst 5">
            <a:extLst>
              <a:ext uri="{FF2B5EF4-FFF2-40B4-BE49-F238E27FC236}">
                <a16:creationId xmlns:a16="http://schemas.microsoft.com/office/drawing/2014/main" id="{54E4401B-2286-563D-6E88-D9A08BCC16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12FB59-30B0-B06C-9EE9-32D237C141E2}"/>
              </a:ext>
            </a:extLst>
          </p:cNvPr>
          <p:cNvSpPr>
            <a:spLocks noGrp="1"/>
          </p:cNvSpPr>
          <p:nvPr>
            <p:ph type="sldNum" sz="quarter" idx="12"/>
          </p:nvPr>
        </p:nvSpPr>
        <p:spPr/>
        <p:txBody>
          <a:bodyPr/>
          <a:lstStyle/>
          <a:p>
            <a:fld id="{15596511-4194-6044-BECC-3B0CE944EB17}" type="slidenum">
              <a:rPr lang="nl-NL" smtClean="0"/>
              <a:t>‹nr.›</a:t>
            </a:fld>
            <a:endParaRPr lang="nl-NL"/>
          </a:p>
        </p:txBody>
      </p:sp>
    </p:spTree>
    <p:extLst>
      <p:ext uri="{BB962C8B-B14F-4D97-AF65-F5344CB8AC3E}">
        <p14:creationId xmlns:p14="http://schemas.microsoft.com/office/powerpoint/2010/main" val="247816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EECB552-F38D-DCEA-7DCC-2333B766B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35A85CB-EDF9-BEDC-2635-619F6FFA9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3A79F7-5E15-4493-5E25-8D109BDCC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13B69-A976-FD41-A6EA-9D8A45BF4D97}" type="datetimeFigureOut">
              <a:rPr lang="nl-NL" smtClean="0"/>
              <a:t>26-05-2023</a:t>
            </a:fld>
            <a:endParaRPr lang="nl-NL"/>
          </a:p>
        </p:txBody>
      </p:sp>
      <p:sp>
        <p:nvSpPr>
          <p:cNvPr id="5" name="Tijdelijke aanduiding voor voettekst 4">
            <a:extLst>
              <a:ext uri="{FF2B5EF4-FFF2-40B4-BE49-F238E27FC236}">
                <a16:creationId xmlns:a16="http://schemas.microsoft.com/office/drawing/2014/main" id="{622FC758-41DB-0128-229B-E7C1F7998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CAEE022-A823-7389-1A00-183023537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96511-4194-6044-BECC-3B0CE944EB17}" type="slidenum">
              <a:rPr lang="nl-NL" smtClean="0"/>
              <a:t>‹nr.›</a:t>
            </a:fld>
            <a:endParaRPr lang="nl-NL"/>
          </a:p>
        </p:txBody>
      </p:sp>
    </p:spTree>
    <p:extLst>
      <p:ext uri="{BB962C8B-B14F-4D97-AF65-F5344CB8AC3E}">
        <p14:creationId xmlns:p14="http://schemas.microsoft.com/office/powerpoint/2010/main" val="296516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https://www.youtube.com/embed/i2u-7LMhwvE?feature=oembed"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1drv.ms/p/s!AsCuq4JwhOjCggStOFnaLeTzZFMJ?e=DgqnW1"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1drv.ms/p/s!AsCuq4JwhOjCgh8Ab6Yvr7oVhdbn?e=Lw2sl5" TargetMode="Externa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aken.wikiwijs.nl/182428/Leerkrachtmateriaal___apparaten_programmeren___Versie_december_2021#!page-694417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aken.wikiwijs.nl/155670/Leerlingmateriaal___apparaten_programmeren___Versie_januari_202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83414-50A5-40ED-563A-A0926BEAE599}"/>
              </a:ext>
            </a:extLst>
          </p:cNvPr>
          <p:cNvSpPr>
            <a:spLocks noGrp="1"/>
          </p:cNvSpPr>
          <p:nvPr>
            <p:ph type="ctrTitle"/>
          </p:nvPr>
        </p:nvSpPr>
        <p:spPr/>
        <p:txBody>
          <a:bodyPr>
            <a:normAutofit fontScale="90000"/>
          </a:bodyPr>
          <a:lstStyle/>
          <a:p>
            <a:r>
              <a:rPr lang="nl-NL" dirty="0"/>
              <a:t>Het ontwikkelen van </a:t>
            </a:r>
            <a:r>
              <a:rPr lang="nl-NL" dirty="0" err="1"/>
              <a:t>computational</a:t>
            </a:r>
            <a:r>
              <a:rPr lang="nl-NL" dirty="0"/>
              <a:t> thinking binnen</a:t>
            </a:r>
            <a:br>
              <a:rPr lang="nl-NL" dirty="0"/>
            </a:br>
            <a:r>
              <a:rPr lang="nl-NL" dirty="0"/>
              <a:t>programmeeronderwijs </a:t>
            </a:r>
          </a:p>
        </p:txBody>
      </p:sp>
      <p:sp>
        <p:nvSpPr>
          <p:cNvPr id="3" name="Ondertitel 2">
            <a:extLst>
              <a:ext uri="{FF2B5EF4-FFF2-40B4-BE49-F238E27FC236}">
                <a16:creationId xmlns:a16="http://schemas.microsoft.com/office/drawing/2014/main" id="{E6AAAC79-F25F-F796-2146-FEA9CF649CFD}"/>
              </a:ext>
            </a:extLst>
          </p:cNvPr>
          <p:cNvSpPr>
            <a:spLocks noGrp="1"/>
          </p:cNvSpPr>
          <p:nvPr>
            <p:ph type="subTitle" idx="1"/>
          </p:nvPr>
        </p:nvSpPr>
        <p:spPr/>
        <p:txBody>
          <a:bodyPr>
            <a:normAutofit fontScale="85000" lnSpcReduction="20000"/>
          </a:bodyPr>
          <a:lstStyle/>
          <a:p>
            <a:r>
              <a:rPr lang="nl-NL" dirty="0"/>
              <a:t>wiskundig denken in een technische</a:t>
            </a:r>
            <a:br>
              <a:rPr lang="nl-NL" dirty="0"/>
            </a:br>
            <a:r>
              <a:rPr lang="nl-NL" dirty="0"/>
              <a:t>context</a:t>
            </a:r>
          </a:p>
          <a:p>
            <a:endParaRPr lang="nl-NL" dirty="0"/>
          </a:p>
          <a:p>
            <a:r>
              <a:rPr lang="nl-NL" dirty="0"/>
              <a:t>Gerard Dummer</a:t>
            </a:r>
          </a:p>
          <a:p>
            <a:r>
              <a:rPr lang="nl-NL" dirty="0"/>
              <a:t>2 juni 2023</a:t>
            </a:r>
          </a:p>
          <a:p>
            <a:endParaRPr lang="nl-NL" dirty="0"/>
          </a:p>
        </p:txBody>
      </p:sp>
      <p:pic>
        <p:nvPicPr>
          <p:cNvPr id="4" name="Picture 4" descr="Studieverenigingen Hogeschool Utrecht aangesloten bij Privacy Zeker">
            <a:extLst>
              <a:ext uri="{FF2B5EF4-FFF2-40B4-BE49-F238E27FC236}">
                <a16:creationId xmlns:a16="http://schemas.microsoft.com/office/drawing/2014/main" id="{66AB98D1-5467-8508-D082-54BF01FAA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97" b="23195"/>
          <a:stretch/>
        </p:blipFill>
        <p:spPr bwMode="auto">
          <a:xfrm>
            <a:off x="8496159" y="5645150"/>
            <a:ext cx="3695841" cy="11557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symbool, logo&#10;&#10;Automatisch gegenereerde beschrijving">
            <a:extLst>
              <a:ext uri="{FF2B5EF4-FFF2-40B4-BE49-F238E27FC236}">
                <a16:creationId xmlns:a16="http://schemas.microsoft.com/office/drawing/2014/main" id="{8B012080-AB41-D585-B6F4-6472518D1E0A}"/>
              </a:ext>
            </a:extLst>
          </p:cNvPr>
          <p:cNvPicPr>
            <a:picLocks noChangeAspect="1"/>
          </p:cNvPicPr>
          <p:nvPr/>
        </p:nvPicPr>
        <p:blipFill>
          <a:blip r:embed="rId3"/>
          <a:stretch>
            <a:fillRect/>
          </a:stretch>
        </p:blipFill>
        <p:spPr>
          <a:xfrm>
            <a:off x="444843" y="4337264"/>
            <a:ext cx="2533135" cy="2533135"/>
          </a:xfrm>
          <a:prstGeom prst="rect">
            <a:avLst/>
          </a:prstGeom>
        </p:spPr>
      </p:pic>
    </p:spTree>
    <p:extLst>
      <p:ext uri="{BB962C8B-B14F-4D97-AF65-F5344CB8AC3E}">
        <p14:creationId xmlns:p14="http://schemas.microsoft.com/office/powerpoint/2010/main" val="255485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14E25C89-FFC1-49FC-E087-629880001394}"/>
              </a:ext>
            </a:extLst>
          </p:cNvPr>
          <p:cNvSpPr/>
          <p:nvPr/>
        </p:nvSpPr>
        <p:spPr>
          <a:xfrm>
            <a:off x="906162" y="1655808"/>
            <a:ext cx="1631092" cy="315097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Computing is a field of engineering </a:t>
            </a:r>
            <a:r>
              <a:rPr lang="nl-NL" dirty="0" err="1"/>
              <a:t>and</a:t>
            </a:r>
            <a:r>
              <a:rPr lang="nl-NL" dirty="0"/>
              <a:t> design</a:t>
            </a:r>
          </a:p>
        </p:txBody>
      </p:sp>
      <p:sp>
        <p:nvSpPr>
          <p:cNvPr id="8" name="Tekstvak 7">
            <a:extLst>
              <a:ext uri="{FF2B5EF4-FFF2-40B4-BE49-F238E27FC236}">
                <a16:creationId xmlns:a16="http://schemas.microsoft.com/office/drawing/2014/main" id="{43984ABC-7A2E-F2CF-764C-763072DD69BE}"/>
              </a:ext>
            </a:extLst>
          </p:cNvPr>
          <p:cNvSpPr txBox="1"/>
          <p:nvPr/>
        </p:nvSpPr>
        <p:spPr>
          <a:xfrm>
            <a:off x="3803820" y="4275440"/>
            <a:ext cx="1771136" cy="369332"/>
          </a:xfrm>
          <a:prstGeom prst="rect">
            <a:avLst/>
          </a:prstGeom>
          <a:noFill/>
        </p:spPr>
        <p:txBody>
          <a:bodyPr wrap="square" rtlCol="0">
            <a:spAutoFit/>
          </a:bodyPr>
          <a:lstStyle/>
          <a:p>
            <a:r>
              <a:rPr lang="nl-NL" dirty="0"/>
              <a:t>Wet van Moore</a:t>
            </a:r>
          </a:p>
        </p:txBody>
      </p:sp>
      <p:pic>
        <p:nvPicPr>
          <p:cNvPr id="2054" name="Picture 6" descr="Directory">
            <a:extLst>
              <a:ext uri="{FF2B5EF4-FFF2-40B4-BE49-F238E27FC236}">
                <a16:creationId xmlns:a16="http://schemas.microsoft.com/office/drawing/2014/main" id="{C8D4D042-D995-DE67-8CC9-E293BDBBB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395" y="399535"/>
            <a:ext cx="3022305" cy="37483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B4510F6-98BE-50C8-5221-9DF60E4224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253" r="21669"/>
          <a:stretch/>
        </p:blipFill>
        <p:spPr bwMode="auto">
          <a:xfrm>
            <a:off x="3027405" y="399535"/>
            <a:ext cx="3323968" cy="376734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922A78DC-F088-D33E-8F9F-8541154BC3B1}"/>
              </a:ext>
            </a:extLst>
          </p:cNvPr>
          <p:cNvSpPr txBox="1"/>
          <p:nvPr/>
        </p:nvSpPr>
        <p:spPr>
          <a:xfrm>
            <a:off x="8642350" y="4275440"/>
            <a:ext cx="1628394" cy="369332"/>
          </a:xfrm>
          <a:prstGeom prst="rect">
            <a:avLst/>
          </a:prstGeom>
          <a:noFill/>
        </p:spPr>
        <p:txBody>
          <a:bodyPr wrap="none" rtlCol="0">
            <a:spAutoFit/>
          </a:bodyPr>
          <a:lstStyle/>
          <a:p>
            <a:r>
              <a:rPr lang="nl-NL" dirty="0"/>
              <a:t>Wet van </a:t>
            </a:r>
            <a:r>
              <a:rPr lang="nl-NL" dirty="0" err="1"/>
              <a:t>Kryder</a:t>
            </a:r>
            <a:endParaRPr lang="nl-NL" dirty="0"/>
          </a:p>
        </p:txBody>
      </p:sp>
      <p:sp>
        <p:nvSpPr>
          <p:cNvPr id="11" name="AutoShape 8">
            <a:extLst>
              <a:ext uri="{FF2B5EF4-FFF2-40B4-BE49-F238E27FC236}">
                <a16:creationId xmlns:a16="http://schemas.microsoft.com/office/drawing/2014/main" id="{F7CA8815-1DDD-30B6-D5D5-E7B581A608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 name="Afbeelding 14" descr="Afbeelding met elektronica, stroomkring, Elektronische engineering, synthesizer&#10;&#10;Automatisch gegenereerde beschrijving">
            <a:extLst>
              <a:ext uri="{FF2B5EF4-FFF2-40B4-BE49-F238E27FC236}">
                <a16:creationId xmlns:a16="http://schemas.microsoft.com/office/drawing/2014/main" id="{3EBA3859-47A8-A91D-FEE8-D4737695BC9D}"/>
              </a:ext>
            </a:extLst>
          </p:cNvPr>
          <p:cNvPicPr>
            <a:picLocks noChangeAspect="1"/>
          </p:cNvPicPr>
          <p:nvPr/>
        </p:nvPicPr>
        <p:blipFill>
          <a:blip r:embed="rId5"/>
          <a:stretch>
            <a:fillRect/>
          </a:stretch>
        </p:blipFill>
        <p:spPr>
          <a:xfrm>
            <a:off x="3541922" y="4753329"/>
            <a:ext cx="2294931" cy="1991533"/>
          </a:xfrm>
          <a:prstGeom prst="rect">
            <a:avLst/>
          </a:prstGeom>
        </p:spPr>
      </p:pic>
      <p:pic>
        <p:nvPicPr>
          <p:cNvPr id="2062" name="Picture 14" descr="undefined">
            <a:extLst>
              <a:ext uri="{FF2B5EF4-FFF2-40B4-BE49-F238E27FC236}">
                <a16:creationId xmlns:a16="http://schemas.microsoft.com/office/drawing/2014/main" id="{CD91FA65-79F8-A8B2-0DE1-D307B915D9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1981" y="4772343"/>
            <a:ext cx="2469132" cy="199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C476D342-D023-1AC3-5DB1-4084E98E2160}"/>
              </a:ext>
            </a:extLst>
          </p:cNvPr>
          <p:cNvSpPr/>
          <p:nvPr/>
        </p:nvSpPr>
        <p:spPr>
          <a:xfrm>
            <a:off x="527222" y="1853513"/>
            <a:ext cx="1631092" cy="315097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Computing is a </a:t>
            </a:r>
            <a:r>
              <a:rPr lang="nl-NL" dirty="0" err="1"/>
              <a:t>science</a:t>
            </a:r>
            <a:endParaRPr lang="nl-NL" dirty="0"/>
          </a:p>
        </p:txBody>
      </p:sp>
      <p:pic>
        <p:nvPicPr>
          <p:cNvPr id="3074" name="Picture 2" descr="THREE PILLARS OF AUTHENTIC LEADERSHIP..">
            <a:extLst>
              <a:ext uri="{FF2B5EF4-FFF2-40B4-BE49-F238E27FC236}">
                <a16:creationId xmlns:a16="http://schemas.microsoft.com/office/drawing/2014/main" id="{F24D61A1-7989-0EAC-2AD9-B31A320E7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186" y="827901"/>
            <a:ext cx="5110675" cy="520219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5C6BA85-7946-D563-DF3A-7E1D6AA203FB}"/>
              </a:ext>
            </a:extLst>
          </p:cNvPr>
          <p:cNvSpPr txBox="1"/>
          <p:nvPr/>
        </p:nvSpPr>
        <p:spPr>
          <a:xfrm rot="5400000">
            <a:off x="2368196" y="3750872"/>
            <a:ext cx="1959290" cy="523220"/>
          </a:xfrm>
          <a:prstGeom prst="rect">
            <a:avLst/>
          </a:prstGeom>
          <a:noFill/>
        </p:spPr>
        <p:txBody>
          <a:bodyPr wrap="square" rtlCol="0">
            <a:spAutoFit/>
          </a:bodyPr>
          <a:lstStyle/>
          <a:p>
            <a:r>
              <a:rPr lang="nl-NL" sz="2800" dirty="0"/>
              <a:t>Experiment</a:t>
            </a:r>
          </a:p>
        </p:txBody>
      </p:sp>
      <p:sp>
        <p:nvSpPr>
          <p:cNvPr id="4" name="Tekstvak 3">
            <a:extLst>
              <a:ext uri="{FF2B5EF4-FFF2-40B4-BE49-F238E27FC236}">
                <a16:creationId xmlns:a16="http://schemas.microsoft.com/office/drawing/2014/main" id="{85A56DAF-D5B9-DE35-571A-4C768F12C24E}"/>
              </a:ext>
            </a:extLst>
          </p:cNvPr>
          <p:cNvSpPr txBox="1"/>
          <p:nvPr/>
        </p:nvSpPr>
        <p:spPr>
          <a:xfrm rot="5400000">
            <a:off x="4243979" y="3689833"/>
            <a:ext cx="1786295" cy="523220"/>
          </a:xfrm>
          <a:prstGeom prst="rect">
            <a:avLst/>
          </a:prstGeom>
          <a:noFill/>
        </p:spPr>
        <p:txBody>
          <a:bodyPr wrap="square" rtlCol="0">
            <a:spAutoFit/>
          </a:bodyPr>
          <a:lstStyle/>
          <a:p>
            <a:pPr algn="ctr"/>
            <a:r>
              <a:rPr lang="nl-NL" sz="2800" dirty="0"/>
              <a:t>Theorie</a:t>
            </a:r>
          </a:p>
        </p:txBody>
      </p:sp>
      <p:sp>
        <p:nvSpPr>
          <p:cNvPr id="5" name="Tekstvak 4">
            <a:extLst>
              <a:ext uri="{FF2B5EF4-FFF2-40B4-BE49-F238E27FC236}">
                <a16:creationId xmlns:a16="http://schemas.microsoft.com/office/drawing/2014/main" id="{D8D7392A-0AAF-66D0-C56A-1BF4444CDA29}"/>
              </a:ext>
            </a:extLst>
          </p:cNvPr>
          <p:cNvSpPr txBox="1"/>
          <p:nvPr/>
        </p:nvSpPr>
        <p:spPr>
          <a:xfrm rot="5400000">
            <a:off x="6033263" y="3750871"/>
            <a:ext cx="1786295" cy="523220"/>
          </a:xfrm>
          <a:prstGeom prst="rect">
            <a:avLst/>
          </a:prstGeom>
          <a:noFill/>
        </p:spPr>
        <p:txBody>
          <a:bodyPr wrap="square" rtlCol="0">
            <a:spAutoFit/>
          </a:bodyPr>
          <a:lstStyle/>
          <a:p>
            <a:r>
              <a:rPr lang="nl-NL" sz="2800" dirty="0"/>
              <a:t>Computing</a:t>
            </a:r>
          </a:p>
        </p:txBody>
      </p:sp>
      <p:pic>
        <p:nvPicPr>
          <p:cNvPr id="6" name="Onlinemedia 5" descr="Simulation Reveals Spiraling Supermassive Black Holes">
            <a:hlinkClick r:id="" action="ppaction://media"/>
            <a:extLst>
              <a:ext uri="{FF2B5EF4-FFF2-40B4-BE49-F238E27FC236}">
                <a16:creationId xmlns:a16="http://schemas.microsoft.com/office/drawing/2014/main" id="{DD0B06FE-C584-36B9-B679-475C7A341A3A}"/>
              </a:ext>
            </a:extLst>
          </p:cNvPr>
          <p:cNvPicPr>
            <a:picLocks noRot="1" noChangeAspect="1"/>
          </p:cNvPicPr>
          <p:nvPr>
            <a:videoFile r:link="rId1"/>
          </p:nvPr>
        </p:nvPicPr>
        <p:blipFill>
          <a:blip r:embed="rId4"/>
          <a:stretch>
            <a:fillRect/>
          </a:stretch>
        </p:blipFill>
        <p:spPr>
          <a:xfrm>
            <a:off x="7728082" y="2813071"/>
            <a:ext cx="4245698" cy="2398819"/>
          </a:xfrm>
          <a:prstGeom prst="rect">
            <a:avLst/>
          </a:prstGeom>
        </p:spPr>
      </p:pic>
    </p:spTree>
    <p:extLst>
      <p:ext uri="{BB962C8B-B14F-4D97-AF65-F5344CB8AC3E}">
        <p14:creationId xmlns:p14="http://schemas.microsoft.com/office/powerpoint/2010/main" val="20010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BFA9AAED-9B35-0B06-FC91-5FAB6C1066ED}"/>
              </a:ext>
            </a:extLst>
          </p:cNvPr>
          <p:cNvSpPr/>
          <p:nvPr/>
        </p:nvSpPr>
        <p:spPr>
          <a:xfrm>
            <a:off x="908222" y="1754661"/>
            <a:ext cx="1631092" cy="315097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Computing is a </a:t>
            </a:r>
            <a:r>
              <a:rPr lang="nl-NL" dirty="0" err="1"/>
              <a:t>sort</a:t>
            </a:r>
            <a:r>
              <a:rPr lang="nl-NL" dirty="0"/>
              <a:t> of </a:t>
            </a:r>
            <a:r>
              <a:rPr lang="nl-NL" dirty="0" err="1"/>
              <a:t>mathematics</a:t>
            </a:r>
            <a:endParaRPr lang="nl-NL" dirty="0"/>
          </a:p>
        </p:txBody>
      </p:sp>
      <p:sp>
        <p:nvSpPr>
          <p:cNvPr id="3" name="Tekstvak 2">
            <a:extLst>
              <a:ext uri="{FF2B5EF4-FFF2-40B4-BE49-F238E27FC236}">
                <a16:creationId xmlns:a16="http://schemas.microsoft.com/office/drawing/2014/main" id="{4B7DBDFD-3250-4BD4-29F2-0F3633913760}"/>
              </a:ext>
            </a:extLst>
          </p:cNvPr>
          <p:cNvSpPr txBox="1"/>
          <p:nvPr/>
        </p:nvSpPr>
        <p:spPr>
          <a:xfrm>
            <a:off x="3015047" y="358345"/>
            <a:ext cx="4868562" cy="923330"/>
          </a:xfrm>
          <a:prstGeom prst="rect">
            <a:avLst/>
          </a:prstGeom>
          <a:noFill/>
        </p:spPr>
        <p:txBody>
          <a:bodyPr wrap="square" rtlCol="0">
            <a:spAutoFit/>
          </a:bodyPr>
          <a:lstStyle/>
          <a:p>
            <a:r>
              <a:rPr lang="nl-NL" dirty="0" err="1"/>
              <a:t>Many</a:t>
            </a:r>
            <a:r>
              <a:rPr lang="nl-NL" dirty="0"/>
              <a:t> of </a:t>
            </a:r>
            <a:r>
              <a:rPr lang="nl-NL" dirty="0" err="1"/>
              <a:t>the</a:t>
            </a:r>
            <a:r>
              <a:rPr lang="nl-NL" dirty="0"/>
              <a:t> fields </a:t>
            </a:r>
            <a:r>
              <a:rPr lang="nl-NL" dirty="0" err="1"/>
              <a:t>problems</a:t>
            </a:r>
            <a:r>
              <a:rPr lang="nl-NL" dirty="0"/>
              <a:t> </a:t>
            </a:r>
            <a:r>
              <a:rPr lang="nl-NL" dirty="0" err="1"/>
              <a:t>and</a:t>
            </a:r>
            <a:r>
              <a:rPr lang="nl-NL" dirty="0"/>
              <a:t> </a:t>
            </a:r>
            <a:r>
              <a:rPr lang="nl-NL" dirty="0" err="1"/>
              <a:t>their</a:t>
            </a:r>
            <a:r>
              <a:rPr lang="nl-NL" dirty="0"/>
              <a:t> </a:t>
            </a:r>
            <a:r>
              <a:rPr lang="nl-NL" dirty="0" err="1"/>
              <a:t>solutions</a:t>
            </a:r>
            <a:r>
              <a:rPr lang="nl-NL" dirty="0"/>
              <a:t> are </a:t>
            </a:r>
            <a:r>
              <a:rPr lang="nl-NL" dirty="0" err="1"/>
              <a:t>mathematical</a:t>
            </a:r>
            <a:r>
              <a:rPr lang="nl-NL" dirty="0"/>
              <a:t>, </a:t>
            </a:r>
            <a:r>
              <a:rPr lang="nl-NL" dirty="0" err="1"/>
              <a:t>the</a:t>
            </a:r>
            <a:r>
              <a:rPr lang="nl-NL" dirty="0"/>
              <a:t> computer basis </a:t>
            </a:r>
            <a:r>
              <a:rPr lang="nl-NL" dirty="0" err="1"/>
              <a:t>operational</a:t>
            </a:r>
            <a:r>
              <a:rPr lang="nl-NL" dirty="0"/>
              <a:t> </a:t>
            </a:r>
            <a:r>
              <a:rPr lang="nl-NL" dirty="0" err="1"/>
              <a:t>principles</a:t>
            </a:r>
            <a:r>
              <a:rPr lang="nl-NL" dirty="0"/>
              <a:t> </a:t>
            </a:r>
            <a:r>
              <a:rPr lang="nl-NL" dirty="0" err="1"/>
              <a:t>can</a:t>
            </a:r>
            <a:r>
              <a:rPr lang="nl-NL" dirty="0"/>
              <a:t> </a:t>
            </a:r>
            <a:r>
              <a:rPr lang="nl-NL" dirty="0" err="1"/>
              <a:t>be</a:t>
            </a:r>
            <a:r>
              <a:rPr lang="nl-NL" dirty="0"/>
              <a:t> </a:t>
            </a:r>
            <a:r>
              <a:rPr lang="nl-NL" dirty="0" err="1"/>
              <a:t>reduced</a:t>
            </a:r>
            <a:r>
              <a:rPr lang="nl-NL" dirty="0"/>
              <a:t> </a:t>
            </a:r>
            <a:r>
              <a:rPr lang="nl-NL" dirty="0" err="1"/>
              <a:t>to</a:t>
            </a:r>
            <a:r>
              <a:rPr lang="nl-NL" dirty="0"/>
              <a:t> </a:t>
            </a:r>
            <a:r>
              <a:rPr lang="nl-NL" dirty="0" err="1">
                <a:solidFill>
                  <a:srgbClr val="FF0000"/>
                </a:solidFill>
              </a:rPr>
              <a:t>mathematical</a:t>
            </a:r>
            <a:r>
              <a:rPr lang="nl-NL" dirty="0">
                <a:solidFill>
                  <a:srgbClr val="FF0000"/>
                </a:solidFill>
              </a:rPr>
              <a:t> logic</a:t>
            </a:r>
            <a:r>
              <a:rPr lang="nl-NL" dirty="0"/>
              <a:t>. </a:t>
            </a:r>
          </a:p>
        </p:txBody>
      </p:sp>
      <p:sp>
        <p:nvSpPr>
          <p:cNvPr id="4" name="Tekstvak 3">
            <a:extLst>
              <a:ext uri="{FF2B5EF4-FFF2-40B4-BE49-F238E27FC236}">
                <a16:creationId xmlns:a16="http://schemas.microsoft.com/office/drawing/2014/main" id="{E72175A5-9209-637B-9398-FCA4867377EB}"/>
              </a:ext>
            </a:extLst>
          </p:cNvPr>
          <p:cNvSpPr txBox="1"/>
          <p:nvPr/>
        </p:nvSpPr>
        <p:spPr>
          <a:xfrm>
            <a:off x="3015047" y="1281675"/>
            <a:ext cx="5090984" cy="923330"/>
          </a:xfrm>
          <a:prstGeom prst="rect">
            <a:avLst/>
          </a:prstGeom>
          <a:noFill/>
        </p:spPr>
        <p:txBody>
          <a:bodyPr wrap="square" rtlCol="0">
            <a:spAutoFit/>
          </a:bodyPr>
          <a:lstStyle/>
          <a:p>
            <a:r>
              <a:rPr lang="nl-NL" dirty="0" err="1"/>
              <a:t>Many</a:t>
            </a:r>
            <a:r>
              <a:rPr lang="nl-NL" dirty="0"/>
              <a:t> </a:t>
            </a:r>
            <a:r>
              <a:rPr lang="nl-NL" dirty="0" err="1"/>
              <a:t>aspects</a:t>
            </a:r>
            <a:r>
              <a:rPr lang="nl-NL" dirty="0"/>
              <a:t> of computers </a:t>
            </a:r>
            <a:r>
              <a:rPr lang="nl-NL" dirty="0" err="1"/>
              <a:t>and</a:t>
            </a:r>
            <a:r>
              <a:rPr lang="nl-NL" dirty="0"/>
              <a:t> programs </a:t>
            </a:r>
            <a:r>
              <a:rPr lang="nl-NL" dirty="0" err="1"/>
              <a:t>can</a:t>
            </a:r>
            <a:r>
              <a:rPr lang="nl-NL" dirty="0"/>
              <a:t> </a:t>
            </a:r>
            <a:r>
              <a:rPr lang="nl-NL" dirty="0" err="1"/>
              <a:t>be</a:t>
            </a:r>
            <a:r>
              <a:rPr lang="nl-NL" dirty="0"/>
              <a:t> </a:t>
            </a:r>
            <a:r>
              <a:rPr lang="nl-NL" dirty="0" err="1"/>
              <a:t>described</a:t>
            </a:r>
            <a:r>
              <a:rPr lang="nl-NL" dirty="0"/>
              <a:t> </a:t>
            </a:r>
            <a:r>
              <a:rPr lang="nl-NL" dirty="0" err="1"/>
              <a:t>by</a:t>
            </a:r>
            <a:r>
              <a:rPr lang="nl-NL" dirty="0"/>
              <a:t> </a:t>
            </a:r>
            <a:r>
              <a:rPr lang="nl-NL" dirty="0" err="1">
                <a:solidFill>
                  <a:srgbClr val="FF0000"/>
                </a:solidFill>
              </a:rPr>
              <a:t>mathematical</a:t>
            </a:r>
            <a:r>
              <a:rPr lang="nl-NL" dirty="0">
                <a:solidFill>
                  <a:srgbClr val="FF0000"/>
                </a:solidFill>
              </a:rPr>
              <a:t> </a:t>
            </a:r>
            <a:r>
              <a:rPr lang="nl-NL" dirty="0" err="1">
                <a:solidFill>
                  <a:srgbClr val="FF0000"/>
                </a:solidFill>
              </a:rPr>
              <a:t>functions</a:t>
            </a:r>
            <a:r>
              <a:rPr lang="nl-NL" dirty="0">
                <a:solidFill>
                  <a:srgbClr val="FF0000"/>
                </a:solidFill>
              </a:rPr>
              <a:t> </a:t>
            </a:r>
            <a:r>
              <a:rPr lang="nl-NL" dirty="0" err="1"/>
              <a:t>and</a:t>
            </a:r>
            <a:r>
              <a:rPr lang="nl-NL" dirty="0"/>
              <a:t> </a:t>
            </a:r>
            <a:r>
              <a:rPr lang="nl-NL" dirty="0" err="1"/>
              <a:t>symbol</a:t>
            </a:r>
            <a:r>
              <a:rPr lang="nl-NL" dirty="0"/>
              <a:t> </a:t>
            </a:r>
            <a:r>
              <a:rPr lang="nl-NL" dirty="0" err="1"/>
              <a:t>manipulation</a:t>
            </a:r>
            <a:r>
              <a:rPr lang="nl-NL" dirty="0"/>
              <a:t>.</a:t>
            </a:r>
          </a:p>
        </p:txBody>
      </p:sp>
      <p:sp>
        <p:nvSpPr>
          <p:cNvPr id="5" name="Tekstvak 4">
            <a:extLst>
              <a:ext uri="{FF2B5EF4-FFF2-40B4-BE49-F238E27FC236}">
                <a16:creationId xmlns:a16="http://schemas.microsoft.com/office/drawing/2014/main" id="{C3B033CE-2EA3-884E-F88D-BB94568B8CD1}"/>
              </a:ext>
            </a:extLst>
          </p:cNvPr>
          <p:cNvSpPr txBox="1"/>
          <p:nvPr/>
        </p:nvSpPr>
        <p:spPr>
          <a:xfrm>
            <a:off x="3015047" y="2219400"/>
            <a:ext cx="5590471" cy="2031325"/>
          </a:xfrm>
          <a:prstGeom prst="rect">
            <a:avLst/>
          </a:prstGeom>
          <a:noFill/>
        </p:spPr>
        <p:txBody>
          <a:bodyPr wrap="square" rtlCol="0">
            <a:spAutoFit/>
          </a:bodyPr>
          <a:lstStyle/>
          <a:p>
            <a:r>
              <a:rPr lang="nl-NL" dirty="0" err="1"/>
              <a:t>One</a:t>
            </a:r>
            <a:r>
              <a:rPr lang="nl-NL" dirty="0"/>
              <a:t> </a:t>
            </a:r>
            <a:r>
              <a:rPr lang="nl-NL" dirty="0" err="1"/>
              <a:t>can</a:t>
            </a:r>
            <a:r>
              <a:rPr lang="nl-NL" dirty="0"/>
              <a:t> </a:t>
            </a:r>
            <a:r>
              <a:rPr lang="nl-NL" dirty="0" err="1"/>
              <a:t>reason</a:t>
            </a:r>
            <a:r>
              <a:rPr lang="nl-NL" dirty="0"/>
              <a:t> </a:t>
            </a:r>
            <a:r>
              <a:rPr lang="nl-NL" dirty="0" err="1"/>
              <a:t>about</a:t>
            </a:r>
            <a:r>
              <a:rPr lang="nl-NL" dirty="0"/>
              <a:t> </a:t>
            </a:r>
            <a:r>
              <a:rPr lang="nl-NL" dirty="0" err="1"/>
              <a:t>algorithms</a:t>
            </a:r>
            <a:r>
              <a:rPr lang="nl-NL" dirty="0"/>
              <a:t>, programs </a:t>
            </a:r>
            <a:r>
              <a:rPr lang="nl-NL" dirty="0" err="1"/>
              <a:t>and</a:t>
            </a:r>
            <a:r>
              <a:rPr lang="nl-NL" dirty="0"/>
              <a:t> procedures in </a:t>
            </a:r>
            <a:r>
              <a:rPr lang="nl-NL" dirty="0" err="1"/>
              <a:t>the</a:t>
            </a:r>
            <a:r>
              <a:rPr lang="nl-NL" dirty="0"/>
              <a:t> </a:t>
            </a:r>
            <a:r>
              <a:rPr lang="nl-NL" dirty="0" err="1"/>
              <a:t>same</a:t>
            </a:r>
            <a:r>
              <a:rPr lang="nl-NL" dirty="0"/>
              <a:t> way </a:t>
            </a:r>
            <a:r>
              <a:rPr lang="nl-NL" dirty="0" err="1"/>
              <a:t>mathematians</a:t>
            </a:r>
            <a:r>
              <a:rPr lang="nl-NL" dirty="0"/>
              <a:t> </a:t>
            </a:r>
            <a:r>
              <a:rPr lang="nl-NL" dirty="0" err="1"/>
              <a:t>work</a:t>
            </a:r>
            <a:r>
              <a:rPr lang="nl-NL" dirty="0"/>
              <a:t> </a:t>
            </a:r>
            <a:r>
              <a:rPr lang="nl-NL" dirty="0" err="1"/>
              <a:t>with</a:t>
            </a:r>
            <a:r>
              <a:rPr lang="nl-NL" dirty="0"/>
              <a:t> </a:t>
            </a:r>
            <a:r>
              <a:rPr lang="nl-NL" dirty="0" err="1">
                <a:solidFill>
                  <a:srgbClr val="FF0000"/>
                </a:solidFill>
              </a:rPr>
              <a:t>functions</a:t>
            </a:r>
            <a:r>
              <a:rPr lang="nl-NL" dirty="0">
                <a:solidFill>
                  <a:srgbClr val="FF0000"/>
                </a:solidFill>
              </a:rPr>
              <a:t>, </a:t>
            </a:r>
            <a:r>
              <a:rPr lang="nl-NL" dirty="0" err="1">
                <a:solidFill>
                  <a:srgbClr val="FF0000"/>
                </a:solidFill>
              </a:rPr>
              <a:t>theorems</a:t>
            </a:r>
            <a:r>
              <a:rPr lang="nl-NL" dirty="0">
                <a:solidFill>
                  <a:srgbClr val="FF0000"/>
                </a:solidFill>
              </a:rPr>
              <a:t> </a:t>
            </a:r>
            <a:r>
              <a:rPr lang="nl-NL" dirty="0" err="1">
                <a:solidFill>
                  <a:srgbClr val="FF0000"/>
                </a:solidFill>
              </a:rPr>
              <a:t>and</a:t>
            </a:r>
            <a:r>
              <a:rPr lang="nl-NL" dirty="0">
                <a:solidFill>
                  <a:srgbClr val="FF0000"/>
                </a:solidFill>
              </a:rPr>
              <a:t> </a:t>
            </a:r>
            <a:r>
              <a:rPr lang="nl-NL" dirty="0" err="1">
                <a:solidFill>
                  <a:srgbClr val="FF0000"/>
                </a:solidFill>
              </a:rPr>
              <a:t>proofs</a:t>
            </a:r>
            <a:r>
              <a:rPr lang="nl-NL" dirty="0">
                <a:solidFill>
                  <a:srgbClr val="FF0000"/>
                </a:solidFill>
              </a:rPr>
              <a:t> </a:t>
            </a:r>
            <a:r>
              <a:rPr lang="nl-NL" dirty="0"/>
              <a:t>– in </a:t>
            </a:r>
            <a:r>
              <a:rPr lang="nl-NL" dirty="0" err="1"/>
              <a:t>their</a:t>
            </a:r>
            <a:r>
              <a:rPr lang="nl-NL" dirty="0"/>
              <a:t> mind or </a:t>
            </a:r>
            <a:r>
              <a:rPr lang="nl-NL" dirty="0" err="1"/>
              <a:t>with</a:t>
            </a:r>
            <a:r>
              <a:rPr lang="nl-NL" dirty="0"/>
              <a:t> pen </a:t>
            </a:r>
            <a:r>
              <a:rPr lang="nl-NL" dirty="0" err="1"/>
              <a:t>and</a:t>
            </a:r>
            <a:r>
              <a:rPr lang="nl-NL" dirty="0"/>
              <a:t> paper. </a:t>
            </a:r>
          </a:p>
          <a:p>
            <a:r>
              <a:rPr lang="nl-NL" dirty="0" err="1"/>
              <a:t>Hence</a:t>
            </a:r>
            <a:r>
              <a:rPr lang="nl-NL" dirty="0"/>
              <a:t>, </a:t>
            </a:r>
            <a:r>
              <a:rPr lang="nl-NL" dirty="0" err="1"/>
              <a:t>for</a:t>
            </a:r>
            <a:r>
              <a:rPr lang="nl-NL" dirty="0"/>
              <a:t> </a:t>
            </a:r>
            <a:r>
              <a:rPr lang="nl-NL" dirty="0" err="1"/>
              <a:t>reasoning</a:t>
            </a:r>
            <a:r>
              <a:rPr lang="nl-NL" dirty="0"/>
              <a:t> </a:t>
            </a:r>
            <a:r>
              <a:rPr lang="nl-NL" dirty="0" err="1"/>
              <a:t>about</a:t>
            </a:r>
            <a:r>
              <a:rPr lang="nl-NL" dirty="0"/>
              <a:t> programs, skills </a:t>
            </a:r>
            <a:r>
              <a:rPr lang="nl-NL" dirty="0" err="1"/>
              <a:t>and</a:t>
            </a:r>
            <a:r>
              <a:rPr lang="nl-NL" dirty="0"/>
              <a:t> </a:t>
            </a:r>
            <a:r>
              <a:rPr lang="nl-NL" dirty="0" err="1"/>
              <a:t>knowledge</a:t>
            </a:r>
            <a:r>
              <a:rPr lang="nl-NL" dirty="0"/>
              <a:t> of methodes </a:t>
            </a:r>
            <a:r>
              <a:rPr lang="nl-NL" dirty="0" err="1"/>
              <a:t>and</a:t>
            </a:r>
            <a:r>
              <a:rPr lang="nl-NL" dirty="0"/>
              <a:t> </a:t>
            </a:r>
            <a:r>
              <a:rPr lang="nl-NL" dirty="0" err="1"/>
              <a:t>practices</a:t>
            </a:r>
            <a:r>
              <a:rPr lang="nl-NL" dirty="0"/>
              <a:t> in </a:t>
            </a:r>
            <a:r>
              <a:rPr lang="nl-NL" dirty="0" err="1"/>
              <a:t>mathematics</a:t>
            </a:r>
            <a:r>
              <a:rPr lang="nl-NL" dirty="0"/>
              <a:t> </a:t>
            </a:r>
            <a:r>
              <a:rPr lang="nl-NL" dirty="0" err="1"/>
              <a:t>and</a:t>
            </a:r>
            <a:r>
              <a:rPr lang="nl-NL" dirty="0"/>
              <a:t> </a:t>
            </a:r>
            <a:r>
              <a:rPr lang="nl-NL" dirty="0" err="1"/>
              <a:t>logics</a:t>
            </a:r>
            <a:r>
              <a:rPr lang="nl-NL" dirty="0"/>
              <a:t> are </a:t>
            </a:r>
            <a:r>
              <a:rPr lang="nl-NL" dirty="0" err="1"/>
              <a:t>absolutely</a:t>
            </a:r>
            <a:r>
              <a:rPr lang="nl-NL" dirty="0"/>
              <a:t> </a:t>
            </a:r>
            <a:r>
              <a:rPr lang="nl-NL" dirty="0" err="1"/>
              <a:t>essential</a:t>
            </a:r>
            <a:endParaRPr lang="nl-NL" dirty="0"/>
          </a:p>
        </p:txBody>
      </p:sp>
      <p:sp>
        <p:nvSpPr>
          <p:cNvPr id="6" name="Tekstvak 5">
            <a:extLst>
              <a:ext uri="{FF2B5EF4-FFF2-40B4-BE49-F238E27FC236}">
                <a16:creationId xmlns:a16="http://schemas.microsoft.com/office/drawing/2014/main" id="{DB6A8A94-CEED-2B65-D2E3-196329B73AAD}"/>
              </a:ext>
            </a:extLst>
          </p:cNvPr>
          <p:cNvSpPr txBox="1"/>
          <p:nvPr/>
        </p:nvSpPr>
        <p:spPr>
          <a:xfrm>
            <a:off x="3015047" y="4411362"/>
            <a:ext cx="4967417" cy="1754326"/>
          </a:xfrm>
          <a:prstGeom prst="rect">
            <a:avLst/>
          </a:prstGeom>
          <a:noFill/>
        </p:spPr>
        <p:txBody>
          <a:bodyPr wrap="square" rtlCol="0">
            <a:spAutoFit/>
          </a:bodyPr>
          <a:lstStyle/>
          <a:p>
            <a:r>
              <a:rPr lang="nl-NL" dirty="0">
                <a:solidFill>
                  <a:srgbClr val="FF0000"/>
                </a:solidFill>
              </a:rPr>
              <a:t>Computer programs </a:t>
            </a:r>
            <a:r>
              <a:rPr lang="nl-NL" dirty="0" err="1"/>
              <a:t>and</a:t>
            </a:r>
            <a:r>
              <a:rPr lang="nl-NL" dirty="0"/>
              <a:t> </a:t>
            </a:r>
            <a:r>
              <a:rPr lang="nl-NL" dirty="0" err="1"/>
              <a:t>other</a:t>
            </a:r>
            <a:r>
              <a:rPr lang="nl-NL" dirty="0"/>
              <a:t> </a:t>
            </a:r>
            <a:r>
              <a:rPr lang="nl-NL" dirty="0" err="1"/>
              <a:t>objects</a:t>
            </a:r>
            <a:r>
              <a:rPr lang="nl-NL" dirty="0"/>
              <a:t> of computing are </a:t>
            </a:r>
            <a:r>
              <a:rPr lang="nl-NL" dirty="0" err="1"/>
              <a:t>essential</a:t>
            </a:r>
            <a:r>
              <a:rPr lang="nl-NL" dirty="0"/>
              <a:t> </a:t>
            </a:r>
            <a:r>
              <a:rPr lang="nl-NL" dirty="0">
                <a:solidFill>
                  <a:srgbClr val="FF0000"/>
                </a:solidFill>
              </a:rPr>
              <a:t>abstract </a:t>
            </a:r>
            <a:r>
              <a:rPr lang="nl-NL" dirty="0" err="1">
                <a:solidFill>
                  <a:srgbClr val="FF0000"/>
                </a:solidFill>
              </a:rPr>
              <a:t>objects</a:t>
            </a:r>
            <a:r>
              <a:rPr lang="nl-NL" dirty="0">
                <a:solidFill>
                  <a:srgbClr val="FF0000"/>
                </a:solidFill>
              </a:rPr>
              <a:t> </a:t>
            </a:r>
            <a:r>
              <a:rPr lang="nl-NL" dirty="0"/>
              <a:t>or </a:t>
            </a:r>
            <a:r>
              <a:rPr lang="nl-NL" dirty="0" err="1"/>
              <a:t>can</a:t>
            </a:r>
            <a:r>
              <a:rPr lang="nl-NL" dirty="0"/>
              <a:t> </a:t>
            </a:r>
            <a:r>
              <a:rPr lang="nl-NL" dirty="0" err="1"/>
              <a:t>be</a:t>
            </a:r>
            <a:r>
              <a:rPr lang="nl-NL" dirty="0"/>
              <a:t> </a:t>
            </a:r>
            <a:r>
              <a:rPr lang="nl-NL" dirty="0" err="1"/>
              <a:t>modelled</a:t>
            </a:r>
            <a:r>
              <a:rPr lang="nl-NL" dirty="0"/>
              <a:t> as </a:t>
            </a:r>
            <a:r>
              <a:rPr lang="nl-NL" dirty="0" err="1"/>
              <a:t>such</a:t>
            </a:r>
            <a:r>
              <a:rPr lang="nl-NL" dirty="0"/>
              <a:t>. For </a:t>
            </a:r>
            <a:r>
              <a:rPr lang="nl-NL" dirty="0" err="1"/>
              <a:t>example</a:t>
            </a:r>
            <a:r>
              <a:rPr lang="nl-NL" dirty="0"/>
              <a:t>, </a:t>
            </a:r>
            <a:r>
              <a:rPr lang="nl-NL" dirty="0" err="1"/>
              <a:t>every</a:t>
            </a:r>
            <a:r>
              <a:rPr lang="nl-NL" dirty="0"/>
              <a:t> </a:t>
            </a:r>
            <a:r>
              <a:rPr lang="nl-NL" dirty="0" err="1"/>
              <a:t>executable</a:t>
            </a:r>
            <a:r>
              <a:rPr lang="nl-NL" dirty="0"/>
              <a:t> program </a:t>
            </a:r>
            <a:r>
              <a:rPr lang="nl-NL" dirty="0" err="1"/>
              <a:t>can</a:t>
            </a:r>
            <a:r>
              <a:rPr lang="nl-NL" dirty="0"/>
              <a:t> </a:t>
            </a:r>
            <a:r>
              <a:rPr lang="nl-NL" dirty="0" err="1"/>
              <a:t>be</a:t>
            </a:r>
            <a:r>
              <a:rPr lang="nl-NL" dirty="0"/>
              <a:t> </a:t>
            </a:r>
            <a:r>
              <a:rPr lang="nl-NL" dirty="0" err="1"/>
              <a:t>expressed</a:t>
            </a:r>
            <a:r>
              <a:rPr lang="nl-NL" dirty="0"/>
              <a:t> as </a:t>
            </a:r>
            <a:r>
              <a:rPr lang="nl-NL" dirty="0" err="1"/>
              <a:t>an</a:t>
            </a:r>
            <a:r>
              <a:rPr lang="nl-NL" dirty="0"/>
              <a:t> </a:t>
            </a:r>
            <a:r>
              <a:rPr lang="nl-NL" dirty="0" err="1">
                <a:solidFill>
                  <a:srgbClr val="FF0000"/>
                </a:solidFill>
              </a:rPr>
              <a:t>algorithm</a:t>
            </a:r>
            <a:r>
              <a:rPr lang="nl-NL" dirty="0"/>
              <a:t>, </a:t>
            </a:r>
            <a:r>
              <a:rPr lang="nl-NL" dirty="0" err="1"/>
              <a:t>which</a:t>
            </a:r>
            <a:r>
              <a:rPr lang="nl-NL" dirty="0"/>
              <a:t> is </a:t>
            </a:r>
            <a:r>
              <a:rPr lang="nl-NL" dirty="0" err="1"/>
              <a:t>an</a:t>
            </a:r>
            <a:r>
              <a:rPr lang="nl-NL" dirty="0"/>
              <a:t> abstract object </a:t>
            </a:r>
            <a:r>
              <a:rPr lang="nl-NL" dirty="0" err="1"/>
              <a:t>one</a:t>
            </a:r>
            <a:r>
              <a:rPr lang="nl-NL" dirty="0"/>
              <a:t> </a:t>
            </a:r>
            <a:r>
              <a:rPr lang="nl-NL" dirty="0" err="1"/>
              <a:t>can</a:t>
            </a:r>
            <a:r>
              <a:rPr lang="nl-NL" dirty="0"/>
              <a:t> </a:t>
            </a:r>
            <a:r>
              <a:rPr lang="nl-NL" dirty="0" err="1"/>
              <a:t>reason</a:t>
            </a:r>
            <a:r>
              <a:rPr lang="nl-NL" dirty="0"/>
              <a:t> </a:t>
            </a:r>
            <a:r>
              <a:rPr lang="nl-NL" dirty="0" err="1"/>
              <a:t>about</a:t>
            </a:r>
            <a:r>
              <a:rPr lang="nl-NL" dirty="0"/>
              <a:t> in </a:t>
            </a:r>
            <a:r>
              <a:rPr lang="nl-NL" dirty="0" err="1"/>
              <a:t>terms</a:t>
            </a:r>
            <a:r>
              <a:rPr lang="nl-NL" dirty="0"/>
              <a:t> of </a:t>
            </a:r>
            <a:r>
              <a:rPr lang="nl-NL" dirty="0" err="1"/>
              <a:t>mathematics</a:t>
            </a:r>
            <a:r>
              <a:rPr lang="nl-NL" dirty="0"/>
              <a:t> </a:t>
            </a:r>
            <a:r>
              <a:rPr lang="nl-NL" dirty="0" err="1"/>
              <a:t>and</a:t>
            </a:r>
            <a:r>
              <a:rPr lang="nl-NL" dirty="0"/>
              <a:t> logic. </a:t>
            </a:r>
          </a:p>
        </p:txBody>
      </p:sp>
    </p:spTree>
    <p:extLst>
      <p:ext uri="{BB962C8B-B14F-4D97-AF65-F5344CB8AC3E}">
        <p14:creationId xmlns:p14="http://schemas.microsoft.com/office/powerpoint/2010/main" val="10689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FECFC7C-E9CF-BB3F-43C5-077CA6ED612C}"/>
              </a:ext>
            </a:extLst>
          </p:cNvPr>
          <p:cNvGraphicFramePr/>
          <p:nvPr>
            <p:extLst>
              <p:ext uri="{D42A27DB-BD31-4B8C-83A1-F6EECF244321}">
                <p14:modId xmlns:p14="http://schemas.microsoft.com/office/powerpoint/2010/main" val="3595511425"/>
              </p:ext>
            </p:extLst>
          </p:nvPr>
        </p:nvGraphicFramePr>
        <p:xfrm>
          <a:off x="-81788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a:extLst>
              <a:ext uri="{FF2B5EF4-FFF2-40B4-BE49-F238E27FC236}">
                <a16:creationId xmlns:a16="http://schemas.microsoft.com/office/drawing/2014/main" id="{F3DB9EE2-8F26-02BE-B4BB-3C6F1C94C1AB}"/>
              </a:ext>
            </a:extLst>
          </p:cNvPr>
          <p:cNvSpPr txBox="1"/>
          <p:nvPr/>
        </p:nvSpPr>
        <p:spPr>
          <a:xfrm>
            <a:off x="6858000" y="1859338"/>
            <a:ext cx="4297680" cy="3970318"/>
          </a:xfrm>
          <a:prstGeom prst="rect">
            <a:avLst/>
          </a:prstGeom>
          <a:noFill/>
        </p:spPr>
        <p:txBody>
          <a:bodyPr wrap="square" rtlCol="0">
            <a:spAutoFit/>
          </a:bodyPr>
          <a:lstStyle/>
          <a:p>
            <a:r>
              <a:rPr lang="nl-NL" dirty="0"/>
              <a:t>Het afgelopen decennium zijn leerlingen te veel gewend geraakt aan reproductie, omdat opgaven via deelvragen werden opgedeeld in meerdere kleine stapjes. </a:t>
            </a:r>
          </a:p>
          <a:p>
            <a:endParaRPr lang="nl-NL" dirty="0"/>
          </a:p>
          <a:p>
            <a:r>
              <a:rPr lang="nl-NL" dirty="0"/>
              <a:t>Eén van de inzichten is dat wiskundige denkactiviteiten moeten worden ontwikkeld en onderhouden aan de hand van een specifiek type problemen, waarbij de oplosser niet dadelijk een oplossingsweg ziet. </a:t>
            </a:r>
          </a:p>
          <a:p>
            <a:endParaRPr lang="nl-NL" dirty="0"/>
          </a:p>
          <a:p>
            <a:endParaRPr lang="nl-NL" dirty="0"/>
          </a:p>
          <a:p>
            <a:r>
              <a:rPr lang="nl-NL" dirty="0" err="1"/>
              <a:t>cTWO</a:t>
            </a:r>
            <a:r>
              <a:rPr lang="nl-NL" dirty="0"/>
              <a:t> (2012)</a:t>
            </a:r>
          </a:p>
        </p:txBody>
      </p:sp>
    </p:spTree>
    <p:extLst>
      <p:ext uri="{BB962C8B-B14F-4D97-AF65-F5344CB8AC3E}">
        <p14:creationId xmlns:p14="http://schemas.microsoft.com/office/powerpoint/2010/main" val="100771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F3ED706-6938-4B5A-E6C6-FF00087D6B88}"/>
              </a:ext>
            </a:extLst>
          </p:cNvPr>
          <p:cNvPicPr>
            <a:picLocks noChangeAspect="1"/>
          </p:cNvPicPr>
          <p:nvPr/>
        </p:nvPicPr>
        <p:blipFill>
          <a:blip r:embed="rId2"/>
          <a:stretch>
            <a:fillRect/>
          </a:stretch>
        </p:blipFill>
        <p:spPr>
          <a:xfrm>
            <a:off x="3238500" y="1179830"/>
            <a:ext cx="5715000" cy="4711700"/>
          </a:xfrm>
          <a:prstGeom prst="rect">
            <a:avLst/>
          </a:prstGeom>
        </p:spPr>
      </p:pic>
      <p:sp>
        <p:nvSpPr>
          <p:cNvPr id="4" name="Toelichting met afgeronde rechthoek 3">
            <a:extLst>
              <a:ext uri="{FF2B5EF4-FFF2-40B4-BE49-F238E27FC236}">
                <a16:creationId xmlns:a16="http://schemas.microsoft.com/office/drawing/2014/main" id="{B5A1997C-B301-A4A6-4A5D-BEA2E7A411D6}"/>
              </a:ext>
            </a:extLst>
          </p:cNvPr>
          <p:cNvSpPr/>
          <p:nvPr/>
        </p:nvSpPr>
        <p:spPr>
          <a:xfrm>
            <a:off x="8458200" y="121920"/>
            <a:ext cx="2880360" cy="1356360"/>
          </a:xfrm>
          <a:prstGeom prst="wedgeRoundRectCallout">
            <a:avLst>
              <a:gd name="adj1" fmla="val -74217"/>
              <a:gd name="adj2" fmla="val 4601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nl-NL" sz="1800" dirty="0">
                <a:effectLst/>
                <a:latin typeface="Iwona"/>
              </a:rPr>
              <a:t>Het oplossen van problemen, die voor de leerling niet standaard zijn. </a:t>
            </a:r>
            <a:endParaRPr lang="nl-NL" dirty="0">
              <a:effectLst/>
            </a:endParaRPr>
          </a:p>
        </p:txBody>
      </p:sp>
      <p:sp>
        <p:nvSpPr>
          <p:cNvPr id="5" name="Toelichting met afgeronde rechthoek 4">
            <a:extLst>
              <a:ext uri="{FF2B5EF4-FFF2-40B4-BE49-F238E27FC236}">
                <a16:creationId xmlns:a16="http://schemas.microsoft.com/office/drawing/2014/main" id="{CAF98E62-19EC-2663-7ADB-A7B5EEECC028}"/>
              </a:ext>
            </a:extLst>
          </p:cNvPr>
          <p:cNvSpPr/>
          <p:nvPr/>
        </p:nvSpPr>
        <p:spPr>
          <a:xfrm>
            <a:off x="259080" y="3520440"/>
            <a:ext cx="2880360" cy="1356360"/>
          </a:xfrm>
          <a:prstGeom prst="wedgeRoundRectCallout">
            <a:avLst>
              <a:gd name="adj1" fmla="val 72732"/>
              <a:gd name="adj2" fmla="val 16125"/>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800" dirty="0">
                <a:effectLst/>
                <a:latin typeface="Iwona"/>
              </a:rPr>
              <a:t>Het vertalen van realistische problemen in wiskundige vorm. </a:t>
            </a:r>
            <a:endParaRPr lang="nl-NL" dirty="0"/>
          </a:p>
        </p:txBody>
      </p:sp>
      <p:sp>
        <p:nvSpPr>
          <p:cNvPr id="6" name="Toelichting met afgeronde rechthoek 5">
            <a:extLst>
              <a:ext uri="{FF2B5EF4-FFF2-40B4-BE49-F238E27FC236}">
                <a16:creationId xmlns:a16="http://schemas.microsoft.com/office/drawing/2014/main" id="{12C22821-AA21-34DA-C8D9-8B38D27C3170}"/>
              </a:ext>
            </a:extLst>
          </p:cNvPr>
          <p:cNvSpPr/>
          <p:nvPr/>
        </p:nvSpPr>
        <p:spPr>
          <a:xfrm>
            <a:off x="9052560" y="3520440"/>
            <a:ext cx="2880360" cy="1356360"/>
          </a:xfrm>
          <a:prstGeom prst="wedgeRoundRectCallout">
            <a:avLst>
              <a:gd name="adj1" fmla="val -64083"/>
              <a:gd name="adj2" fmla="val 17556"/>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800" dirty="0">
                <a:effectLst/>
                <a:latin typeface="Iwona"/>
              </a:rPr>
              <a:t>Uit concrete probleemsituaties overeenkomsten en verschillen destilleren</a:t>
            </a:r>
            <a:endParaRPr lang="nl-NL" dirty="0"/>
          </a:p>
        </p:txBody>
      </p:sp>
    </p:spTree>
    <p:extLst>
      <p:ext uri="{BB962C8B-B14F-4D97-AF65-F5344CB8AC3E}">
        <p14:creationId xmlns:p14="http://schemas.microsoft.com/office/powerpoint/2010/main" val="304969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tekst, schermopname, lijn, Lettertype&#10;&#10;Automatisch gegenereerde beschrijving">
            <a:extLst>
              <a:ext uri="{FF2B5EF4-FFF2-40B4-BE49-F238E27FC236}">
                <a16:creationId xmlns:a16="http://schemas.microsoft.com/office/drawing/2014/main" id="{5EE01BA5-F8D4-2CF1-922F-71BC644DB983}"/>
              </a:ext>
            </a:extLst>
          </p:cNvPr>
          <p:cNvPicPr>
            <a:picLocks noChangeAspect="1"/>
          </p:cNvPicPr>
          <p:nvPr/>
        </p:nvPicPr>
        <p:blipFill>
          <a:blip r:embed="rId2"/>
          <a:stretch>
            <a:fillRect/>
          </a:stretch>
        </p:blipFill>
        <p:spPr>
          <a:xfrm>
            <a:off x="643467" y="1098042"/>
            <a:ext cx="10905066" cy="4661914"/>
          </a:xfrm>
          <a:prstGeom prst="rect">
            <a:avLst/>
          </a:prstGeom>
        </p:spPr>
      </p:pic>
    </p:spTree>
    <p:extLst>
      <p:ext uri="{BB962C8B-B14F-4D97-AF65-F5344CB8AC3E}">
        <p14:creationId xmlns:p14="http://schemas.microsoft.com/office/powerpoint/2010/main" val="426796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Menselijk gezicht, kleding, glimlach&#10;&#10;Automatisch gegenereerde beschrijving">
            <a:extLst>
              <a:ext uri="{FF2B5EF4-FFF2-40B4-BE49-F238E27FC236}">
                <a16:creationId xmlns:a16="http://schemas.microsoft.com/office/drawing/2014/main" id="{10EC466D-78D6-9B10-8DE7-66F24D8F93BD}"/>
              </a:ext>
            </a:extLst>
          </p:cNvPr>
          <p:cNvPicPr>
            <a:picLocks noChangeAspect="1"/>
          </p:cNvPicPr>
          <p:nvPr/>
        </p:nvPicPr>
        <p:blipFill>
          <a:blip r:embed="rId2"/>
          <a:stretch>
            <a:fillRect/>
          </a:stretch>
        </p:blipFill>
        <p:spPr>
          <a:xfrm>
            <a:off x="3102" y="0"/>
            <a:ext cx="12185796" cy="6858000"/>
          </a:xfrm>
          <a:prstGeom prst="rect">
            <a:avLst/>
          </a:prstGeom>
        </p:spPr>
      </p:pic>
    </p:spTree>
    <p:extLst>
      <p:ext uri="{BB962C8B-B14F-4D97-AF65-F5344CB8AC3E}">
        <p14:creationId xmlns:p14="http://schemas.microsoft.com/office/powerpoint/2010/main" val="382074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logo, Graphics, Lettertype&#10;&#10;Automatisch gegenereerde beschrijving">
            <a:extLst>
              <a:ext uri="{FF2B5EF4-FFF2-40B4-BE49-F238E27FC236}">
                <a16:creationId xmlns:a16="http://schemas.microsoft.com/office/drawing/2014/main" id="{F72537BF-8EAD-1A26-3123-6DB83BB31B6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kstvak 3">
            <a:extLst>
              <a:ext uri="{FF2B5EF4-FFF2-40B4-BE49-F238E27FC236}">
                <a16:creationId xmlns:a16="http://schemas.microsoft.com/office/drawing/2014/main" id="{2020A891-5FA1-436A-06EB-7945215FC87A}"/>
              </a:ext>
            </a:extLst>
          </p:cNvPr>
          <p:cNvSpPr txBox="1"/>
          <p:nvPr/>
        </p:nvSpPr>
        <p:spPr>
          <a:xfrm>
            <a:off x="6995160" y="6278880"/>
            <a:ext cx="4770120" cy="369332"/>
          </a:xfrm>
          <a:prstGeom prst="rect">
            <a:avLst/>
          </a:prstGeom>
          <a:noFill/>
        </p:spPr>
        <p:txBody>
          <a:bodyPr wrap="square" rtlCol="0">
            <a:spAutoFit/>
          </a:bodyPr>
          <a:lstStyle/>
          <a:p>
            <a:r>
              <a:rPr lang="nl-NL" sz="1800" b="0" i="0" u="none" strike="noStrike" dirty="0" err="1">
                <a:solidFill>
                  <a:srgbClr val="FFFFFF"/>
                </a:solidFill>
                <a:effectLst/>
                <a:latin typeface="Schoolbell"/>
              </a:rPr>
              <a:t>Shelby</a:t>
            </a:r>
            <a:r>
              <a:rPr lang="nl-NL" sz="1800" b="0" i="0" u="none" strike="noStrike" dirty="0">
                <a:solidFill>
                  <a:srgbClr val="FFFFFF"/>
                </a:solidFill>
                <a:effectLst/>
                <a:latin typeface="Schoolbell"/>
              </a:rPr>
              <a:t> en </a:t>
            </a:r>
            <a:r>
              <a:rPr lang="nl-NL" sz="1800" b="0" i="0" u="none" strike="noStrike" dirty="0" err="1">
                <a:solidFill>
                  <a:srgbClr val="FFFFFF"/>
                </a:solidFill>
                <a:effectLst/>
                <a:latin typeface="Schoolbell"/>
              </a:rPr>
              <a:t>Woollard</a:t>
            </a:r>
            <a:r>
              <a:rPr lang="nl-NL" sz="1800" b="0" i="0" u="none" strike="noStrike" dirty="0">
                <a:solidFill>
                  <a:srgbClr val="FFFFFF"/>
                </a:solidFill>
                <a:effectLst/>
                <a:latin typeface="Schoolbell"/>
              </a:rPr>
              <a:t> (2014); </a:t>
            </a:r>
            <a:r>
              <a:rPr lang="nl-NL" sz="1800" b="0" i="0" u="none" strike="noStrike" dirty="0" err="1">
                <a:solidFill>
                  <a:srgbClr val="FFFFFF"/>
                </a:solidFill>
                <a:effectLst/>
                <a:latin typeface="Schoolbell"/>
              </a:rPr>
              <a:t>Angelli</a:t>
            </a:r>
            <a:r>
              <a:rPr lang="nl-NL" sz="1800" b="0" i="0" u="none" strike="noStrike" dirty="0">
                <a:solidFill>
                  <a:srgbClr val="FFFFFF"/>
                </a:solidFill>
                <a:effectLst/>
                <a:latin typeface="Schoolbell"/>
              </a:rPr>
              <a:t> et al. (2016) </a:t>
            </a:r>
            <a:endParaRPr lang="nl-NL" dirty="0"/>
          </a:p>
        </p:txBody>
      </p:sp>
    </p:spTree>
    <p:extLst>
      <p:ext uri="{BB962C8B-B14F-4D97-AF65-F5344CB8AC3E}">
        <p14:creationId xmlns:p14="http://schemas.microsoft.com/office/powerpoint/2010/main" val="240114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Lettertype&#10;&#10;Automatisch gegenereerde beschrijving">
            <a:extLst>
              <a:ext uri="{FF2B5EF4-FFF2-40B4-BE49-F238E27FC236}">
                <a16:creationId xmlns:a16="http://schemas.microsoft.com/office/drawing/2014/main" id="{E940FA55-A016-0916-51DC-A3FA4EA13A6D}"/>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3699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schermopname, Lettertype, ontwerp&#10;&#10;Automatisch gegenereerde beschrijving">
            <a:extLst>
              <a:ext uri="{FF2B5EF4-FFF2-40B4-BE49-F238E27FC236}">
                <a16:creationId xmlns:a16="http://schemas.microsoft.com/office/drawing/2014/main" id="{CDF4D238-19B7-ED68-049F-4243B192F5B8}"/>
              </a:ext>
            </a:extLst>
          </p:cNvPr>
          <p:cNvPicPr>
            <a:picLocks noChangeAspect="1"/>
          </p:cNvPicPr>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371659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ard Dummer - IPON 2022 IPON 2022">
            <a:extLst>
              <a:ext uri="{FF2B5EF4-FFF2-40B4-BE49-F238E27FC236}">
                <a16:creationId xmlns:a16="http://schemas.microsoft.com/office/drawing/2014/main" id="{C9FF58F6-B13E-3D44-5F60-1BAC63DDE6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80" b="333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grafiek&#10;&#10;Automatisch gegenereerde beschrijving">
            <a:extLst>
              <a:ext uri="{FF2B5EF4-FFF2-40B4-BE49-F238E27FC236}">
                <a16:creationId xmlns:a16="http://schemas.microsoft.com/office/drawing/2014/main" id="{9AF63BEA-4895-C270-363D-8C7EFFF962C4}"/>
              </a:ext>
            </a:extLst>
          </p:cNvPr>
          <p:cNvPicPr>
            <a:picLocks noChangeAspect="1"/>
          </p:cNvPicPr>
          <p:nvPr/>
        </p:nvPicPr>
        <p:blipFill rotWithShape="1">
          <a:blip r:embed="rId4"/>
          <a:srcRect l="27419" t="-1891" r="27836"/>
          <a:stretch/>
        </p:blipFill>
        <p:spPr>
          <a:xfrm>
            <a:off x="8714282" y="4840541"/>
            <a:ext cx="3477718" cy="2016177"/>
          </a:xfrm>
          <a:prstGeom prst="rect">
            <a:avLst/>
          </a:prstGeom>
        </p:spPr>
      </p:pic>
    </p:spTree>
    <p:extLst>
      <p:ext uri="{BB962C8B-B14F-4D97-AF65-F5344CB8AC3E}">
        <p14:creationId xmlns:p14="http://schemas.microsoft.com/office/powerpoint/2010/main" val="401522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schermopname, Lettertype, ontwerp&#10;&#10;Automatisch gegenereerde beschrijving">
            <a:extLst>
              <a:ext uri="{FF2B5EF4-FFF2-40B4-BE49-F238E27FC236}">
                <a16:creationId xmlns:a16="http://schemas.microsoft.com/office/drawing/2014/main" id="{9D72A118-D9A0-14B7-0F37-8F7FB1584D15}"/>
              </a:ext>
            </a:extLst>
          </p:cNvPr>
          <p:cNvPicPr>
            <a:picLocks noChangeAspect="1"/>
          </p:cNvPicPr>
          <p:nvPr/>
        </p:nvPicPr>
        <p:blipFill rotWithShape="1">
          <a:blip r:embed="rId2"/>
          <a:srcRect l="871" r="1" b="1"/>
          <a:stretch/>
        </p:blipFill>
        <p:spPr>
          <a:xfrm>
            <a:off x="20" y="1282"/>
            <a:ext cx="12191980" cy="6856718"/>
          </a:xfrm>
          <a:prstGeom prst="rect">
            <a:avLst/>
          </a:prstGeom>
        </p:spPr>
      </p:pic>
    </p:spTree>
    <p:extLst>
      <p:ext uri="{BB962C8B-B14F-4D97-AF65-F5344CB8AC3E}">
        <p14:creationId xmlns:p14="http://schemas.microsoft.com/office/powerpoint/2010/main" val="425442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schermopname, Lettertype, ontwerp&#10;&#10;Automatisch gegenereerde beschrijving">
            <a:extLst>
              <a:ext uri="{FF2B5EF4-FFF2-40B4-BE49-F238E27FC236}">
                <a16:creationId xmlns:a16="http://schemas.microsoft.com/office/drawing/2014/main" id="{BBFCD56C-E191-0A92-3837-CAA0F0F35108}"/>
              </a:ext>
            </a:extLst>
          </p:cNvPr>
          <p:cNvPicPr>
            <a:picLocks noChangeAspect="1"/>
          </p:cNvPicPr>
          <p:nvPr/>
        </p:nvPicPr>
        <p:blipFill rotWithShape="1">
          <a:blip r:embed="rId2"/>
          <a:srcRect l="871" r="1" b="1"/>
          <a:stretch/>
        </p:blipFill>
        <p:spPr>
          <a:xfrm>
            <a:off x="20" y="1282"/>
            <a:ext cx="12191980" cy="6856718"/>
          </a:xfrm>
          <a:prstGeom prst="rect">
            <a:avLst/>
          </a:prstGeom>
        </p:spPr>
      </p:pic>
    </p:spTree>
    <p:extLst>
      <p:ext uri="{BB962C8B-B14F-4D97-AF65-F5344CB8AC3E}">
        <p14:creationId xmlns:p14="http://schemas.microsoft.com/office/powerpoint/2010/main" val="345717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descr="Afbeelding met tekst, vogel, eend&#10;&#10;Automatisch gegenereerde beschrijving">
            <a:extLst>
              <a:ext uri="{FF2B5EF4-FFF2-40B4-BE49-F238E27FC236}">
                <a16:creationId xmlns:a16="http://schemas.microsoft.com/office/drawing/2014/main" id="{52B02E2E-F3C2-F695-3198-E680C4B0401E}"/>
              </a:ext>
            </a:extLst>
          </p:cNvPr>
          <p:cNvPicPr>
            <a:picLocks noChangeAspect="1"/>
          </p:cNvPicPr>
          <p:nvPr/>
        </p:nvPicPr>
        <p:blipFill rotWithShape="1">
          <a:blip r:embed="rId2"/>
          <a:srcRect l="871" r="1" b="1"/>
          <a:stretch/>
        </p:blipFill>
        <p:spPr>
          <a:xfrm>
            <a:off x="20" y="1282"/>
            <a:ext cx="12191980" cy="6856718"/>
          </a:xfrm>
          <a:prstGeom prst="rect">
            <a:avLst/>
          </a:prstGeom>
        </p:spPr>
      </p:pic>
    </p:spTree>
    <p:extLst>
      <p:ext uri="{BB962C8B-B14F-4D97-AF65-F5344CB8AC3E}">
        <p14:creationId xmlns:p14="http://schemas.microsoft.com/office/powerpoint/2010/main" val="16163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tekst, schermopname, Lettertype&#10;&#10;Automatisch gegenereerde beschrijving">
            <a:extLst>
              <a:ext uri="{FF2B5EF4-FFF2-40B4-BE49-F238E27FC236}">
                <a16:creationId xmlns:a16="http://schemas.microsoft.com/office/drawing/2014/main" id="{C1607BA6-2148-B907-A6A8-70754573637B}"/>
              </a:ext>
            </a:extLst>
          </p:cNvPr>
          <p:cNvPicPr>
            <a:picLocks noChangeAspect="1"/>
          </p:cNvPicPr>
          <p:nvPr/>
        </p:nvPicPr>
        <p:blipFill rotWithShape="1">
          <a:blip r:embed="rId2"/>
          <a:srcRect b="461"/>
          <a:stretch/>
        </p:blipFill>
        <p:spPr>
          <a:xfrm>
            <a:off x="20" y="1282"/>
            <a:ext cx="12191980" cy="6856718"/>
          </a:xfrm>
          <a:prstGeom prst="rect">
            <a:avLst/>
          </a:prstGeom>
        </p:spPr>
      </p:pic>
      <p:sp>
        <p:nvSpPr>
          <p:cNvPr id="4" name="Afgeronde rechthoek 3">
            <a:extLst>
              <a:ext uri="{FF2B5EF4-FFF2-40B4-BE49-F238E27FC236}">
                <a16:creationId xmlns:a16="http://schemas.microsoft.com/office/drawing/2014/main" id="{9A9B84BE-C659-D52F-D778-4971957CC83D}"/>
              </a:ext>
            </a:extLst>
          </p:cNvPr>
          <p:cNvSpPr/>
          <p:nvPr/>
        </p:nvSpPr>
        <p:spPr>
          <a:xfrm>
            <a:off x="2926080" y="1920240"/>
            <a:ext cx="2606040" cy="1371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Beveilig je huis met een deuralarm</a:t>
            </a:r>
          </a:p>
        </p:txBody>
      </p:sp>
      <p:sp>
        <p:nvSpPr>
          <p:cNvPr id="5" name="Afgeronde rechthoek 4">
            <a:extLst>
              <a:ext uri="{FF2B5EF4-FFF2-40B4-BE49-F238E27FC236}">
                <a16:creationId xmlns:a16="http://schemas.microsoft.com/office/drawing/2014/main" id="{EC2DFE9C-562F-C195-9F40-629095121C42}"/>
              </a:ext>
            </a:extLst>
          </p:cNvPr>
          <p:cNvSpPr/>
          <p:nvPr/>
        </p:nvSpPr>
        <p:spPr>
          <a:xfrm>
            <a:off x="2926080" y="4770120"/>
            <a:ext cx="2606040" cy="1371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Wat is de kern van de zaak?</a:t>
            </a:r>
          </a:p>
          <a:p>
            <a:pPr algn="ctr"/>
            <a:r>
              <a:rPr lang="nl-NL" dirty="0"/>
              <a:t>Heb ik dit probleem eerder gezien?</a:t>
            </a:r>
          </a:p>
        </p:txBody>
      </p:sp>
      <p:sp>
        <p:nvSpPr>
          <p:cNvPr id="6" name="Afgeronde rechthoek 5">
            <a:extLst>
              <a:ext uri="{FF2B5EF4-FFF2-40B4-BE49-F238E27FC236}">
                <a16:creationId xmlns:a16="http://schemas.microsoft.com/office/drawing/2014/main" id="{D449CE82-076B-96EB-C9BA-7974C55C6664}"/>
              </a:ext>
            </a:extLst>
          </p:cNvPr>
          <p:cNvSpPr/>
          <p:nvPr/>
        </p:nvSpPr>
        <p:spPr>
          <a:xfrm>
            <a:off x="9006840" y="4770120"/>
            <a:ext cx="2606040" cy="1371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Welke concepten kan ik gebruiken?</a:t>
            </a:r>
          </a:p>
          <a:p>
            <a:pPr algn="ctr"/>
            <a:r>
              <a:rPr lang="nl-NL" dirty="0"/>
              <a:t>Hoe zet ik een algoritme in elkaar</a:t>
            </a:r>
          </a:p>
        </p:txBody>
      </p:sp>
      <p:sp>
        <p:nvSpPr>
          <p:cNvPr id="7" name="Afgeronde rechthoek 6">
            <a:extLst>
              <a:ext uri="{FF2B5EF4-FFF2-40B4-BE49-F238E27FC236}">
                <a16:creationId xmlns:a16="http://schemas.microsoft.com/office/drawing/2014/main" id="{1D1A24EA-5A92-B774-B42D-D657FD539AE7}"/>
              </a:ext>
            </a:extLst>
          </p:cNvPr>
          <p:cNvSpPr/>
          <p:nvPr/>
        </p:nvSpPr>
        <p:spPr>
          <a:xfrm>
            <a:off x="9006840" y="1920240"/>
            <a:ext cx="2606040" cy="1371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Maak het programma van het deuralarm en test het uit</a:t>
            </a:r>
          </a:p>
        </p:txBody>
      </p:sp>
      <p:sp>
        <p:nvSpPr>
          <p:cNvPr id="9" name="Toelichting met afgeronde rechthoek 8">
            <a:extLst>
              <a:ext uri="{FF2B5EF4-FFF2-40B4-BE49-F238E27FC236}">
                <a16:creationId xmlns:a16="http://schemas.microsoft.com/office/drawing/2014/main" id="{418BA2D7-DE81-8356-6D75-98EEC60C0737}"/>
              </a:ext>
            </a:extLst>
          </p:cNvPr>
          <p:cNvSpPr/>
          <p:nvPr/>
        </p:nvSpPr>
        <p:spPr>
          <a:xfrm>
            <a:off x="-137160" y="3413760"/>
            <a:ext cx="2880360" cy="1356360"/>
          </a:xfrm>
          <a:prstGeom prst="wedgeRoundRectCallout">
            <a:avLst>
              <a:gd name="adj1" fmla="val 57388"/>
              <a:gd name="adj2" fmla="val 19496"/>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800" dirty="0">
                <a:effectLst/>
                <a:latin typeface="Iwona"/>
              </a:rPr>
              <a:t>Het vertalen van realistische problemen in wiskundige vorm. </a:t>
            </a:r>
            <a:endParaRPr lang="nl-NL" dirty="0"/>
          </a:p>
        </p:txBody>
      </p:sp>
      <p:sp>
        <p:nvSpPr>
          <p:cNvPr id="10" name="Toelichting met afgeronde rechthoek 9">
            <a:extLst>
              <a:ext uri="{FF2B5EF4-FFF2-40B4-BE49-F238E27FC236}">
                <a16:creationId xmlns:a16="http://schemas.microsoft.com/office/drawing/2014/main" id="{F102395B-0AF0-092A-FA76-773819FDE76F}"/>
              </a:ext>
            </a:extLst>
          </p:cNvPr>
          <p:cNvSpPr/>
          <p:nvPr/>
        </p:nvSpPr>
        <p:spPr>
          <a:xfrm>
            <a:off x="8205978" y="3854438"/>
            <a:ext cx="2880360" cy="1356360"/>
          </a:xfrm>
          <a:prstGeom prst="wedgeRoundRectCallout">
            <a:avLst>
              <a:gd name="adj1" fmla="val -74217"/>
              <a:gd name="adj2" fmla="val 4601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nl-NL" sz="1800" dirty="0">
                <a:effectLst/>
                <a:latin typeface="Iwona"/>
              </a:rPr>
              <a:t>Het oplossen van problemen, die voor de leerling niet standaard zijn. </a:t>
            </a:r>
            <a:endParaRPr lang="nl-NL" dirty="0">
              <a:effectLst/>
            </a:endParaRPr>
          </a:p>
        </p:txBody>
      </p:sp>
      <p:sp>
        <p:nvSpPr>
          <p:cNvPr id="11" name="Toelichting met afgeronde rechthoek 10">
            <a:extLst>
              <a:ext uri="{FF2B5EF4-FFF2-40B4-BE49-F238E27FC236}">
                <a16:creationId xmlns:a16="http://schemas.microsoft.com/office/drawing/2014/main" id="{7CB67D57-5E0D-6E56-783A-2ADDA00D302A}"/>
              </a:ext>
            </a:extLst>
          </p:cNvPr>
          <p:cNvSpPr/>
          <p:nvPr/>
        </p:nvSpPr>
        <p:spPr>
          <a:xfrm>
            <a:off x="5261229" y="3175617"/>
            <a:ext cx="2880360" cy="1356360"/>
          </a:xfrm>
          <a:prstGeom prst="wedgeRoundRectCallout">
            <a:avLst>
              <a:gd name="adj1" fmla="val -70961"/>
              <a:gd name="adj2" fmla="val 18680"/>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sz="1800" dirty="0">
                <a:effectLst/>
                <a:latin typeface="Iwona"/>
              </a:rPr>
              <a:t>Uit concrete probleemsituaties overeenkomsten en verschillen destilleren</a:t>
            </a:r>
            <a:endParaRPr lang="nl-NL" dirty="0"/>
          </a:p>
        </p:txBody>
      </p:sp>
    </p:spTree>
    <p:extLst>
      <p:ext uri="{BB962C8B-B14F-4D97-AF65-F5344CB8AC3E}">
        <p14:creationId xmlns:p14="http://schemas.microsoft.com/office/powerpoint/2010/main" val="5836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BF38676-E1CC-6953-CB9E-4339525F07CC}"/>
              </a:ext>
            </a:extLst>
          </p:cNvPr>
          <p:cNvSpPr txBox="1"/>
          <p:nvPr/>
        </p:nvSpPr>
        <p:spPr>
          <a:xfrm>
            <a:off x="1894819" y="2875002"/>
            <a:ext cx="8402361" cy="1107996"/>
          </a:xfrm>
          <a:prstGeom prst="rect">
            <a:avLst/>
          </a:prstGeom>
          <a:noFill/>
        </p:spPr>
        <p:txBody>
          <a:bodyPr wrap="square" rtlCol="0">
            <a:spAutoFit/>
          </a:bodyPr>
          <a:lstStyle/>
          <a:p>
            <a:r>
              <a:rPr lang="nl-NL" sz="6600"/>
              <a:t>makecode.microbit.org</a:t>
            </a:r>
            <a:endParaRPr lang="nl-NL" sz="6600" dirty="0"/>
          </a:p>
        </p:txBody>
      </p:sp>
    </p:spTree>
    <p:extLst>
      <p:ext uri="{BB962C8B-B14F-4D97-AF65-F5344CB8AC3E}">
        <p14:creationId xmlns:p14="http://schemas.microsoft.com/office/powerpoint/2010/main" val="177167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B47850-3CCE-9B3F-18BE-3523F036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41" y="1885950"/>
            <a:ext cx="6159500"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218F85B-0085-EB8C-A3CA-F8DBF7C3A8EC}"/>
              </a:ext>
            </a:extLst>
          </p:cNvPr>
          <p:cNvSpPr txBox="1"/>
          <p:nvPr/>
        </p:nvSpPr>
        <p:spPr>
          <a:xfrm>
            <a:off x="1258530" y="5385005"/>
            <a:ext cx="4365522" cy="584775"/>
          </a:xfrm>
          <a:prstGeom prst="rect">
            <a:avLst/>
          </a:prstGeom>
          <a:noFill/>
        </p:spPr>
        <p:txBody>
          <a:bodyPr wrap="square" rtlCol="0">
            <a:spAutoFit/>
          </a:bodyPr>
          <a:lstStyle/>
          <a:p>
            <a:pPr algn="ctr"/>
            <a:r>
              <a:rPr lang="nl-NL" sz="3200" dirty="0">
                <a:hlinkClick r:id="rId3"/>
              </a:rPr>
              <a:t>Les 4</a:t>
            </a:r>
            <a:endParaRPr lang="nl-NL" sz="3200" dirty="0"/>
          </a:p>
        </p:txBody>
      </p:sp>
      <p:pic>
        <p:nvPicPr>
          <p:cNvPr id="1028" name="Picture 4">
            <a:extLst>
              <a:ext uri="{FF2B5EF4-FFF2-40B4-BE49-F238E27FC236}">
                <a16:creationId xmlns:a16="http://schemas.microsoft.com/office/drawing/2014/main" id="{FDA5473B-5B52-87F8-D106-8A3C1BD271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158"/>
          <a:stretch/>
        </p:blipFill>
        <p:spPr bwMode="auto">
          <a:xfrm>
            <a:off x="7080659" y="365125"/>
            <a:ext cx="4749800" cy="4606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4FCC97E-0885-CC4B-D6ED-B23A7CFC883B}"/>
              </a:ext>
            </a:extLst>
          </p:cNvPr>
          <p:cNvSpPr txBox="1"/>
          <p:nvPr/>
        </p:nvSpPr>
        <p:spPr>
          <a:xfrm>
            <a:off x="7924799" y="5385005"/>
            <a:ext cx="3008671" cy="584775"/>
          </a:xfrm>
          <a:prstGeom prst="rect">
            <a:avLst/>
          </a:prstGeom>
          <a:noFill/>
        </p:spPr>
        <p:txBody>
          <a:bodyPr wrap="square" rtlCol="0">
            <a:spAutoFit/>
          </a:bodyPr>
          <a:lstStyle/>
          <a:p>
            <a:pPr algn="ctr"/>
            <a:r>
              <a:rPr lang="nl-NL" sz="3200" dirty="0">
                <a:hlinkClick r:id="rId5"/>
              </a:rPr>
              <a:t>Les 16</a:t>
            </a:r>
            <a:endParaRPr lang="nl-NL" sz="3200" dirty="0"/>
          </a:p>
        </p:txBody>
      </p:sp>
    </p:spTree>
    <p:extLst>
      <p:ext uri="{BB962C8B-B14F-4D97-AF65-F5344CB8AC3E}">
        <p14:creationId xmlns:p14="http://schemas.microsoft.com/office/powerpoint/2010/main" val="373670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B4C6D-B394-27D8-3A42-7E7CB1A200E8}"/>
              </a:ext>
            </a:extLst>
          </p:cNvPr>
          <p:cNvSpPr>
            <a:spLocks noGrp="1"/>
          </p:cNvSpPr>
          <p:nvPr>
            <p:ph type="title"/>
          </p:nvPr>
        </p:nvSpPr>
        <p:spPr/>
        <p:txBody>
          <a:bodyPr/>
          <a:lstStyle/>
          <a:p>
            <a:r>
              <a:rPr lang="nl-NL"/>
              <a:t>Contactinformatie</a:t>
            </a:r>
            <a:endParaRPr lang="nl-NL" dirty="0"/>
          </a:p>
        </p:txBody>
      </p:sp>
      <p:graphicFrame>
        <p:nvGraphicFramePr>
          <p:cNvPr id="32" name="Tijdelijke aanduiding voor inhoud 2">
            <a:extLst>
              <a:ext uri="{FF2B5EF4-FFF2-40B4-BE49-F238E27FC236}">
                <a16:creationId xmlns:a16="http://schemas.microsoft.com/office/drawing/2014/main" id="{F1BD424A-69B4-3DFE-6470-70FD669FA9D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3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C3B221-B717-B81A-E5FB-58FE07E52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52" y="381284"/>
            <a:ext cx="5169173" cy="2574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940AEA-3C35-BF60-4D1C-548B60680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67" y="3246960"/>
            <a:ext cx="4306341" cy="32297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4445D5-80C0-D499-4FB9-D508898058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88" b="22191"/>
          <a:stretch/>
        </p:blipFill>
        <p:spPr bwMode="auto">
          <a:xfrm>
            <a:off x="5587774" y="1225079"/>
            <a:ext cx="3156739" cy="4043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8EBE764-E179-3AB5-210E-3DE2973D0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262" y="1225079"/>
            <a:ext cx="3028886" cy="4043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CB667D87-5F6E-EEF7-50E4-5A853396EFC5}"/>
              </a:ext>
            </a:extLst>
          </p:cNvPr>
          <p:cNvSpPr/>
          <p:nvPr/>
        </p:nvSpPr>
        <p:spPr>
          <a:xfrm>
            <a:off x="838200" y="1899495"/>
            <a:ext cx="2188564" cy="305900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Ontwerpkeuzes</a:t>
            </a:r>
          </a:p>
        </p:txBody>
      </p:sp>
      <p:sp>
        <p:nvSpPr>
          <p:cNvPr id="5" name="Afgeronde rechthoek 4">
            <a:extLst>
              <a:ext uri="{FF2B5EF4-FFF2-40B4-BE49-F238E27FC236}">
                <a16:creationId xmlns:a16="http://schemas.microsoft.com/office/drawing/2014/main" id="{A16415ED-4AD0-B781-B8B6-8EB05A0F67D3}"/>
              </a:ext>
            </a:extLst>
          </p:cNvPr>
          <p:cNvSpPr/>
          <p:nvPr/>
        </p:nvSpPr>
        <p:spPr>
          <a:xfrm>
            <a:off x="3642609" y="1899495"/>
            <a:ext cx="5996066" cy="6038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Van buiten naar binnen</a:t>
            </a:r>
          </a:p>
        </p:txBody>
      </p:sp>
      <p:sp>
        <p:nvSpPr>
          <p:cNvPr id="6" name="Afgeronde rechthoek 5">
            <a:extLst>
              <a:ext uri="{FF2B5EF4-FFF2-40B4-BE49-F238E27FC236}">
                <a16:creationId xmlns:a16="http://schemas.microsoft.com/office/drawing/2014/main" id="{527D19F6-0281-8B4D-2B02-BF08C97DB8B0}"/>
              </a:ext>
            </a:extLst>
          </p:cNvPr>
          <p:cNvSpPr/>
          <p:nvPr/>
        </p:nvSpPr>
        <p:spPr>
          <a:xfrm>
            <a:off x="3642609" y="3066188"/>
            <a:ext cx="5996066" cy="6038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Van lezen naar schrijven</a:t>
            </a:r>
          </a:p>
        </p:txBody>
      </p:sp>
      <p:sp>
        <p:nvSpPr>
          <p:cNvPr id="7" name="Afgeronde rechthoek 6">
            <a:extLst>
              <a:ext uri="{FF2B5EF4-FFF2-40B4-BE49-F238E27FC236}">
                <a16:creationId xmlns:a16="http://schemas.microsoft.com/office/drawing/2014/main" id="{9AEA4854-8725-B3B5-7939-09222B131624}"/>
              </a:ext>
            </a:extLst>
          </p:cNvPr>
          <p:cNvSpPr/>
          <p:nvPr/>
        </p:nvSpPr>
        <p:spPr>
          <a:xfrm>
            <a:off x="3642609" y="4354642"/>
            <a:ext cx="5996066" cy="6038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Van begeleid naar zelfstandig</a:t>
            </a:r>
          </a:p>
        </p:txBody>
      </p:sp>
    </p:spTree>
    <p:extLst>
      <p:ext uri="{BB962C8B-B14F-4D97-AF65-F5344CB8AC3E}">
        <p14:creationId xmlns:p14="http://schemas.microsoft.com/office/powerpoint/2010/main" val="123348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B5836-D6E8-8097-5263-D388AC2438CB}"/>
              </a:ext>
            </a:extLst>
          </p:cNvPr>
          <p:cNvSpPr>
            <a:spLocks noGrp="1"/>
          </p:cNvSpPr>
          <p:nvPr>
            <p:ph type="title"/>
          </p:nvPr>
        </p:nvSpPr>
        <p:spPr/>
        <p:txBody>
          <a:bodyPr/>
          <a:lstStyle/>
          <a:p>
            <a:r>
              <a:rPr lang="nl-NL" dirty="0"/>
              <a:t>Ontwerpkeuzes – Van buiten naar binnen </a:t>
            </a:r>
          </a:p>
        </p:txBody>
      </p:sp>
      <p:pic>
        <p:nvPicPr>
          <p:cNvPr id="5" name="Tijdelijke aanduiding voor inhoud 4" descr="Afbeelding met apparaat, overdekt, wasdroger, elektronisch&#10;&#10;Automatisch gegenereerde beschrijving">
            <a:extLst>
              <a:ext uri="{FF2B5EF4-FFF2-40B4-BE49-F238E27FC236}">
                <a16:creationId xmlns:a16="http://schemas.microsoft.com/office/drawing/2014/main" id="{57C10A73-C643-5880-A8A3-ACAB73A7265F}"/>
              </a:ext>
            </a:extLst>
          </p:cNvPr>
          <p:cNvPicPr>
            <a:picLocks noGrp="1" noChangeAspect="1"/>
          </p:cNvPicPr>
          <p:nvPr>
            <p:ph idx="1"/>
          </p:nvPr>
        </p:nvPicPr>
        <p:blipFill>
          <a:blip r:embed="rId2"/>
          <a:stretch>
            <a:fillRect/>
          </a:stretch>
        </p:blipFill>
        <p:spPr>
          <a:xfrm>
            <a:off x="149396" y="1690688"/>
            <a:ext cx="2791517" cy="3634118"/>
          </a:xfrm>
        </p:spPr>
      </p:pic>
      <p:sp>
        <p:nvSpPr>
          <p:cNvPr id="6" name="Tekstvak 5">
            <a:extLst>
              <a:ext uri="{FF2B5EF4-FFF2-40B4-BE49-F238E27FC236}">
                <a16:creationId xmlns:a16="http://schemas.microsoft.com/office/drawing/2014/main" id="{CA09AF4A-270C-87A5-74CA-8891F408E15F}"/>
              </a:ext>
            </a:extLst>
          </p:cNvPr>
          <p:cNvSpPr txBox="1"/>
          <p:nvPr/>
        </p:nvSpPr>
        <p:spPr>
          <a:xfrm>
            <a:off x="321835" y="5621301"/>
            <a:ext cx="2446637" cy="369332"/>
          </a:xfrm>
          <a:prstGeom prst="rect">
            <a:avLst/>
          </a:prstGeom>
          <a:noFill/>
        </p:spPr>
        <p:txBody>
          <a:bodyPr wrap="square" rtlCol="0">
            <a:spAutoFit/>
          </a:bodyPr>
          <a:lstStyle/>
          <a:p>
            <a:pPr algn="ctr"/>
            <a:r>
              <a:rPr lang="nl-NL" dirty="0"/>
              <a:t>Als gebruiker</a:t>
            </a:r>
          </a:p>
        </p:txBody>
      </p:sp>
      <p:pic>
        <p:nvPicPr>
          <p:cNvPr id="2050" name="Picture 2">
            <a:extLst>
              <a:ext uri="{FF2B5EF4-FFF2-40B4-BE49-F238E27FC236}">
                <a16:creationId xmlns:a16="http://schemas.microsoft.com/office/drawing/2014/main" id="{1B9EDC0A-EA2F-C3F3-195E-72DCDBC74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561" y="2402063"/>
            <a:ext cx="3696178" cy="248288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C70E801-00F3-C6DE-5103-E4B0734D4734}"/>
              </a:ext>
            </a:extLst>
          </p:cNvPr>
          <p:cNvSpPr txBox="1"/>
          <p:nvPr/>
        </p:nvSpPr>
        <p:spPr>
          <a:xfrm>
            <a:off x="3704331" y="5624350"/>
            <a:ext cx="2446637" cy="369332"/>
          </a:xfrm>
          <a:prstGeom prst="rect">
            <a:avLst/>
          </a:prstGeom>
          <a:noFill/>
        </p:spPr>
        <p:txBody>
          <a:bodyPr wrap="square" rtlCol="0">
            <a:spAutoFit/>
          </a:bodyPr>
          <a:lstStyle/>
          <a:p>
            <a:pPr algn="ctr"/>
            <a:r>
              <a:rPr lang="nl-NL" dirty="0"/>
              <a:t>De techniek</a:t>
            </a:r>
          </a:p>
        </p:txBody>
      </p:sp>
      <p:pic>
        <p:nvPicPr>
          <p:cNvPr id="2052" name="Picture 4">
            <a:extLst>
              <a:ext uri="{FF2B5EF4-FFF2-40B4-BE49-F238E27FC236}">
                <a16:creationId xmlns:a16="http://schemas.microsoft.com/office/drawing/2014/main" id="{DA3D5A6D-5469-4219-72A4-3EACF9FC0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824" y="1626356"/>
            <a:ext cx="4514800" cy="386317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38502009-5827-D8BC-2678-8E136C89FC20}"/>
              </a:ext>
            </a:extLst>
          </p:cNvPr>
          <p:cNvSpPr txBox="1"/>
          <p:nvPr/>
        </p:nvSpPr>
        <p:spPr>
          <a:xfrm>
            <a:off x="8289905" y="5621301"/>
            <a:ext cx="2446637" cy="369332"/>
          </a:xfrm>
          <a:prstGeom prst="rect">
            <a:avLst/>
          </a:prstGeom>
          <a:noFill/>
        </p:spPr>
        <p:txBody>
          <a:bodyPr wrap="square" rtlCol="0">
            <a:spAutoFit/>
          </a:bodyPr>
          <a:lstStyle/>
          <a:p>
            <a:pPr algn="ctr"/>
            <a:r>
              <a:rPr lang="nl-NL" dirty="0"/>
              <a:t>De informatica</a:t>
            </a:r>
          </a:p>
        </p:txBody>
      </p:sp>
    </p:spTree>
    <p:extLst>
      <p:ext uri="{BB962C8B-B14F-4D97-AF65-F5344CB8AC3E}">
        <p14:creationId xmlns:p14="http://schemas.microsoft.com/office/powerpoint/2010/main" val="35300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a:extLst>
              <a:ext uri="{FF2B5EF4-FFF2-40B4-BE49-F238E27FC236}">
                <a16:creationId xmlns:a16="http://schemas.microsoft.com/office/drawing/2014/main" id="{21F82B3D-F2C3-F94C-A093-5436279BCD55}"/>
              </a:ext>
            </a:extLst>
          </p:cNvPr>
          <p:cNvSpPr/>
          <p:nvPr/>
        </p:nvSpPr>
        <p:spPr>
          <a:xfrm>
            <a:off x="152036" y="1908775"/>
            <a:ext cx="2111788" cy="829339"/>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Introductie</a:t>
            </a:r>
          </a:p>
        </p:txBody>
      </p:sp>
      <p:sp>
        <p:nvSpPr>
          <p:cNvPr id="5" name="Gebogen pijl omhoog 4">
            <a:extLst>
              <a:ext uri="{FF2B5EF4-FFF2-40B4-BE49-F238E27FC236}">
                <a16:creationId xmlns:a16="http://schemas.microsoft.com/office/drawing/2014/main" id="{DD423D4C-73FF-3F4D-8958-D77A50E847E3}"/>
              </a:ext>
            </a:extLst>
          </p:cNvPr>
          <p:cNvSpPr/>
          <p:nvPr/>
        </p:nvSpPr>
        <p:spPr>
          <a:xfrm rot="5400000">
            <a:off x="221754" y="2686746"/>
            <a:ext cx="604519" cy="611152"/>
          </a:xfrm>
          <a:prstGeom prst="bentUpArrow">
            <a:avLst>
              <a:gd name="adj1" fmla="val 5462"/>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fgeronde rechthoek 5">
            <a:extLst>
              <a:ext uri="{FF2B5EF4-FFF2-40B4-BE49-F238E27FC236}">
                <a16:creationId xmlns:a16="http://schemas.microsoft.com/office/drawing/2014/main" id="{D8FF0F19-DC22-9D4B-A084-89C837AD2AEE}"/>
              </a:ext>
            </a:extLst>
          </p:cNvPr>
          <p:cNvSpPr/>
          <p:nvPr/>
        </p:nvSpPr>
        <p:spPr>
          <a:xfrm>
            <a:off x="839097" y="2872452"/>
            <a:ext cx="2034909" cy="562707"/>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Terugblik</a:t>
            </a:r>
          </a:p>
        </p:txBody>
      </p:sp>
      <p:sp>
        <p:nvSpPr>
          <p:cNvPr id="9" name="Gebogen pijl omhoog 8">
            <a:extLst>
              <a:ext uri="{FF2B5EF4-FFF2-40B4-BE49-F238E27FC236}">
                <a16:creationId xmlns:a16="http://schemas.microsoft.com/office/drawing/2014/main" id="{834E70F9-521D-4C48-8ECA-D9205D841A55}"/>
              </a:ext>
            </a:extLst>
          </p:cNvPr>
          <p:cNvSpPr/>
          <p:nvPr/>
        </p:nvSpPr>
        <p:spPr>
          <a:xfrm rot="5400000">
            <a:off x="121001" y="3305835"/>
            <a:ext cx="806024" cy="611152"/>
          </a:xfrm>
          <a:prstGeom prst="bentUpArrow">
            <a:avLst>
              <a:gd name="adj1" fmla="val 6548"/>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D4795E9B-B059-2644-A493-70B7EF00E7E3}"/>
              </a:ext>
            </a:extLst>
          </p:cNvPr>
          <p:cNvSpPr/>
          <p:nvPr/>
        </p:nvSpPr>
        <p:spPr>
          <a:xfrm>
            <a:off x="839096" y="3652719"/>
            <a:ext cx="2034909" cy="562707"/>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Doelen benoemen</a:t>
            </a:r>
          </a:p>
        </p:txBody>
      </p:sp>
      <p:sp>
        <p:nvSpPr>
          <p:cNvPr id="11" name="Afgeronde rechthoek 10">
            <a:extLst>
              <a:ext uri="{FF2B5EF4-FFF2-40B4-BE49-F238E27FC236}">
                <a16:creationId xmlns:a16="http://schemas.microsoft.com/office/drawing/2014/main" id="{AC9FC0AC-E55A-8C43-902D-0FF566F97F0E}"/>
              </a:ext>
            </a:extLst>
          </p:cNvPr>
          <p:cNvSpPr/>
          <p:nvPr/>
        </p:nvSpPr>
        <p:spPr>
          <a:xfrm>
            <a:off x="839096" y="4432986"/>
            <a:ext cx="2034909" cy="562707"/>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Demonstreren opstelling</a:t>
            </a:r>
          </a:p>
        </p:txBody>
      </p:sp>
      <p:sp>
        <p:nvSpPr>
          <p:cNvPr id="12" name="Gebogen pijl omhoog 11">
            <a:extLst>
              <a:ext uri="{FF2B5EF4-FFF2-40B4-BE49-F238E27FC236}">
                <a16:creationId xmlns:a16="http://schemas.microsoft.com/office/drawing/2014/main" id="{5AFABB26-2D1E-6B4C-9695-D006FF91EE1A}"/>
              </a:ext>
            </a:extLst>
          </p:cNvPr>
          <p:cNvSpPr/>
          <p:nvPr/>
        </p:nvSpPr>
        <p:spPr>
          <a:xfrm rot="5400000">
            <a:off x="-5588" y="3950760"/>
            <a:ext cx="1059204" cy="611152"/>
          </a:xfrm>
          <a:prstGeom prst="bentUpArrow">
            <a:avLst>
              <a:gd name="adj1" fmla="val 6736"/>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Afgeronde rechthoek 12">
            <a:extLst>
              <a:ext uri="{FF2B5EF4-FFF2-40B4-BE49-F238E27FC236}">
                <a16:creationId xmlns:a16="http://schemas.microsoft.com/office/drawing/2014/main" id="{A3657277-04AD-814C-BE4E-4BC9D912A667}"/>
              </a:ext>
            </a:extLst>
          </p:cNvPr>
          <p:cNvSpPr/>
          <p:nvPr/>
        </p:nvSpPr>
        <p:spPr>
          <a:xfrm>
            <a:off x="3197644" y="1908160"/>
            <a:ext cx="2111788" cy="829339"/>
          </a:xfrm>
          <a:prstGeom prst="round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ysClr val="windowText" lastClr="000000"/>
                </a:solidFill>
              </a:rPr>
              <a:t>Instructie</a:t>
            </a:r>
          </a:p>
        </p:txBody>
      </p:sp>
      <p:sp>
        <p:nvSpPr>
          <p:cNvPr id="14" name="Gebogen pijl omhoog 13">
            <a:extLst>
              <a:ext uri="{FF2B5EF4-FFF2-40B4-BE49-F238E27FC236}">
                <a16:creationId xmlns:a16="http://schemas.microsoft.com/office/drawing/2014/main" id="{2428CFFA-40F7-EC4E-B86A-54A5D4B8256C}"/>
              </a:ext>
            </a:extLst>
          </p:cNvPr>
          <p:cNvSpPr/>
          <p:nvPr/>
        </p:nvSpPr>
        <p:spPr>
          <a:xfrm rot="5400000">
            <a:off x="3405894" y="2725138"/>
            <a:ext cx="562706" cy="611152"/>
          </a:xfrm>
          <a:prstGeom prst="bentUpArrow">
            <a:avLst>
              <a:gd name="adj1" fmla="val 7141"/>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a:extLst>
              <a:ext uri="{FF2B5EF4-FFF2-40B4-BE49-F238E27FC236}">
                <a16:creationId xmlns:a16="http://schemas.microsoft.com/office/drawing/2014/main" id="{C34BC039-703E-7446-B509-45C4AD8AA88D}"/>
              </a:ext>
            </a:extLst>
          </p:cNvPr>
          <p:cNvSpPr/>
          <p:nvPr/>
        </p:nvSpPr>
        <p:spPr>
          <a:xfrm>
            <a:off x="4000078" y="2872452"/>
            <a:ext cx="2034909" cy="562707"/>
          </a:xfrm>
          <a:prstGeom prst="round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err="1">
                <a:solidFill>
                  <a:sysClr val="windowText" lastClr="000000"/>
                </a:solidFill>
              </a:rPr>
              <a:t>Unplugged</a:t>
            </a:r>
            <a:r>
              <a:rPr lang="nl-NL" dirty="0">
                <a:solidFill>
                  <a:sysClr val="windowText" lastClr="000000"/>
                </a:solidFill>
              </a:rPr>
              <a:t> activiteit</a:t>
            </a:r>
          </a:p>
        </p:txBody>
      </p:sp>
      <p:sp>
        <p:nvSpPr>
          <p:cNvPr id="16" name="Afgeronde rechthoek 15">
            <a:extLst>
              <a:ext uri="{FF2B5EF4-FFF2-40B4-BE49-F238E27FC236}">
                <a16:creationId xmlns:a16="http://schemas.microsoft.com/office/drawing/2014/main" id="{AB719057-557B-AB46-B25E-C1E3F8233F4F}"/>
              </a:ext>
            </a:extLst>
          </p:cNvPr>
          <p:cNvSpPr/>
          <p:nvPr/>
        </p:nvSpPr>
        <p:spPr>
          <a:xfrm>
            <a:off x="3994219" y="3652719"/>
            <a:ext cx="2034909" cy="562707"/>
          </a:xfrm>
          <a:prstGeom prst="round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ysClr val="windowText" lastClr="000000"/>
                </a:solidFill>
              </a:rPr>
              <a:t>Code Analyseren</a:t>
            </a:r>
          </a:p>
        </p:txBody>
      </p:sp>
      <p:sp>
        <p:nvSpPr>
          <p:cNvPr id="17" name="Afgeronde rechthoek 16">
            <a:extLst>
              <a:ext uri="{FF2B5EF4-FFF2-40B4-BE49-F238E27FC236}">
                <a16:creationId xmlns:a16="http://schemas.microsoft.com/office/drawing/2014/main" id="{D946F52B-07A7-294D-B12D-5A596C3C55C0}"/>
              </a:ext>
            </a:extLst>
          </p:cNvPr>
          <p:cNvSpPr/>
          <p:nvPr/>
        </p:nvSpPr>
        <p:spPr>
          <a:xfrm>
            <a:off x="7030731" y="3921166"/>
            <a:ext cx="2034909" cy="562707"/>
          </a:xfrm>
          <a:prstGeom prst="roundRect">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rPr>
              <a:t>Code Aanpassen</a:t>
            </a:r>
          </a:p>
        </p:txBody>
      </p:sp>
      <p:sp>
        <p:nvSpPr>
          <p:cNvPr id="18" name="Gebogen pijl omhoog 17">
            <a:extLst>
              <a:ext uri="{FF2B5EF4-FFF2-40B4-BE49-F238E27FC236}">
                <a16:creationId xmlns:a16="http://schemas.microsoft.com/office/drawing/2014/main" id="{5A724456-1FD7-8245-A03D-85806F373155}"/>
              </a:ext>
            </a:extLst>
          </p:cNvPr>
          <p:cNvSpPr/>
          <p:nvPr/>
        </p:nvSpPr>
        <p:spPr>
          <a:xfrm rot="5400000">
            <a:off x="3272576" y="3317490"/>
            <a:ext cx="829339" cy="611152"/>
          </a:xfrm>
          <a:prstGeom prst="bentUpArrow">
            <a:avLst>
              <a:gd name="adj1" fmla="val 7830"/>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Gebogen pijl omhoog 18">
            <a:extLst>
              <a:ext uri="{FF2B5EF4-FFF2-40B4-BE49-F238E27FC236}">
                <a16:creationId xmlns:a16="http://schemas.microsoft.com/office/drawing/2014/main" id="{99282F88-1103-7049-9D66-6BC18BBD416D}"/>
              </a:ext>
            </a:extLst>
          </p:cNvPr>
          <p:cNvSpPr/>
          <p:nvPr/>
        </p:nvSpPr>
        <p:spPr>
          <a:xfrm rot="5400000">
            <a:off x="6259367" y="3586531"/>
            <a:ext cx="931575" cy="611152"/>
          </a:xfrm>
          <a:prstGeom prst="bentUpArrow">
            <a:avLst>
              <a:gd name="adj1" fmla="val 6610"/>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81033693-224A-FF49-AFFC-D5048D1BEF4A}"/>
              </a:ext>
            </a:extLst>
          </p:cNvPr>
          <p:cNvSpPr/>
          <p:nvPr/>
        </p:nvSpPr>
        <p:spPr>
          <a:xfrm>
            <a:off x="6278423" y="1908360"/>
            <a:ext cx="2111788" cy="8293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Verwerking</a:t>
            </a:r>
          </a:p>
        </p:txBody>
      </p:sp>
      <p:sp>
        <p:nvSpPr>
          <p:cNvPr id="21" name="Gebogen pijl omhoog 20">
            <a:extLst>
              <a:ext uri="{FF2B5EF4-FFF2-40B4-BE49-F238E27FC236}">
                <a16:creationId xmlns:a16="http://schemas.microsoft.com/office/drawing/2014/main" id="{7E4E5399-2EA8-C44F-A271-223E9FC3F396}"/>
              </a:ext>
            </a:extLst>
          </p:cNvPr>
          <p:cNvSpPr/>
          <p:nvPr/>
        </p:nvSpPr>
        <p:spPr>
          <a:xfrm rot="5400000">
            <a:off x="6302034" y="2800036"/>
            <a:ext cx="829340" cy="611153"/>
          </a:xfrm>
          <a:prstGeom prst="bentUpArrow">
            <a:avLst>
              <a:gd name="adj1" fmla="val 7141"/>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Afgeronde rechthoek 21">
            <a:extLst>
              <a:ext uri="{FF2B5EF4-FFF2-40B4-BE49-F238E27FC236}">
                <a16:creationId xmlns:a16="http://schemas.microsoft.com/office/drawing/2014/main" id="{6B60A70F-3012-E54E-97FB-15ECE9BD1B3A}"/>
              </a:ext>
            </a:extLst>
          </p:cNvPr>
          <p:cNvSpPr/>
          <p:nvPr/>
        </p:nvSpPr>
        <p:spPr>
          <a:xfrm>
            <a:off x="7046230" y="3100362"/>
            <a:ext cx="2034909" cy="5627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Code nabouwen</a:t>
            </a:r>
          </a:p>
        </p:txBody>
      </p:sp>
      <p:sp>
        <p:nvSpPr>
          <p:cNvPr id="23" name="Afgeronde rechthoek 22">
            <a:extLst>
              <a:ext uri="{FF2B5EF4-FFF2-40B4-BE49-F238E27FC236}">
                <a16:creationId xmlns:a16="http://schemas.microsoft.com/office/drawing/2014/main" id="{57FD3DC4-3D66-AC45-8C61-E2F1B3F58DD6}"/>
              </a:ext>
            </a:extLst>
          </p:cNvPr>
          <p:cNvSpPr/>
          <p:nvPr/>
        </p:nvSpPr>
        <p:spPr>
          <a:xfrm>
            <a:off x="7046230" y="4667333"/>
            <a:ext cx="2034909" cy="5627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Zelf uitzoeken</a:t>
            </a:r>
          </a:p>
        </p:txBody>
      </p:sp>
      <p:sp>
        <p:nvSpPr>
          <p:cNvPr id="24" name="Afgeronde rechthoek 23">
            <a:extLst>
              <a:ext uri="{FF2B5EF4-FFF2-40B4-BE49-F238E27FC236}">
                <a16:creationId xmlns:a16="http://schemas.microsoft.com/office/drawing/2014/main" id="{DE19332E-AD3A-D34F-8FF1-EEF692F4F72C}"/>
              </a:ext>
            </a:extLst>
          </p:cNvPr>
          <p:cNvSpPr/>
          <p:nvPr/>
        </p:nvSpPr>
        <p:spPr>
          <a:xfrm>
            <a:off x="7046229" y="5435131"/>
            <a:ext cx="2034909" cy="5627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Zelfstandig werken</a:t>
            </a:r>
          </a:p>
        </p:txBody>
      </p:sp>
      <p:sp>
        <p:nvSpPr>
          <p:cNvPr id="25" name="Afgeronde rechthoek 24">
            <a:extLst>
              <a:ext uri="{FF2B5EF4-FFF2-40B4-BE49-F238E27FC236}">
                <a16:creationId xmlns:a16="http://schemas.microsoft.com/office/drawing/2014/main" id="{048C90D9-843E-5846-8230-434651A3FF77}"/>
              </a:ext>
            </a:extLst>
          </p:cNvPr>
          <p:cNvSpPr/>
          <p:nvPr/>
        </p:nvSpPr>
        <p:spPr>
          <a:xfrm>
            <a:off x="7046229" y="6170647"/>
            <a:ext cx="2034909" cy="5627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Samen</a:t>
            </a:r>
          </a:p>
        </p:txBody>
      </p:sp>
      <p:sp>
        <p:nvSpPr>
          <p:cNvPr id="27" name="Gebogen pijl omhoog 26">
            <a:extLst>
              <a:ext uri="{FF2B5EF4-FFF2-40B4-BE49-F238E27FC236}">
                <a16:creationId xmlns:a16="http://schemas.microsoft.com/office/drawing/2014/main" id="{B78B9331-45CE-D54F-BFE4-935968EFE932}"/>
              </a:ext>
            </a:extLst>
          </p:cNvPr>
          <p:cNvSpPr/>
          <p:nvPr/>
        </p:nvSpPr>
        <p:spPr>
          <a:xfrm rot="5400000">
            <a:off x="6302035" y="4353703"/>
            <a:ext cx="829339" cy="611153"/>
          </a:xfrm>
          <a:prstGeom prst="bentUpArrow">
            <a:avLst>
              <a:gd name="adj1" fmla="val 7830"/>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Gebogen pijl omhoog 27">
            <a:extLst>
              <a:ext uri="{FF2B5EF4-FFF2-40B4-BE49-F238E27FC236}">
                <a16:creationId xmlns:a16="http://schemas.microsoft.com/office/drawing/2014/main" id="{2B3AF4E3-09A6-2747-9D29-E7C86E91733E}"/>
              </a:ext>
            </a:extLst>
          </p:cNvPr>
          <p:cNvSpPr/>
          <p:nvPr/>
        </p:nvSpPr>
        <p:spPr>
          <a:xfrm rot="5400000">
            <a:off x="6251947" y="5175956"/>
            <a:ext cx="931575" cy="611153"/>
          </a:xfrm>
          <a:prstGeom prst="bentUpArrow">
            <a:avLst>
              <a:gd name="adj1" fmla="val 6610"/>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Gebogen pijl omhoog 28">
            <a:extLst>
              <a:ext uri="{FF2B5EF4-FFF2-40B4-BE49-F238E27FC236}">
                <a16:creationId xmlns:a16="http://schemas.microsoft.com/office/drawing/2014/main" id="{DAEC140F-55A3-874E-A32D-C9ED656C05A8}"/>
              </a:ext>
            </a:extLst>
          </p:cNvPr>
          <p:cNvSpPr/>
          <p:nvPr/>
        </p:nvSpPr>
        <p:spPr>
          <a:xfrm rot="5400000">
            <a:off x="6356941" y="5904391"/>
            <a:ext cx="721585" cy="611153"/>
          </a:xfrm>
          <a:prstGeom prst="bentUpArrow">
            <a:avLst>
              <a:gd name="adj1" fmla="val 9557"/>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fgeronde rechthoek 29">
            <a:extLst>
              <a:ext uri="{FF2B5EF4-FFF2-40B4-BE49-F238E27FC236}">
                <a16:creationId xmlns:a16="http://schemas.microsoft.com/office/drawing/2014/main" id="{F4A25807-CC5B-5747-9B4F-33A28D01F2BC}"/>
              </a:ext>
            </a:extLst>
          </p:cNvPr>
          <p:cNvSpPr/>
          <p:nvPr/>
        </p:nvSpPr>
        <p:spPr>
          <a:xfrm>
            <a:off x="9022896" y="1908160"/>
            <a:ext cx="2111788" cy="829339"/>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ysClr val="windowText" lastClr="000000"/>
                </a:solidFill>
              </a:rPr>
              <a:t>Evaluatie</a:t>
            </a:r>
          </a:p>
        </p:txBody>
      </p:sp>
      <p:sp>
        <p:nvSpPr>
          <p:cNvPr id="31" name="Afgeronde rechthoek 30">
            <a:extLst>
              <a:ext uri="{FF2B5EF4-FFF2-40B4-BE49-F238E27FC236}">
                <a16:creationId xmlns:a16="http://schemas.microsoft.com/office/drawing/2014/main" id="{1EAEDC31-13A1-4E45-8774-7744A844A78F}"/>
              </a:ext>
            </a:extLst>
          </p:cNvPr>
          <p:cNvSpPr/>
          <p:nvPr/>
        </p:nvSpPr>
        <p:spPr>
          <a:xfrm>
            <a:off x="9938654" y="2974480"/>
            <a:ext cx="2034909" cy="562707"/>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ysClr val="windowText" lastClr="000000"/>
                </a:solidFill>
              </a:rPr>
              <a:t>Demonstratie</a:t>
            </a:r>
          </a:p>
        </p:txBody>
      </p:sp>
      <p:sp>
        <p:nvSpPr>
          <p:cNvPr id="32" name="Gebogen pijl omhoog 31">
            <a:extLst>
              <a:ext uri="{FF2B5EF4-FFF2-40B4-BE49-F238E27FC236}">
                <a16:creationId xmlns:a16="http://schemas.microsoft.com/office/drawing/2014/main" id="{1888C4E9-95F2-EF4E-9859-03D10B543936}"/>
              </a:ext>
            </a:extLst>
          </p:cNvPr>
          <p:cNvSpPr/>
          <p:nvPr/>
        </p:nvSpPr>
        <p:spPr>
          <a:xfrm rot="5400000">
            <a:off x="9330816" y="2734183"/>
            <a:ext cx="604521" cy="611153"/>
          </a:xfrm>
          <a:prstGeom prst="bentUpArrow">
            <a:avLst>
              <a:gd name="adj1" fmla="val 7141"/>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3" name="Gebogen pijl omhoog 32">
            <a:extLst>
              <a:ext uri="{FF2B5EF4-FFF2-40B4-BE49-F238E27FC236}">
                <a16:creationId xmlns:a16="http://schemas.microsoft.com/office/drawing/2014/main" id="{1BB475E4-2BDB-744C-A018-863F72283CC6}"/>
              </a:ext>
            </a:extLst>
          </p:cNvPr>
          <p:cNvSpPr/>
          <p:nvPr/>
        </p:nvSpPr>
        <p:spPr>
          <a:xfrm rot="5400000">
            <a:off x="3262497" y="4115968"/>
            <a:ext cx="864008" cy="611153"/>
          </a:xfrm>
          <a:prstGeom prst="bentUpArrow">
            <a:avLst>
              <a:gd name="adj1" fmla="val 7141"/>
              <a:gd name="adj2" fmla="val 1331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Afgeronde rechthoek 33">
            <a:extLst>
              <a:ext uri="{FF2B5EF4-FFF2-40B4-BE49-F238E27FC236}">
                <a16:creationId xmlns:a16="http://schemas.microsoft.com/office/drawing/2014/main" id="{0C74F143-D128-B94A-9626-051BC7E57987}"/>
              </a:ext>
            </a:extLst>
          </p:cNvPr>
          <p:cNvSpPr/>
          <p:nvPr/>
        </p:nvSpPr>
        <p:spPr>
          <a:xfrm>
            <a:off x="3992822" y="4454952"/>
            <a:ext cx="2034909" cy="562707"/>
          </a:xfrm>
          <a:prstGeom prst="round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err="1">
                <a:solidFill>
                  <a:schemeClr val="tx1"/>
                </a:solidFill>
              </a:rPr>
              <a:t>Modelling</a:t>
            </a:r>
            <a:endParaRPr lang="nl-NL" dirty="0">
              <a:solidFill>
                <a:schemeClr val="tx1"/>
              </a:solidFill>
            </a:endParaRPr>
          </a:p>
        </p:txBody>
      </p:sp>
      <p:sp>
        <p:nvSpPr>
          <p:cNvPr id="3" name="Titel 2">
            <a:extLst>
              <a:ext uri="{FF2B5EF4-FFF2-40B4-BE49-F238E27FC236}">
                <a16:creationId xmlns:a16="http://schemas.microsoft.com/office/drawing/2014/main" id="{6CE0CD6F-6B54-9B9A-F2C9-0AF98D65CF9C}"/>
              </a:ext>
            </a:extLst>
          </p:cNvPr>
          <p:cNvSpPr>
            <a:spLocks noGrp="1"/>
          </p:cNvSpPr>
          <p:nvPr>
            <p:ph type="title"/>
          </p:nvPr>
        </p:nvSpPr>
        <p:spPr/>
        <p:txBody>
          <a:bodyPr/>
          <a:lstStyle/>
          <a:p>
            <a:r>
              <a:rPr lang="nl-NL" dirty="0"/>
              <a:t>Ontwerpkeuzes – Van lezen naar schrijven</a:t>
            </a:r>
          </a:p>
        </p:txBody>
      </p:sp>
    </p:spTree>
    <p:extLst>
      <p:ext uri="{BB962C8B-B14F-4D97-AF65-F5344CB8AC3E}">
        <p14:creationId xmlns:p14="http://schemas.microsoft.com/office/powerpoint/2010/main" val="20995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3277E741-48E8-9448-B2B3-F9A7C4194566}"/>
              </a:ext>
            </a:extLst>
          </p:cNvPr>
          <p:cNvSpPr/>
          <p:nvPr/>
        </p:nvSpPr>
        <p:spPr>
          <a:xfrm>
            <a:off x="60960" y="335280"/>
            <a:ext cx="1554480" cy="149352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Introductie</a:t>
            </a:r>
          </a:p>
        </p:txBody>
      </p:sp>
      <p:sp>
        <p:nvSpPr>
          <p:cNvPr id="3" name="Afgeronde rechthoek 2">
            <a:extLst>
              <a:ext uri="{FF2B5EF4-FFF2-40B4-BE49-F238E27FC236}">
                <a16:creationId xmlns:a16="http://schemas.microsoft.com/office/drawing/2014/main" id="{1D33E54F-181A-634C-9838-4C6F4725918F}"/>
              </a:ext>
            </a:extLst>
          </p:cNvPr>
          <p:cNvSpPr/>
          <p:nvPr/>
        </p:nvSpPr>
        <p:spPr>
          <a:xfrm>
            <a:off x="2164080" y="304800"/>
            <a:ext cx="1554480" cy="149352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Verkennen</a:t>
            </a:r>
          </a:p>
        </p:txBody>
      </p:sp>
      <p:sp>
        <p:nvSpPr>
          <p:cNvPr id="4" name="Afgeronde rechthoek 3">
            <a:extLst>
              <a:ext uri="{FF2B5EF4-FFF2-40B4-BE49-F238E27FC236}">
                <a16:creationId xmlns:a16="http://schemas.microsoft.com/office/drawing/2014/main" id="{A5804D9B-1615-174D-8BD9-575BC7719FAB}"/>
              </a:ext>
            </a:extLst>
          </p:cNvPr>
          <p:cNvSpPr/>
          <p:nvPr/>
        </p:nvSpPr>
        <p:spPr>
          <a:xfrm>
            <a:off x="4267200" y="304800"/>
            <a:ext cx="1554480" cy="149352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solidFill>
              </a:rPr>
              <a:t>Unplugged</a:t>
            </a:r>
            <a:r>
              <a:rPr lang="nl-NL" sz="1600" dirty="0">
                <a:solidFill>
                  <a:schemeClr val="tx1"/>
                </a:solidFill>
              </a:rPr>
              <a:t> parkeerplaats</a:t>
            </a:r>
          </a:p>
        </p:txBody>
      </p:sp>
      <p:sp>
        <p:nvSpPr>
          <p:cNvPr id="5" name="Afgeronde rechthoek 4">
            <a:extLst>
              <a:ext uri="{FF2B5EF4-FFF2-40B4-BE49-F238E27FC236}">
                <a16:creationId xmlns:a16="http://schemas.microsoft.com/office/drawing/2014/main" id="{4C1382C5-7229-7D4A-8157-A42453C99444}"/>
              </a:ext>
            </a:extLst>
          </p:cNvPr>
          <p:cNvSpPr/>
          <p:nvPr/>
        </p:nvSpPr>
        <p:spPr>
          <a:xfrm>
            <a:off x="6370320" y="304800"/>
            <a:ext cx="1554480" cy="14935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1 parkeerplaats</a:t>
            </a:r>
          </a:p>
        </p:txBody>
      </p:sp>
      <p:sp>
        <p:nvSpPr>
          <p:cNvPr id="6" name="Afgeronde rechthoek 5">
            <a:extLst>
              <a:ext uri="{FF2B5EF4-FFF2-40B4-BE49-F238E27FC236}">
                <a16:creationId xmlns:a16="http://schemas.microsoft.com/office/drawing/2014/main" id="{88967089-57DA-FF4F-89C5-4DCA2229867D}"/>
              </a:ext>
            </a:extLst>
          </p:cNvPr>
          <p:cNvSpPr/>
          <p:nvPr/>
        </p:nvSpPr>
        <p:spPr>
          <a:xfrm>
            <a:off x="8473440" y="304800"/>
            <a:ext cx="1554480" cy="14935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2 parkeerplaats</a:t>
            </a:r>
          </a:p>
        </p:txBody>
      </p:sp>
      <p:sp>
        <p:nvSpPr>
          <p:cNvPr id="7" name="Afgeronde rechthoek 6">
            <a:extLst>
              <a:ext uri="{FF2B5EF4-FFF2-40B4-BE49-F238E27FC236}">
                <a16:creationId xmlns:a16="http://schemas.microsoft.com/office/drawing/2014/main" id="{DB6428F2-9CC9-A548-9A8C-D507A444F8C8}"/>
              </a:ext>
            </a:extLst>
          </p:cNvPr>
          <p:cNvSpPr/>
          <p:nvPr/>
        </p:nvSpPr>
        <p:spPr>
          <a:xfrm>
            <a:off x="60960" y="2255520"/>
            <a:ext cx="1554480" cy="14935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3 parkeerplaats</a:t>
            </a:r>
          </a:p>
        </p:txBody>
      </p:sp>
      <p:sp>
        <p:nvSpPr>
          <p:cNvPr id="8" name="Afgeronde rechthoek 7">
            <a:extLst>
              <a:ext uri="{FF2B5EF4-FFF2-40B4-BE49-F238E27FC236}">
                <a16:creationId xmlns:a16="http://schemas.microsoft.com/office/drawing/2014/main" id="{964FB3EA-50F0-A947-995E-80E711468304}"/>
              </a:ext>
            </a:extLst>
          </p:cNvPr>
          <p:cNvSpPr/>
          <p:nvPr/>
        </p:nvSpPr>
        <p:spPr>
          <a:xfrm>
            <a:off x="2164080" y="2225040"/>
            <a:ext cx="1554480" cy="14935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4 parkeerplaats</a:t>
            </a:r>
          </a:p>
        </p:txBody>
      </p:sp>
      <p:sp>
        <p:nvSpPr>
          <p:cNvPr id="9" name="Afgeronde rechthoek 8">
            <a:extLst>
              <a:ext uri="{FF2B5EF4-FFF2-40B4-BE49-F238E27FC236}">
                <a16:creationId xmlns:a16="http://schemas.microsoft.com/office/drawing/2014/main" id="{7218D3E6-0E1E-5B4C-8CC0-C2396BACE70C}"/>
              </a:ext>
            </a:extLst>
          </p:cNvPr>
          <p:cNvSpPr/>
          <p:nvPr/>
        </p:nvSpPr>
        <p:spPr>
          <a:xfrm>
            <a:off x="4267200" y="2225040"/>
            <a:ext cx="1554480" cy="14935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5 parkeerplaats</a:t>
            </a:r>
          </a:p>
        </p:txBody>
      </p:sp>
      <p:sp>
        <p:nvSpPr>
          <p:cNvPr id="10" name="Afgeronde rechthoek 9">
            <a:extLst>
              <a:ext uri="{FF2B5EF4-FFF2-40B4-BE49-F238E27FC236}">
                <a16:creationId xmlns:a16="http://schemas.microsoft.com/office/drawing/2014/main" id="{E7A324B5-1986-FC47-B79D-F6C7ED376872}"/>
              </a:ext>
            </a:extLst>
          </p:cNvPr>
          <p:cNvSpPr/>
          <p:nvPr/>
        </p:nvSpPr>
        <p:spPr>
          <a:xfrm>
            <a:off x="6370320" y="2225040"/>
            <a:ext cx="1554480" cy="1493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Wat weet je er nog van?</a:t>
            </a:r>
          </a:p>
        </p:txBody>
      </p:sp>
      <p:sp>
        <p:nvSpPr>
          <p:cNvPr id="11" name="Afgeronde rechthoek 10">
            <a:extLst>
              <a:ext uri="{FF2B5EF4-FFF2-40B4-BE49-F238E27FC236}">
                <a16:creationId xmlns:a16="http://schemas.microsoft.com/office/drawing/2014/main" id="{09105AEE-8AA2-3E4E-BADE-8AE2F2E66250}"/>
              </a:ext>
            </a:extLst>
          </p:cNvPr>
          <p:cNvSpPr/>
          <p:nvPr/>
        </p:nvSpPr>
        <p:spPr>
          <a:xfrm>
            <a:off x="8473440" y="2225040"/>
            <a:ext cx="1554480" cy="149352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1 draaimolen</a:t>
            </a:r>
          </a:p>
        </p:txBody>
      </p:sp>
      <p:sp>
        <p:nvSpPr>
          <p:cNvPr id="12" name="Afgeronde rechthoek 11">
            <a:extLst>
              <a:ext uri="{FF2B5EF4-FFF2-40B4-BE49-F238E27FC236}">
                <a16:creationId xmlns:a16="http://schemas.microsoft.com/office/drawing/2014/main" id="{E0E3C74C-A800-6041-8FED-66E2E52B0DD6}"/>
              </a:ext>
            </a:extLst>
          </p:cNvPr>
          <p:cNvSpPr/>
          <p:nvPr/>
        </p:nvSpPr>
        <p:spPr>
          <a:xfrm>
            <a:off x="2164080" y="4156055"/>
            <a:ext cx="1554480" cy="1493520"/>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Klikspelletje leren werken met ontwerpeisen</a:t>
            </a:r>
          </a:p>
        </p:txBody>
      </p:sp>
      <p:sp>
        <p:nvSpPr>
          <p:cNvPr id="14" name="Afgeronde rechthoek 13">
            <a:extLst>
              <a:ext uri="{FF2B5EF4-FFF2-40B4-BE49-F238E27FC236}">
                <a16:creationId xmlns:a16="http://schemas.microsoft.com/office/drawing/2014/main" id="{C9AE71B3-40D6-9C4D-A32D-679448989DA8}"/>
              </a:ext>
            </a:extLst>
          </p:cNvPr>
          <p:cNvSpPr/>
          <p:nvPr/>
        </p:nvSpPr>
        <p:spPr>
          <a:xfrm>
            <a:off x="4267200" y="4175760"/>
            <a:ext cx="1554480" cy="149352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Wasmachine</a:t>
            </a:r>
          </a:p>
        </p:txBody>
      </p:sp>
      <p:sp>
        <p:nvSpPr>
          <p:cNvPr id="15" name="Afgeronde rechthoek 14">
            <a:extLst>
              <a:ext uri="{FF2B5EF4-FFF2-40B4-BE49-F238E27FC236}">
                <a16:creationId xmlns:a16="http://schemas.microsoft.com/office/drawing/2014/main" id="{9CF9003F-2218-DB46-8712-2752F7024FD1}"/>
              </a:ext>
            </a:extLst>
          </p:cNvPr>
          <p:cNvSpPr/>
          <p:nvPr/>
        </p:nvSpPr>
        <p:spPr>
          <a:xfrm>
            <a:off x="6370320" y="4175760"/>
            <a:ext cx="1554480" cy="149352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Wasmachine</a:t>
            </a:r>
          </a:p>
        </p:txBody>
      </p:sp>
      <p:sp>
        <p:nvSpPr>
          <p:cNvPr id="16" name="Afgeronde rechthoek 15">
            <a:extLst>
              <a:ext uri="{FF2B5EF4-FFF2-40B4-BE49-F238E27FC236}">
                <a16:creationId xmlns:a16="http://schemas.microsoft.com/office/drawing/2014/main" id="{2E3DF03A-BF7B-8C40-8203-2433AB0396FA}"/>
              </a:ext>
            </a:extLst>
          </p:cNvPr>
          <p:cNvSpPr/>
          <p:nvPr/>
        </p:nvSpPr>
        <p:spPr>
          <a:xfrm>
            <a:off x="8473440" y="4175760"/>
            <a:ext cx="1554480" cy="149352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Deuralarm</a:t>
            </a:r>
          </a:p>
        </p:txBody>
      </p:sp>
      <p:sp>
        <p:nvSpPr>
          <p:cNvPr id="17" name="Afgeronde rechthoek 16">
            <a:extLst>
              <a:ext uri="{FF2B5EF4-FFF2-40B4-BE49-F238E27FC236}">
                <a16:creationId xmlns:a16="http://schemas.microsoft.com/office/drawing/2014/main" id="{BE1FD4F0-5E54-5D47-9D2A-E37588D2E2A8}"/>
              </a:ext>
            </a:extLst>
          </p:cNvPr>
          <p:cNvSpPr/>
          <p:nvPr/>
        </p:nvSpPr>
        <p:spPr>
          <a:xfrm>
            <a:off x="66643" y="4130963"/>
            <a:ext cx="1554480" cy="149352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3 draaimolen</a:t>
            </a:r>
          </a:p>
        </p:txBody>
      </p:sp>
      <p:sp>
        <p:nvSpPr>
          <p:cNvPr id="18" name="Afgeronde rechthoek 17">
            <a:extLst>
              <a:ext uri="{FF2B5EF4-FFF2-40B4-BE49-F238E27FC236}">
                <a16:creationId xmlns:a16="http://schemas.microsoft.com/office/drawing/2014/main" id="{6842E75B-5218-D14A-828A-DD459E12C944}"/>
              </a:ext>
            </a:extLst>
          </p:cNvPr>
          <p:cNvSpPr/>
          <p:nvPr/>
        </p:nvSpPr>
        <p:spPr>
          <a:xfrm>
            <a:off x="10576560" y="4206240"/>
            <a:ext cx="1554480" cy="149352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Deuralarm</a:t>
            </a:r>
          </a:p>
        </p:txBody>
      </p:sp>
      <p:sp>
        <p:nvSpPr>
          <p:cNvPr id="19" name="Ovaal 18">
            <a:extLst>
              <a:ext uri="{FF2B5EF4-FFF2-40B4-BE49-F238E27FC236}">
                <a16:creationId xmlns:a16="http://schemas.microsoft.com/office/drawing/2014/main" id="{281FB227-5F06-2A49-964F-7A70A9A60AED}"/>
              </a:ext>
            </a:extLst>
          </p:cNvPr>
          <p:cNvSpPr/>
          <p:nvPr/>
        </p:nvSpPr>
        <p:spPr>
          <a:xfrm>
            <a:off x="548640" y="45720"/>
            <a:ext cx="579120" cy="57912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1</a:t>
            </a:r>
          </a:p>
        </p:txBody>
      </p:sp>
      <p:sp>
        <p:nvSpPr>
          <p:cNvPr id="20" name="Ovaal 19">
            <a:extLst>
              <a:ext uri="{FF2B5EF4-FFF2-40B4-BE49-F238E27FC236}">
                <a16:creationId xmlns:a16="http://schemas.microsoft.com/office/drawing/2014/main" id="{B358ED4C-BDFA-5145-92C3-4E2A9B79FA8A}"/>
              </a:ext>
            </a:extLst>
          </p:cNvPr>
          <p:cNvSpPr/>
          <p:nvPr/>
        </p:nvSpPr>
        <p:spPr>
          <a:xfrm>
            <a:off x="2651760" y="45720"/>
            <a:ext cx="579120" cy="57912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2</a:t>
            </a:r>
          </a:p>
        </p:txBody>
      </p:sp>
      <p:sp>
        <p:nvSpPr>
          <p:cNvPr id="21" name="Ovaal 20">
            <a:extLst>
              <a:ext uri="{FF2B5EF4-FFF2-40B4-BE49-F238E27FC236}">
                <a16:creationId xmlns:a16="http://schemas.microsoft.com/office/drawing/2014/main" id="{8437E884-12E4-B849-B8A6-72837E70F006}"/>
              </a:ext>
            </a:extLst>
          </p:cNvPr>
          <p:cNvSpPr/>
          <p:nvPr/>
        </p:nvSpPr>
        <p:spPr>
          <a:xfrm>
            <a:off x="4754880" y="45720"/>
            <a:ext cx="579120" cy="57912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3</a:t>
            </a:r>
          </a:p>
        </p:txBody>
      </p:sp>
      <p:sp>
        <p:nvSpPr>
          <p:cNvPr id="22" name="Ovaal 21">
            <a:extLst>
              <a:ext uri="{FF2B5EF4-FFF2-40B4-BE49-F238E27FC236}">
                <a16:creationId xmlns:a16="http://schemas.microsoft.com/office/drawing/2014/main" id="{6273EBE6-81BA-4246-855B-49CA005503B6}"/>
              </a:ext>
            </a:extLst>
          </p:cNvPr>
          <p:cNvSpPr/>
          <p:nvPr/>
        </p:nvSpPr>
        <p:spPr>
          <a:xfrm>
            <a:off x="6858000" y="45720"/>
            <a:ext cx="579120" cy="57912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4</a:t>
            </a:r>
          </a:p>
        </p:txBody>
      </p:sp>
      <p:sp>
        <p:nvSpPr>
          <p:cNvPr id="23" name="Ovaal 22">
            <a:extLst>
              <a:ext uri="{FF2B5EF4-FFF2-40B4-BE49-F238E27FC236}">
                <a16:creationId xmlns:a16="http://schemas.microsoft.com/office/drawing/2014/main" id="{2ED6715E-4EBF-894D-898B-D7E6212B2395}"/>
              </a:ext>
            </a:extLst>
          </p:cNvPr>
          <p:cNvSpPr/>
          <p:nvPr/>
        </p:nvSpPr>
        <p:spPr>
          <a:xfrm>
            <a:off x="8961120" y="45720"/>
            <a:ext cx="579120" cy="57912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5</a:t>
            </a:r>
          </a:p>
        </p:txBody>
      </p:sp>
      <p:sp>
        <p:nvSpPr>
          <p:cNvPr id="24" name="Ovaal 23">
            <a:extLst>
              <a:ext uri="{FF2B5EF4-FFF2-40B4-BE49-F238E27FC236}">
                <a16:creationId xmlns:a16="http://schemas.microsoft.com/office/drawing/2014/main" id="{0270F3B1-B678-344D-9794-325C4DE8308E}"/>
              </a:ext>
            </a:extLst>
          </p:cNvPr>
          <p:cNvSpPr/>
          <p:nvPr/>
        </p:nvSpPr>
        <p:spPr>
          <a:xfrm>
            <a:off x="548640" y="1965960"/>
            <a:ext cx="579120" cy="57912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6</a:t>
            </a:r>
          </a:p>
        </p:txBody>
      </p:sp>
      <p:sp>
        <p:nvSpPr>
          <p:cNvPr id="25" name="Ovaal 24">
            <a:extLst>
              <a:ext uri="{FF2B5EF4-FFF2-40B4-BE49-F238E27FC236}">
                <a16:creationId xmlns:a16="http://schemas.microsoft.com/office/drawing/2014/main" id="{DD5C1E6F-DA74-5242-856E-385E10B67BE6}"/>
              </a:ext>
            </a:extLst>
          </p:cNvPr>
          <p:cNvSpPr/>
          <p:nvPr/>
        </p:nvSpPr>
        <p:spPr>
          <a:xfrm>
            <a:off x="2651760" y="1965960"/>
            <a:ext cx="579120" cy="57912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7</a:t>
            </a:r>
          </a:p>
        </p:txBody>
      </p:sp>
      <p:sp>
        <p:nvSpPr>
          <p:cNvPr id="26" name="Ovaal 25">
            <a:extLst>
              <a:ext uri="{FF2B5EF4-FFF2-40B4-BE49-F238E27FC236}">
                <a16:creationId xmlns:a16="http://schemas.microsoft.com/office/drawing/2014/main" id="{2322BD77-EE8A-BB47-993A-F64E79E6B495}"/>
              </a:ext>
            </a:extLst>
          </p:cNvPr>
          <p:cNvSpPr/>
          <p:nvPr/>
        </p:nvSpPr>
        <p:spPr>
          <a:xfrm>
            <a:off x="4754880" y="1935480"/>
            <a:ext cx="579120" cy="57912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8</a:t>
            </a:r>
          </a:p>
        </p:txBody>
      </p:sp>
      <p:sp>
        <p:nvSpPr>
          <p:cNvPr id="27" name="Ovaal 26">
            <a:extLst>
              <a:ext uri="{FF2B5EF4-FFF2-40B4-BE49-F238E27FC236}">
                <a16:creationId xmlns:a16="http://schemas.microsoft.com/office/drawing/2014/main" id="{3A9A730E-DC49-BC4C-95DB-ADC59E4901BD}"/>
              </a:ext>
            </a:extLst>
          </p:cNvPr>
          <p:cNvSpPr/>
          <p:nvPr/>
        </p:nvSpPr>
        <p:spPr>
          <a:xfrm>
            <a:off x="6858000" y="1935480"/>
            <a:ext cx="579120" cy="57912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9</a:t>
            </a:r>
          </a:p>
        </p:txBody>
      </p:sp>
      <p:sp>
        <p:nvSpPr>
          <p:cNvPr id="28" name="Ovaal 27">
            <a:extLst>
              <a:ext uri="{FF2B5EF4-FFF2-40B4-BE49-F238E27FC236}">
                <a16:creationId xmlns:a16="http://schemas.microsoft.com/office/drawing/2014/main" id="{437A7532-2D5B-CB45-BD51-5FA43003E8DB}"/>
              </a:ext>
            </a:extLst>
          </p:cNvPr>
          <p:cNvSpPr/>
          <p:nvPr/>
        </p:nvSpPr>
        <p:spPr>
          <a:xfrm>
            <a:off x="8961120" y="1935480"/>
            <a:ext cx="579120" cy="579120"/>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10</a:t>
            </a:r>
          </a:p>
        </p:txBody>
      </p:sp>
      <p:sp>
        <p:nvSpPr>
          <p:cNvPr id="29" name="Ovaal 28">
            <a:extLst>
              <a:ext uri="{FF2B5EF4-FFF2-40B4-BE49-F238E27FC236}">
                <a16:creationId xmlns:a16="http://schemas.microsoft.com/office/drawing/2014/main" id="{C548988E-7569-6348-B1F7-87040615F3D5}"/>
              </a:ext>
            </a:extLst>
          </p:cNvPr>
          <p:cNvSpPr/>
          <p:nvPr/>
        </p:nvSpPr>
        <p:spPr>
          <a:xfrm>
            <a:off x="554323" y="3841403"/>
            <a:ext cx="579120" cy="579120"/>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12</a:t>
            </a:r>
          </a:p>
        </p:txBody>
      </p:sp>
      <p:sp>
        <p:nvSpPr>
          <p:cNvPr id="30" name="Ovaal 29">
            <a:extLst>
              <a:ext uri="{FF2B5EF4-FFF2-40B4-BE49-F238E27FC236}">
                <a16:creationId xmlns:a16="http://schemas.microsoft.com/office/drawing/2014/main" id="{29FF0E68-B739-CC4D-9255-65C65301D0B7}"/>
              </a:ext>
            </a:extLst>
          </p:cNvPr>
          <p:cNvSpPr/>
          <p:nvPr/>
        </p:nvSpPr>
        <p:spPr>
          <a:xfrm>
            <a:off x="2651760" y="3866495"/>
            <a:ext cx="579120" cy="57912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13</a:t>
            </a:r>
          </a:p>
        </p:txBody>
      </p:sp>
      <p:sp>
        <p:nvSpPr>
          <p:cNvPr id="32" name="Ovaal 31">
            <a:extLst>
              <a:ext uri="{FF2B5EF4-FFF2-40B4-BE49-F238E27FC236}">
                <a16:creationId xmlns:a16="http://schemas.microsoft.com/office/drawing/2014/main" id="{42416E12-6819-C446-8C38-C60D466AFCFC}"/>
              </a:ext>
            </a:extLst>
          </p:cNvPr>
          <p:cNvSpPr/>
          <p:nvPr/>
        </p:nvSpPr>
        <p:spPr>
          <a:xfrm>
            <a:off x="4754880" y="3916680"/>
            <a:ext cx="579120" cy="57912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14</a:t>
            </a:r>
          </a:p>
        </p:txBody>
      </p:sp>
      <p:sp>
        <p:nvSpPr>
          <p:cNvPr id="33" name="Ovaal 32">
            <a:extLst>
              <a:ext uri="{FF2B5EF4-FFF2-40B4-BE49-F238E27FC236}">
                <a16:creationId xmlns:a16="http://schemas.microsoft.com/office/drawing/2014/main" id="{C9A6E525-363F-B143-BFEA-AAB75BFE60E0}"/>
              </a:ext>
            </a:extLst>
          </p:cNvPr>
          <p:cNvSpPr/>
          <p:nvPr/>
        </p:nvSpPr>
        <p:spPr>
          <a:xfrm>
            <a:off x="6858000" y="3916680"/>
            <a:ext cx="579120" cy="57912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15</a:t>
            </a:r>
          </a:p>
        </p:txBody>
      </p:sp>
      <p:sp>
        <p:nvSpPr>
          <p:cNvPr id="34" name="Ovaal 33">
            <a:extLst>
              <a:ext uri="{FF2B5EF4-FFF2-40B4-BE49-F238E27FC236}">
                <a16:creationId xmlns:a16="http://schemas.microsoft.com/office/drawing/2014/main" id="{6639A036-CAC5-2447-88DF-2BBEDEE3E39E}"/>
              </a:ext>
            </a:extLst>
          </p:cNvPr>
          <p:cNvSpPr/>
          <p:nvPr/>
        </p:nvSpPr>
        <p:spPr>
          <a:xfrm>
            <a:off x="8961120" y="3886200"/>
            <a:ext cx="579120" cy="57912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16</a:t>
            </a:r>
          </a:p>
        </p:txBody>
      </p:sp>
      <p:sp>
        <p:nvSpPr>
          <p:cNvPr id="35" name="Ovaal 34">
            <a:extLst>
              <a:ext uri="{FF2B5EF4-FFF2-40B4-BE49-F238E27FC236}">
                <a16:creationId xmlns:a16="http://schemas.microsoft.com/office/drawing/2014/main" id="{92CDAFA4-1BBE-0E4D-B2BA-C8A7BE0402F3}"/>
              </a:ext>
            </a:extLst>
          </p:cNvPr>
          <p:cNvSpPr/>
          <p:nvPr/>
        </p:nvSpPr>
        <p:spPr>
          <a:xfrm>
            <a:off x="11064240" y="3916680"/>
            <a:ext cx="579120" cy="57912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17</a:t>
            </a:r>
          </a:p>
        </p:txBody>
      </p:sp>
      <p:sp>
        <p:nvSpPr>
          <p:cNvPr id="36" name="Tekstvak 35">
            <a:extLst>
              <a:ext uri="{FF2B5EF4-FFF2-40B4-BE49-F238E27FC236}">
                <a16:creationId xmlns:a16="http://schemas.microsoft.com/office/drawing/2014/main" id="{79715E2D-D002-A944-8334-1AA01C14D3B6}"/>
              </a:ext>
            </a:extLst>
          </p:cNvPr>
          <p:cNvSpPr txBox="1"/>
          <p:nvPr/>
        </p:nvSpPr>
        <p:spPr>
          <a:xfrm>
            <a:off x="12400" y="5888950"/>
            <a:ext cx="12131039" cy="923330"/>
          </a:xfrm>
          <a:prstGeom prst="rect">
            <a:avLst/>
          </a:prstGeom>
          <a:noFill/>
        </p:spPr>
        <p:txBody>
          <a:bodyPr wrap="square" rtlCol="0">
            <a:spAutoFit/>
          </a:bodyPr>
          <a:lstStyle/>
          <a:p>
            <a:r>
              <a:rPr lang="nl-NL" dirty="0">
                <a:hlinkClick r:id="rId3"/>
              </a:rPr>
              <a:t>https://maken.wikiwijs.nl/182428/Leerkrachtmateriaal___apparaten_programmeren___Versie_december_2021#!page-6944173</a:t>
            </a:r>
            <a:r>
              <a:rPr lang="nl-NL" dirty="0"/>
              <a:t> </a:t>
            </a:r>
          </a:p>
          <a:p>
            <a:r>
              <a:rPr lang="nl-NL" dirty="0">
                <a:hlinkClick r:id="rId4"/>
              </a:rPr>
              <a:t>https://maken.wikiwijs.nl/155670/Leerlingmateriaal___apparaten_programmeren___Versie_januari_2020</a:t>
            </a:r>
            <a:r>
              <a:rPr lang="nl-NL" dirty="0"/>
              <a:t> </a:t>
            </a:r>
          </a:p>
        </p:txBody>
      </p:sp>
      <p:sp>
        <p:nvSpPr>
          <p:cNvPr id="13" name="Afgeronde rechthoek 12">
            <a:extLst>
              <a:ext uri="{FF2B5EF4-FFF2-40B4-BE49-F238E27FC236}">
                <a16:creationId xmlns:a16="http://schemas.microsoft.com/office/drawing/2014/main" id="{3763B7C5-DE91-4DE6-E589-EF8686901417}"/>
              </a:ext>
            </a:extLst>
          </p:cNvPr>
          <p:cNvSpPr/>
          <p:nvPr/>
        </p:nvSpPr>
        <p:spPr>
          <a:xfrm>
            <a:off x="10576560" y="2231175"/>
            <a:ext cx="1554480" cy="149352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Opdracht 2 draaimolen</a:t>
            </a:r>
          </a:p>
        </p:txBody>
      </p:sp>
      <p:sp>
        <p:nvSpPr>
          <p:cNvPr id="31" name="Ovaal 30">
            <a:extLst>
              <a:ext uri="{FF2B5EF4-FFF2-40B4-BE49-F238E27FC236}">
                <a16:creationId xmlns:a16="http://schemas.microsoft.com/office/drawing/2014/main" id="{4F9BCE01-ABB0-A4A7-1947-6B7F34B319D3}"/>
              </a:ext>
            </a:extLst>
          </p:cNvPr>
          <p:cNvSpPr/>
          <p:nvPr/>
        </p:nvSpPr>
        <p:spPr>
          <a:xfrm>
            <a:off x="11064240" y="1941615"/>
            <a:ext cx="579120" cy="579120"/>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11</a:t>
            </a:r>
          </a:p>
        </p:txBody>
      </p:sp>
    </p:spTree>
    <p:extLst>
      <p:ext uri="{BB962C8B-B14F-4D97-AF65-F5344CB8AC3E}">
        <p14:creationId xmlns:p14="http://schemas.microsoft.com/office/powerpoint/2010/main" val="25420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1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B6E8C90-0F15-1949-625F-A5E6C3220F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9948" y="1205787"/>
            <a:ext cx="8748712" cy="4222257"/>
          </a:xfrm>
          <a:prstGeom prst="rect">
            <a:avLst/>
          </a:prstGeom>
        </p:spPr>
      </p:pic>
      <p:sp>
        <p:nvSpPr>
          <p:cNvPr id="5" name="Pijl links 4">
            <a:extLst>
              <a:ext uri="{FF2B5EF4-FFF2-40B4-BE49-F238E27FC236}">
                <a16:creationId xmlns:a16="http://schemas.microsoft.com/office/drawing/2014/main" id="{20DBE9B5-C643-8826-995B-F7C503B66C9A}"/>
              </a:ext>
            </a:extLst>
          </p:cNvPr>
          <p:cNvSpPr/>
          <p:nvPr/>
        </p:nvSpPr>
        <p:spPr>
          <a:xfrm>
            <a:off x="2911496" y="1317356"/>
            <a:ext cx="433953" cy="4091552"/>
          </a:xfrm>
          <a:prstGeom prst="rightArrow">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fgeronde rechthoek 5">
            <a:extLst>
              <a:ext uri="{FF2B5EF4-FFF2-40B4-BE49-F238E27FC236}">
                <a16:creationId xmlns:a16="http://schemas.microsoft.com/office/drawing/2014/main" id="{F66277A5-A50B-ABB2-5E6C-CDF011EED3B7}"/>
              </a:ext>
            </a:extLst>
          </p:cNvPr>
          <p:cNvSpPr/>
          <p:nvPr/>
        </p:nvSpPr>
        <p:spPr>
          <a:xfrm>
            <a:off x="108629" y="1084886"/>
            <a:ext cx="2743200" cy="6819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Zelfstandig werken</a:t>
            </a:r>
          </a:p>
        </p:txBody>
      </p:sp>
      <p:sp>
        <p:nvSpPr>
          <p:cNvPr id="7" name="Afgeronde rechthoek 6">
            <a:extLst>
              <a:ext uri="{FF2B5EF4-FFF2-40B4-BE49-F238E27FC236}">
                <a16:creationId xmlns:a16="http://schemas.microsoft.com/office/drawing/2014/main" id="{33C6468E-7849-B71F-6453-CC7E2EB8112B}"/>
              </a:ext>
            </a:extLst>
          </p:cNvPr>
          <p:cNvSpPr/>
          <p:nvPr/>
        </p:nvSpPr>
        <p:spPr>
          <a:xfrm>
            <a:off x="108629" y="1967643"/>
            <a:ext cx="2743200" cy="6819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Problemen oplossen</a:t>
            </a:r>
          </a:p>
        </p:txBody>
      </p:sp>
      <p:sp>
        <p:nvSpPr>
          <p:cNvPr id="8" name="Afgeronde rechthoek 7">
            <a:extLst>
              <a:ext uri="{FF2B5EF4-FFF2-40B4-BE49-F238E27FC236}">
                <a16:creationId xmlns:a16="http://schemas.microsoft.com/office/drawing/2014/main" id="{D3795355-F24F-350C-7052-3E1B79A817CD}"/>
              </a:ext>
            </a:extLst>
          </p:cNvPr>
          <p:cNvSpPr/>
          <p:nvPr/>
        </p:nvSpPr>
        <p:spPr>
          <a:xfrm>
            <a:off x="108629" y="2855567"/>
            <a:ext cx="2743200" cy="6819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Samenwerken</a:t>
            </a:r>
          </a:p>
        </p:txBody>
      </p:sp>
      <p:sp>
        <p:nvSpPr>
          <p:cNvPr id="9" name="Afgeronde rechthoek 8">
            <a:extLst>
              <a:ext uri="{FF2B5EF4-FFF2-40B4-BE49-F238E27FC236}">
                <a16:creationId xmlns:a16="http://schemas.microsoft.com/office/drawing/2014/main" id="{7E660B85-4477-E6AF-5571-5B2837A506C6}"/>
              </a:ext>
            </a:extLst>
          </p:cNvPr>
          <p:cNvSpPr/>
          <p:nvPr/>
        </p:nvSpPr>
        <p:spPr>
          <a:xfrm>
            <a:off x="108629" y="4613898"/>
            <a:ext cx="2743200" cy="6819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ICT-basisvaardigheden</a:t>
            </a:r>
          </a:p>
        </p:txBody>
      </p:sp>
      <p:sp>
        <p:nvSpPr>
          <p:cNvPr id="10" name="Afgeronde rechthoek 9">
            <a:extLst>
              <a:ext uri="{FF2B5EF4-FFF2-40B4-BE49-F238E27FC236}">
                <a16:creationId xmlns:a16="http://schemas.microsoft.com/office/drawing/2014/main" id="{D0CA302C-8210-3F40-48E7-594BD2EC98A6}"/>
              </a:ext>
            </a:extLst>
          </p:cNvPr>
          <p:cNvSpPr/>
          <p:nvPr/>
        </p:nvSpPr>
        <p:spPr>
          <a:xfrm>
            <a:off x="108629" y="5488824"/>
            <a:ext cx="2743200" cy="6819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Spelen</a:t>
            </a:r>
          </a:p>
        </p:txBody>
      </p:sp>
      <p:sp>
        <p:nvSpPr>
          <p:cNvPr id="11" name="Afgeronde rechthoek 10">
            <a:extLst>
              <a:ext uri="{FF2B5EF4-FFF2-40B4-BE49-F238E27FC236}">
                <a16:creationId xmlns:a16="http://schemas.microsoft.com/office/drawing/2014/main" id="{86C82991-FCEC-9169-4825-4422EC3AD3FD}"/>
              </a:ext>
            </a:extLst>
          </p:cNvPr>
          <p:cNvSpPr/>
          <p:nvPr/>
        </p:nvSpPr>
        <p:spPr>
          <a:xfrm>
            <a:off x="108629" y="3723109"/>
            <a:ext cx="2743200" cy="6819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Nauwkeurig werken</a:t>
            </a:r>
          </a:p>
        </p:txBody>
      </p:sp>
    </p:spTree>
    <p:extLst>
      <p:ext uri="{BB962C8B-B14F-4D97-AF65-F5344CB8AC3E}">
        <p14:creationId xmlns:p14="http://schemas.microsoft.com/office/powerpoint/2010/main" val="32477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uter Science Education: Perspectives on Teaching and Learning in School  : Sentance, Dr Sue, Barendsen, Professor Erik, Howard, Dr Nicol R.,  Schulte, Professor Carsten: Amazon.nl: Boeken">
            <a:extLst>
              <a:ext uri="{FF2B5EF4-FFF2-40B4-BE49-F238E27FC236}">
                <a16:creationId xmlns:a16="http://schemas.microsoft.com/office/drawing/2014/main" id="{857A88DD-ECF3-4A35-B319-A7CA3CE85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68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fgeronde rechthoek 3">
            <a:extLst>
              <a:ext uri="{FF2B5EF4-FFF2-40B4-BE49-F238E27FC236}">
                <a16:creationId xmlns:a16="http://schemas.microsoft.com/office/drawing/2014/main" id="{723F6464-11A6-D4BE-BBC3-E0CF72BDA397}"/>
              </a:ext>
            </a:extLst>
          </p:cNvPr>
          <p:cNvSpPr/>
          <p:nvPr/>
        </p:nvSpPr>
        <p:spPr>
          <a:xfrm>
            <a:off x="6096000" y="1544597"/>
            <a:ext cx="1631092" cy="315097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Computing is a field of engineering </a:t>
            </a:r>
            <a:r>
              <a:rPr lang="nl-NL" dirty="0" err="1"/>
              <a:t>and</a:t>
            </a:r>
            <a:r>
              <a:rPr lang="nl-NL" dirty="0"/>
              <a:t> design</a:t>
            </a:r>
          </a:p>
        </p:txBody>
      </p:sp>
      <p:sp>
        <p:nvSpPr>
          <p:cNvPr id="5" name="Afgeronde rechthoek 4">
            <a:extLst>
              <a:ext uri="{FF2B5EF4-FFF2-40B4-BE49-F238E27FC236}">
                <a16:creationId xmlns:a16="http://schemas.microsoft.com/office/drawing/2014/main" id="{C3E19F07-1CB1-B078-8555-961E1E55F453}"/>
              </a:ext>
            </a:extLst>
          </p:cNvPr>
          <p:cNvSpPr/>
          <p:nvPr/>
        </p:nvSpPr>
        <p:spPr>
          <a:xfrm>
            <a:off x="8062784" y="1544596"/>
            <a:ext cx="1631092" cy="315097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Computing is a </a:t>
            </a:r>
            <a:r>
              <a:rPr lang="nl-NL" dirty="0" err="1"/>
              <a:t>sort</a:t>
            </a:r>
            <a:r>
              <a:rPr lang="nl-NL" dirty="0"/>
              <a:t> of </a:t>
            </a:r>
            <a:r>
              <a:rPr lang="nl-NL" dirty="0" err="1"/>
              <a:t>mathematics</a:t>
            </a:r>
            <a:endParaRPr lang="nl-NL" dirty="0"/>
          </a:p>
        </p:txBody>
      </p:sp>
      <p:sp>
        <p:nvSpPr>
          <p:cNvPr id="6" name="Afgeronde rechthoek 5">
            <a:extLst>
              <a:ext uri="{FF2B5EF4-FFF2-40B4-BE49-F238E27FC236}">
                <a16:creationId xmlns:a16="http://schemas.microsoft.com/office/drawing/2014/main" id="{2A5699DE-9C63-7113-71AC-8D2490316540}"/>
              </a:ext>
            </a:extLst>
          </p:cNvPr>
          <p:cNvSpPr/>
          <p:nvPr/>
        </p:nvSpPr>
        <p:spPr>
          <a:xfrm>
            <a:off x="10029568" y="1544596"/>
            <a:ext cx="1631092" cy="3150973"/>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Computing is a </a:t>
            </a:r>
            <a:r>
              <a:rPr lang="nl-NL" dirty="0" err="1"/>
              <a:t>science</a:t>
            </a:r>
            <a:endParaRPr lang="nl-NL" dirty="0"/>
          </a:p>
        </p:txBody>
      </p:sp>
      <p:sp>
        <p:nvSpPr>
          <p:cNvPr id="8" name="Tekstvak 7">
            <a:extLst>
              <a:ext uri="{FF2B5EF4-FFF2-40B4-BE49-F238E27FC236}">
                <a16:creationId xmlns:a16="http://schemas.microsoft.com/office/drawing/2014/main" id="{64A1DDE5-7D20-0CD1-A6A8-C8E7ADC79407}"/>
              </a:ext>
            </a:extLst>
          </p:cNvPr>
          <p:cNvSpPr txBox="1"/>
          <p:nvPr/>
        </p:nvSpPr>
        <p:spPr>
          <a:xfrm>
            <a:off x="7008341" y="6178378"/>
            <a:ext cx="5371069" cy="369332"/>
          </a:xfrm>
          <a:prstGeom prst="rect">
            <a:avLst/>
          </a:prstGeom>
          <a:noFill/>
        </p:spPr>
        <p:txBody>
          <a:bodyPr wrap="square" rtlCol="0">
            <a:spAutoFit/>
          </a:bodyPr>
          <a:lstStyle/>
          <a:p>
            <a:r>
              <a:rPr lang="nl-NL" dirty="0"/>
              <a:t>The nature of computing as a discipline, </a:t>
            </a:r>
            <a:r>
              <a:rPr lang="nl-NL" dirty="0" err="1"/>
              <a:t>Matti</a:t>
            </a:r>
            <a:r>
              <a:rPr lang="nl-NL" dirty="0"/>
              <a:t> </a:t>
            </a:r>
            <a:r>
              <a:rPr lang="nl-NL" dirty="0" err="1"/>
              <a:t>Tedre</a:t>
            </a:r>
            <a:endParaRPr lang="nl-NL" dirty="0"/>
          </a:p>
        </p:txBody>
      </p:sp>
    </p:spTree>
    <p:extLst>
      <p:ext uri="{BB962C8B-B14F-4D97-AF65-F5344CB8AC3E}">
        <p14:creationId xmlns:p14="http://schemas.microsoft.com/office/powerpoint/2010/main" val="23995157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10466</TotalTime>
  <Words>1094</Words>
  <Application>Microsoft Macintosh PowerPoint</Application>
  <PresentationFormat>Breedbeeld</PresentationFormat>
  <Paragraphs>177</Paragraphs>
  <Slides>26</Slides>
  <Notes>6</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Calibri Light</vt:lpstr>
      <vt:lpstr>Iwona</vt:lpstr>
      <vt:lpstr>Schoolbell</vt:lpstr>
      <vt:lpstr>Kantoorthema</vt:lpstr>
      <vt:lpstr>Het ontwikkelen van computational thinking binnen programmeeronderwijs </vt:lpstr>
      <vt:lpstr>PowerPoint-presentatie</vt:lpstr>
      <vt:lpstr>PowerPoint-presentatie</vt:lpstr>
      <vt:lpstr>PowerPoint-presentatie</vt:lpstr>
      <vt:lpstr>Ontwerpkeuzes – Van buiten naar binnen </vt:lpstr>
      <vt:lpstr>Ontwerpkeuzes – Van lezen naar schrijven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Contactinformatie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ontwikkelen van computational thinking binnen programmeeronderwijs </dc:title>
  <dc:creator>Gerard Dummer</dc:creator>
  <cp:lastModifiedBy>Gerard Dummer</cp:lastModifiedBy>
  <cp:revision>1</cp:revision>
  <dcterms:created xsi:type="dcterms:W3CDTF">2023-05-24T08:34:35Z</dcterms:created>
  <dcterms:modified xsi:type="dcterms:W3CDTF">2023-06-02T11:55:58Z</dcterms:modified>
</cp:coreProperties>
</file>