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23"/>
  </p:notesMasterIdLst>
  <p:handoutMasterIdLst>
    <p:handoutMasterId r:id="rId24"/>
  </p:handoutMasterIdLst>
  <p:sldIdLst>
    <p:sldId id="332" r:id="rId2"/>
    <p:sldId id="309" r:id="rId3"/>
    <p:sldId id="342" r:id="rId4"/>
    <p:sldId id="333" r:id="rId5"/>
    <p:sldId id="334" r:id="rId6"/>
    <p:sldId id="321" r:id="rId7"/>
    <p:sldId id="323" r:id="rId8"/>
    <p:sldId id="325" r:id="rId9"/>
    <p:sldId id="324" r:id="rId10"/>
    <p:sldId id="338" r:id="rId11"/>
    <p:sldId id="340" r:id="rId12"/>
    <p:sldId id="326" r:id="rId13"/>
    <p:sldId id="327" r:id="rId14"/>
    <p:sldId id="343" r:id="rId15"/>
    <p:sldId id="344" r:id="rId16"/>
    <p:sldId id="337" r:id="rId17"/>
    <p:sldId id="341" r:id="rId18"/>
    <p:sldId id="328" r:id="rId19"/>
    <p:sldId id="339" r:id="rId20"/>
    <p:sldId id="329" r:id="rId21"/>
    <p:sldId id="330" r:id="rId2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332"/>
            <p14:sldId id="309"/>
            <p14:sldId id="342"/>
            <p14:sldId id="333"/>
            <p14:sldId id="334"/>
            <p14:sldId id="321"/>
            <p14:sldId id="323"/>
            <p14:sldId id="325"/>
            <p14:sldId id="324"/>
            <p14:sldId id="338"/>
            <p14:sldId id="340"/>
            <p14:sldId id="326"/>
            <p14:sldId id="327"/>
            <p14:sldId id="343"/>
            <p14:sldId id="344"/>
            <p14:sldId id="337"/>
            <p14:sldId id="341"/>
            <p14:sldId id="328"/>
            <p14:sldId id="339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68837" autoAdjust="0"/>
  </p:normalViewPr>
  <p:slideViewPr>
    <p:cSldViewPr snapToGrid="0" snapToObjects="1">
      <p:cViewPr varScale="1">
        <p:scale>
          <a:sx n="104" d="100"/>
          <a:sy n="104" d="100"/>
        </p:scale>
        <p:origin x="150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omotie\algemene%20documenten\interventie\gedrag%20studenten%20pre%20po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omotie\algemene%20documenten\interventie\gedrag%20studenten%20pre%20po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Blad1!$U$1</c:f>
              <c:strCache>
                <c:ptCount val="1"/>
                <c:pt idx="0">
                  <c:v>voormeting</c:v>
                </c:pt>
              </c:strCache>
            </c:strRef>
          </c:tx>
          <c:invertIfNegative val="0"/>
          <c:cat>
            <c:strRef>
              <c:f>Blad1!$T$2:$T$13</c:f>
              <c:strCache>
                <c:ptCount val="12"/>
                <c:pt idx="0">
                  <c:v>1 Hardop denkend voordoen</c:v>
                </c:pt>
                <c:pt idx="1">
                  <c:v>2 Betekenis geven</c:v>
                </c:pt>
                <c:pt idx="2">
                  <c:v>3 Verbeterd herhalen</c:v>
                </c:pt>
                <c:pt idx="3">
                  <c:v>4 Herhalen</c:v>
                </c:pt>
                <c:pt idx="4">
                  <c:v>5 Herformuleren</c:v>
                </c:pt>
                <c:pt idx="5">
                  <c:v>6 Visualiseren</c:v>
                </c:pt>
                <c:pt idx="6">
                  <c:v>1 Vragen preciezer te formuleren</c:v>
                </c:pt>
                <c:pt idx="7">
                  <c:v>2 Aanwijzingen geven</c:v>
                </c:pt>
                <c:pt idx="8">
                  <c:v>3 Prikkelende opmerking maken</c:v>
                </c:pt>
                <c:pt idx="9">
                  <c:v>4 Verbeterd herhalen lln</c:v>
                </c:pt>
                <c:pt idx="10">
                  <c:v>5 Herhalen lln</c:v>
                </c:pt>
                <c:pt idx="11">
                  <c:v>6 Herformuleren lln</c:v>
                </c:pt>
              </c:strCache>
            </c:strRef>
          </c:cat>
          <c:val>
            <c:numRef>
              <c:f>Blad1!$U$2:$U$13</c:f>
              <c:numCache>
                <c:formatCode>0.00</c:formatCode>
                <c:ptCount val="12"/>
                <c:pt idx="0">
                  <c:v>0.85714285714285732</c:v>
                </c:pt>
                <c:pt idx="1">
                  <c:v>3.5714285714285707</c:v>
                </c:pt>
                <c:pt idx="2">
                  <c:v>2.5714285714285707</c:v>
                </c:pt>
                <c:pt idx="3">
                  <c:v>2.8571428571428572</c:v>
                </c:pt>
                <c:pt idx="4">
                  <c:v>3.1428571428571432</c:v>
                </c:pt>
                <c:pt idx="5">
                  <c:v>3</c:v>
                </c:pt>
                <c:pt idx="6">
                  <c:v>4.5714285714285712</c:v>
                </c:pt>
                <c:pt idx="7">
                  <c:v>1.5714285714285718</c:v>
                </c:pt>
                <c:pt idx="8">
                  <c:v>0.57142857142857173</c:v>
                </c:pt>
                <c:pt idx="9">
                  <c:v>1.8571428571428572</c:v>
                </c:pt>
                <c:pt idx="10">
                  <c:v>5.2857142857142874</c:v>
                </c:pt>
                <c:pt idx="11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3-45A1-BBDC-86252F18B022}"/>
            </c:ext>
          </c:extLst>
        </c:ser>
        <c:ser>
          <c:idx val="1"/>
          <c:order val="1"/>
          <c:tx>
            <c:strRef>
              <c:f>Blad1!$V$1</c:f>
              <c:strCache>
                <c:ptCount val="1"/>
                <c:pt idx="0">
                  <c:v>nameting</c:v>
                </c:pt>
              </c:strCache>
            </c:strRef>
          </c:tx>
          <c:invertIfNegative val="0"/>
          <c:cat>
            <c:strRef>
              <c:f>Blad1!$T$2:$T$13</c:f>
              <c:strCache>
                <c:ptCount val="12"/>
                <c:pt idx="0">
                  <c:v>1 Hardop denkend voordoen</c:v>
                </c:pt>
                <c:pt idx="1">
                  <c:v>2 Betekenis geven</c:v>
                </c:pt>
                <c:pt idx="2">
                  <c:v>3 Verbeterd herhalen</c:v>
                </c:pt>
                <c:pt idx="3">
                  <c:v>4 Herhalen</c:v>
                </c:pt>
                <c:pt idx="4">
                  <c:v>5 Herformuleren</c:v>
                </c:pt>
                <c:pt idx="5">
                  <c:v>6 Visualiseren</c:v>
                </c:pt>
                <c:pt idx="6">
                  <c:v>1 Vragen preciezer te formuleren</c:v>
                </c:pt>
                <c:pt idx="7">
                  <c:v>2 Aanwijzingen geven</c:v>
                </c:pt>
                <c:pt idx="8">
                  <c:v>3 Prikkelende opmerking maken</c:v>
                </c:pt>
                <c:pt idx="9">
                  <c:v>4 Verbeterd herhalen lln</c:v>
                </c:pt>
                <c:pt idx="10">
                  <c:v>5 Herhalen lln</c:v>
                </c:pt>
                <c:pt idx="11">
                  <c:v>6 Herformuleren lln</c:v>
                </c:pt>
              </c:strCache>
            </c:strRef>
          </c:cat>
          <c:val>
            <c:numRef>
              <c:f>Blad1!$V$2:$V$13</c:f>
              <c:numCache>
                <c:formatCode>0.00</c:formatCode>
                <c:ptCount val="12"/>
                <c:pt idx="0">
                  <c:v>1.2857142857142854</c:v>
                </c:pt>
                <c:pt idx="1">
                  <c:v>0.71428571428571452</c:v>
                </c:pt>
                <c:pt idx="2">
                  <c:v>1.7142857142857151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3.4285714285714293</c:v>
                </c:pt>
                <c:pt idx="7">
                  <c:v>0.42857142857142855</c:v>
                </c:pt>
                <c:pt idx="8">
                  <c:v>0.14285714285714293</c:v>
                </c:pt>
                <c:pt idx="9">
                  <c:v>2</c:v>
                </c:pt>
                <c:pt idx="10">
                  <c:v>6</c:v>
                </c:pt>
                <c:pt idx="11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3-45A1-BBDC-86252F18B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18304"/>
        <c:axId val="122419840"/>
      </c:barChart>
      <c:catAx>
        <c:axId val="12241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419840"/>
        <c:crosses val="autoZero"/>
        <c:auto val="1"/>
        <c:lblAlgn val="ctr"/>
        <c:lblOffset val="100"/>
        <c:noMultiLvlLbl val="0"/>
      </c:catAx>
      <c:valAx>
        <c:axId val="1224198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2418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Blad1!$U$1</c:f>
              <c:strCache>
                <c:ptCount val="1"/>
                <c:pt idx="0">
                  <c:v>voormeting</c:v>
                </c:pt>
              </c:strCache>
            </c:strRef>
          </c:tx>
          <c:invertIfNegative val="0"/>
          <c:cat>
            <c:strRef>
              <c:f>Blad1!$T$2:$T$13</c:f>
              <c:strCache>
                <c:ptCount val="12"/>
                <c:pt idx="0">
                  <c:v>1 Hardop denkend voordoen</c:v>
                </c:pt>
                <c:pt idx="1">
                  <c:v>2 Betekenis geven</c:v>
                </c:pt>
                <c:pt idx="2">
                  <c:v>3 Verbeterd herhalen</c:v>
                </c:pt>
                <c:pt idx="3">
                  <c:v>4 Herhalen</c:v>
                </c:pt>
                <c:pt idx="4">
                  <c:v>5 Herformuleren</c:v>
                </c:pt>
                <c:pt idx="5">
                  <c:v>6 Visualiseren</c:v>
                </c:pt>
                <c:pt idx="6">
                  <c:v>1 Vragen preciezer te formuleren</c:v>
                </c:pt>
                <c:pt idx="7">
                  <c:v>2 Aanwijzingen geven</c:v>
                </c:pt>
                <c:pt idx="8">
                  <c:v>3 Prikkelende opmerking maken</c:v>
                </c:pt>
                <c:pt idx="9">
                  <c:v>4 Verbeterd herhalen lln</c:v>
                </c:pt>
                <c:pt idx="10">
                  <c:v>5 Herhalen lln</c:v>
                </c:pt>
                <c:pt idx="11">
                  <c:v>6 Herformuleren lln</c:v>
                </c:pt>
              </c:strCache>
            </c:strRef>
          </c:cat>
          <c:val>
            <c:numRef>
              <c:f>Blad1!$U$2:$U$13</c:f>
              <c:numCache>
                <c:formatCode>0.00</c:formatCode>
                <c:ptCount val="12"/>
                <c:pt idx="0">
                  <c:v>0.85714285714285732</c:v>
                </c:pt>
                <c:pt idx="1">
                  <c:v>3.5714285714285707</c:v>
                </c:pt>
                <c:pt idx="2">
                  <c:v>2.5714285714285707</c:v>
                </c:pt>
                <c:pt idx="3">
                  <c:v>2.8571428571428572</c:v>
                </c:pt>
                <c:pt idx="4">
                  <c:v>3.1428571428571432</c:v>
                </c:pt>
                <c:pt idx="5">
                  <c:v>3</c:v>
                </c:pt>
                <c:pt idx="6">
                  <c:v>4.5714285714285712</c:v>
                </c:pt>
                <c:pt idx="7">
                  <c:v>1.5714285714285718</c:v>
                </c:pt>
                <c:pt idx="8">
                  <c:v>0.57142857142857173</c:v>
                </c:pt>
                <c:pt idx="9">
                  <c:v>1.8571428571428572</c:v>
                </c:pt>
                <c:pt idx="10">
                  <c:v>5.2857142857142874</c:v>
                </c:pt>
                <c:pt idx="11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4-4DD2-AE63-DE938B70440C}"/>
            </c:ext>
          </c:extLst>
        </c:ser>
        <c:ser>
          <c:idx val="1"/>
          <c:order val="1"/>
          <c:tx>
            <c:strRef>
              <c:f>Blad1!$V$1</c:f>
              <c:strCache>
                <c:ptCount val="1"/>
                <c:pt idx="0">
                  <c:v>nameting</c:v>
                </c:pt>
              </c:strCache>
            </c:strRef>
          </c:tx>
          <c:invertIfNegative val="0"/>
          <c:cat>
            <c:strRef>
              <c:f>Blad1!$T$2:$T$13</c:f>
              <c:strCache>
                <c:ptCount val="12"/>
                <c:pt idx="0">
                  <c:v>1 Hardop denkend voordoen</c:v>
                </c:pt>
                <c:pt idx="1">
                  <c:v>2 Betekenis geven</c:v>
                </c:pt>
                <c:pt idx="2">
                  <c:v>3 Verbeterd herhalen</c:v>
                </c:pt>
                <c:pt idx="3">
                  <c:v>4 Herhalen</c:v>
                </c:pt>
                <c:pt idx="4">
                  <c:v>5 Herformuleren</c:v>
                </c:pt>
                <c:pt idx="5">
                  <c:v>6 Visualiseren</c:v>
                </c:pt>
                <c:pt idx="6">
                  <c:v>1 Vragen preciezer te formuleren</c:v>
                </c:pt>
                <c:pt idx="7">
                  <c:v>2 Aanwijzingen geven</c:v>
                </c:pt>
                <c:pt idx="8">
                  <c:v>3 Prikkelende opmerking maken</c:v>
                </c:pt>
                <c:pt idx="9">
                  <c:v>4 Verbeterd herhalen lln</c:v>
                </c:pt>
                <c:pt idx="10">
                  <c:v>5 Herhalen lln</c:v>
                </c:pt>
                <c:pt idx="11">
                  <c:v>6 Herformuleren lln</c:v>
                </c:pt>
              </c:strCache>
            </c:strRef>
          </c:cat>
          <c:val>
            <c:numRef>
              <c:f>Blad1!$V$2:$V$13</c:f>
              <c:numCache>
                <c:formatCode>0.00</c:formatCode>
                <c:ptCount val="12"/>
                <c:pt idx="0">
                  <c:v>1.2857142857142854</c:v>
                </c:pt>
                <c:pt idx="1">
                  <c:v>0.71428571428571452</c:v>
                </c:pt>
                <c:pt idx="2">
                  <c:v>1.7142857142857146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3.4285714285714293</c:v>
                </c:pt>
                <c:pt idx="7">
                  <c:v>0.42857142857142855</c:v>
                </c:pt>
                <c:pt idx="8">
                  <c:v>0.14285714285714293</c:v>
                </c:pt>
                <c:pt idx="9">
                  <c:v>2</c:v>
                </c:pt>
                <c:pt idx="10">
                  <c:v>6</c:v>
                </c:pt>
                <c:pt idx="11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64-4DD2-AE63-DE938B70440C}"/>
            </c:ext>
          </c:extLst>
        </c:ser>
        <c:ser>
          <c:idx val="2"/>
          <c:order val="2"/>
          <c:tx>
            <c:strRef>
              <c:f>Blad1!$W$1</c:f>
              <c:strCache>
                <c:ptCount val="1"/>
                <c:pt idx="0">
                  <c:v>leraren</c:v>
                </c:pt>
              </c:strCache>
            </c:strRef>
          </c:tx>
          <c:invertIfNegative val="0"/>
          <c:cat>
            <c:strRef>
              <c:f>Blad1!$T$2:$T$13</c:f>
              <c:strCache>
                <c:ptCount val="12"/>
                <c:pt idx="0">
                  <c:v>1 Hardop denkend voordoen</c:v>
                </c:pt>
                <c:pt idx="1">
                  <c:v>2 Betekenis geven</c:v>
                </c:pt>
                <c:pt idx="2">
                  <c:v>3 Verbeterd herhalen</c:v>
                </c:pt>
                <c:pt idx="3">
                  <c:v>4 Herhalen</c:v>
                </c:pt>
                <c:pt idx="4">
                  <c:v>5 Herformuleren</c:v>
                </c:pt>
                <c:pt idx="5">
                  <c:v>6 Visualiseren</c:v>
                </c:pt>
                <c:pt idx="6">
                  <c:v>1 Vragen preciezer te formuleren</c:v>
                </c:pt>
                <c:pt idx="7">
                  <c:v>2 Aanwijzingen geven</c:v>
                </c:pt>
                <c:pt idx="8">
                  <c:v>3 Prikkelende opmerking maken</c:v>
                </c:pt>
                <c:pt idx="9">
                  <c:v>4 Verbeterd herhalen lln</c:v>
                </c:pt>
                <c:pt idx="10">
                  <c:v>5 Herhalen lln</c:v>
                </c:pt>
                <c:pt idx="11">
                  <c:v>6 Herformuleren lln</c:v>
                </c:pt>
              </c:strCache>
            </c:strRef>
          </c:cat>
          <c:val>
            <c:numRef>
              <c:f>Blad1!$W$2:$W$13</c:f>
              <c:numCache>
                <c:formatCode>General</c:formatCode>
                <c:ptCount val="12"/>
                <c:pt idx="0">
                  <c:v>1.26</c:v>
                </c:pt>
                <c:pt idx="1">
                  <c:v>1.2</c:v>
                </c:pt>
                <c:pt idx="2">
                  <c:v>2.06</c:v>
                </c:pt>
                <c:pt idx="3">
                  <c:v>1.9800000000000004</c:v>
                </c:pt>
                <c:pt idx="4">
                  <c:v>2.62</c:v>
                </c:pt>
                <c:pt idx="5">
                  <c:v>2.6</c:v>
                </c:pt>
                <c:pt idx="6">
                  <c:v>2.62</c:v>
                </c:pt>
                <c:pt idx="7">
                  <c:v>0.96000000000000019</c:v>
                </c:pt>
                <c:pt idx="8">
                  <c:v>0.24000000000000005</c:v>
                </c:pt>
                <c:pt idx="9">
                  <c:v>1.54</c:v>
                </c:pt>
                <c:pt idx="10">
                  <c:v>3.46</c:v>
                </c:pt>
                <c:pt idx="11">
                  <c:v>0.39000000000000012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64-4DD2-AE63-DE938B704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39136"/>
        <c:axId val="123340672"/>
      </c:barChart>
      <c:catAx>
        <c:axId val="12333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40672"/>
        <c:crosses val="autoZero"/>
        <c:auto val="1"/>
        <c:lblAlgn val="ctr"/>
        <c:lblOffset val="100"/>
        <c:noMultiLvlLbl val="0"/>
      </c:catAx>
      <c:valAx>
        <c:axId val="1233406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3339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rPr lang="nl-NL"/>
              <a:pPr/>
              <a:t>22-3-2019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7B21-E721-E94E-8C0A-F0532555091A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ABE2E-621C-5C4E-A155-8FB9D216AC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6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BE2E-621C-5C4E-A155-8FB9D216AC8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Gemiddeld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in 4 </a:t>
            </a:r>
            <a:r>
              <a:rPr lang="en-US" dirty="0" err="1"/>
              <a:t>minuten</a:t>
            </a:r>
            <a:r>
              <a:rPr lang="en-US" baseline="0" dirty="0"/>
              <a:t> </a:t>
            </a:r>
            <a:r>
              <a:rPr lang="en-US" baseline="0" dirty="0" err="1"/>
              <a:t>rekeninstructie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9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Gemiddel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in 4 </a:t>
            </a:r>
            <a:r>
              <a:rPr lang="en-US" dirty="0" err="1"/>
              <a:t>minuten</a:t>
            </a:r>
            <a:r>
              <a:rPr lang="en-US" dirty="0"/>
              <a:t> (</a:t>
            </a:r>
            <a:r>
              <a:rPr lang="en-US" dirty="0" err="1"/>
              <a:t>studenten</a:t>
            </a:r>
            <a:r>
              <a:rPr lang="en-US" dirty="0"/>
              <a:t>)/ 8 </a:t>
            </a:r>
            <a:r>
              <a:rPr lang="en-US" dirty="0" err="1"/>
              <a:t>minuten</a:t>
            </a:r>
            <a:r>
              <a:rPr lang="en-US" dirty="0"/>
              <a:t> (</a:t>
            </a:r>
            <a:r>
              <a:rPr lang="en-US" dirty="0" err="1"/>
              <a:t>leraren</a:t>
            </a:r>
            <a:r>
              <a:rPr lang="en-US" dirty="0"/>
              <a:t>)</a:t>
            </a:r>
            <a:r>
              <a:rPr lang="en-US" baseline="0" dirty="0"/>
              <a:t> </a:t>
            </a:r>
            <a:r>
              <a:rPr lang="en-US" baseline="0" dirty="0" err="1"/>
              <a:t>rekeninstructie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9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8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3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grant of the Dutch Organisation for Scientific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Op de site: filmpje belang</a:t>
            </a:r>
            <a:r>
              <a:rPr lang="nl-NL" baseline="0" dirty="0"/>
              <a:t> bekijken.</a:t>
            </a:r>
          </a:p>
          <a:p>
            <a:r>
              <a:rPr lang="nl-NL" baseline="0" dirty="0"/>
              <a:t>Kort strategieën bekijken.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BE2E-621C-5C4E-A155-8FB9D216AC83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Professionalisering van leraren is geen eenmalige gebeurtenis, maar een complex proces waarbij verschillende aspecten een rol spelen.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7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Control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get the AL information,</a:t>
            </a:r>
            <a:r>
              <a:rPr lang="nl-NL" baseline="0" dirty="0"/>
              <a:t> but was </a:t>
            </a:r>
            <a:r>
              <a:rPr lang="nl-NL" baseline="0" dirty="0" err="1"/>
              <a:t>schooled</a:t>
            </a:r>
            <a:r>
              <a:rPr lang="nl-NL" baseline="0" dirty="0"/>
              <a:t> in </a:t>
            </a:r>
            <a:r>
              <a:rPr lang="nl-NL" baseline="0" dirty="0" err="1"/>
              <a:t>providing</a:t>
            </a:r>
            <a:r>
              <a:rPr lang="nl-NL" baseline="0" dirty="0"/>
              <a:t> </a:t>
            </a:r>
            <a:r>
              <a:rPr lang="nl-NL" baseline="0" dirty="0" err="1"/>
              <a:t>general</a:t>
            </a:r>
            <a:r>
              <a:rPr lang="nl-NL" baseline="0" dirty="0"/>
              <a:t> </a:t>
            </a:r>
            <a:r>
              <a:rPr lang="nl-NL" baseline="0" dirty="0" err="1"/>
              <a:t>feedforward</a:t>
            </a:r>
            <a:r>
              <a:rPr lang="nl-NL" baseline="0" dirty="0"/>
              <a:t> </a:t>
            </a:r>
            <a:r>
              <a:rPr lang="nl-NL" baseline="0" dirty="0" err="1"/>
              <a:t>during</a:t>
            </a:r>
            <a:r>
              <a:rPr lang="nl-NL" baseline="0" dirty="0"/>
              <a:t> </a:t>
            </a:r>
            <a:r>
              <a:rPr lang="nl-NL" baseline="0" dirty="0" err="1"/>
              <a:t>mathematics</a:t>
            </a:r>
            <a:r>
              <a:rPr lang="nl-NL" baseline="0" dirty="0"/>
              <a:t> </a:t>
            </a:r>
            <a:r>
              <a:rPr lang="nl-NL" baseline="0" dirty="0" err="1"/>
              <a:t>instruction</a:t>
            </a:r>
            <a:r>
              <a:rPr lang="nl-NL" baseline="0" dirty="0"/>
              <a:t>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Kahoottest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features: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correct answers (%)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54,55%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incorrect answers (%)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45,45%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Knowledge</a:t>
            </a:r>
            <a:r>
              <a:rPr lang="nl-NL" dirty="0"/>
              <a:t>: (eerst twee stellingen</a:t>
            </a:r>
            <a:r>
              <a:rPr lang="nl-NL" baseline="0" dirty="0"/>
              <a:t> kwamen uit de test). </a:t>
            </a: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Descriptive Statistics experimental group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N	Minimum	Maximum	Mean	Std. Deviation	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aantal goed bij voormeting kennis	27	15	31	22,00	4,234	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aantal goed bij nameting kennis	34	14	35	25,38	4,250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 N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listwise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26					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Descriptive Statistics control group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N	Minimum	Maximum	Mean	Std. Deviation	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aantal goed bij voormeting kennis	27	12	31	21,63	4,877	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aantal goed bij nameting kennis	23	19	29	24,87	3,035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 N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listwise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18					</a:t>
            </a:r>
          </a:p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Attitude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dirty="0"/>
              <a:t>Total attitude was </a:t>
            </a:r>
            <a:r>
              <a:rPr lang="nl-NL" dirty="0" err="1"/>
              <a:t>not</a:t>
            </a:r>
            <a:r>
              <a:rPr lang="nl-NL" baseline="0" dirty="0"/>
              <a:t> significant,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cognitive</a:t>
            </a:r>
            <a:r>
              <a:rPr lang="nl-NL" baseline="0" dirty="0"/>
              <a:t> attitude aspect was (p=.036).  </a:t>
            </a:r>
            <a:r>
              <a:rPr lang="nl-NL" baseline="0" dirty="0" err="1"/>
              <a:t>Difference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experienced</a:t>
            </a:r>
            <a:r>
              <a:rPr lang="nl-NL" baseline="0" dirty="0"/>
              <a:t> </a:t>
            </a:r>
            <a:r>
              <a:rPr lang="nl-NL" baseline="0" dirty="0" err="1"/>
              <a:t>teachers</a:t>
            </a:r>
            <a:r>
              <a:rPr lang="nl-NL" baseline="0" dirty="0"/>
              <a:t> is </a:t>
            </a:r>
            <a:r>
              <a:rPr lang="nl-NL" baseline="0" dirty="0" err="1"/>
              <a:t>biggest</a:t>
            </a:r>
            <a:r>
              <a:rPr lang="nl-NL" baseline="0" dirty="0"/>
              <a:t> in </a:t>
            </a:r>
            <a:r>
              <a:rPr lang="nl-NL" baseline="0" dirty="0" err="1"/>
              <a:t>selfefficacy</a:t>
            </a:r>
            <a:r>
              <a:rPr lang="nl-NL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39BB-2941-4825-8526-60DC2F9481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pPr/>
              <a:t>22-3-2019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blad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2029"/>
            <a:ext cx="9134075" cy="513943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" y="2029"/>
            <a:ext cx="9134075" cy="513944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76400" y="4630341"/>
            <a:ext cx="6182182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676400" y="1204346"/>
            <a:ext cx="7199586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676400" y="2107096"/>
            <a:ext cx="7199586" cy="2447865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373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2030"/>
            <a:ext cx="9134076" cy="513944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33" r:id="rId5"/>
    <p:sldLayoutId id="214748383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lesinschooltaal.nl/wp-content/uploads/2018/09/Strategiekaartje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.Dokter@Fontys.n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jpeg"/><Relationship Id="rId4" Type="http://schemas.openxmlformats.org/officeDocument/2006/relationships/hyperlink" Target="mailto:M.vaningen@fontys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inschooltaal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inschooltaal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0291" y="1435255"/>
            <a:ext cx="719958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Samen werken aan schooltaal tijdens de rekenles; een interventie op de pabo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6400" y="3057236"/>
            <a:ext cx="7199586" cy="1497725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/>
              <a:t>Panama 2019</a:t>
            </a:r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sz="2000" b="1" i="1" dirty="0"/>
              <a:t>Michel van Ingen en Nanke Dokter</a:t>
            </a:r>
          </a:p>
          <a:p>
            <a:pPr marL="0" indent="0" algn="ctr">
              <a:buNone/>
            </a:pPr>
            <a:endParaRPr lang="nl-NL" sz="2000" i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438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-101457"/>
            <a:ext cx="8229600" cy="857250"/>
          </a:xfrm>
        </p:spPr>
        <p:txBody>
          <a:bodyPr/>
          <a:lstStyle/>
          <a:p>
            <a:r>
              <a:rPr lang="nl-NL" dirty="0">
                <a:latin typeface="+mn-lt"/>
              </a:rPr>
              <a:t>Opdracht (toetsdoelen) </a:t>
            </a:r>
          </a:p>
        </p:txBody>
      </p:sp>
      <p:pic>
        <p:nvPicPr>
          <p:cNvPr id="16" name="Tijdelijke aanduiding voor inhoud 1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" y="639515"/>
            <a:ext cx="6570482" cy="3791083"/>
          </a:xfrm>
          <a:prstGeom prst="rect">
            <a:avLst/>
          </a:prstGeom>
        </p:spPr>
      </p:pic>
      <p:pic>
        <p:nvPicPr>
          <p:cNvPr id="14338" name="Picture 2" descr="Afbeeldingsresultaat voor handelings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7188">
            <a:off x="4571999" y="547084"/>
            <a:ext cx="4345757" cy="2018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Opdracht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0864" y="1200150"/>
            <a:ext cx="385327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591" y="1200150"/>
            <a:ext cx="383981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24"/>
            <a:ext cx="1756194" cy="1183359"/>
          </a:xfrm>
        </p:spPr>
        <p:txBody>
          <a:bodyPr>
            <a:normAutofit/>
          </a:bodyPr>
          <a:lstStyle/>
          <a:p>
            <a:r>
              <a:rPr lang="nl-NL" dirty="0">
                <a:latin typeface="+mj-lt"/>
              </a:rPr>
              <a:t>Uitvoering Training</a:t>
            </a:r>
            <a:endParaRPr lang="en-US" dirty="0">
              <a:latin typeface="+mj-lt"/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/>
          </p:nvPr>
        </p:nvGraphicFramePr>
        <p:xfrm>
          <a:off x="1941922" y="197963"/>
          <a:ext cx="6171932" cy="46146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</a:rPr>
                        <a:t>Rekenen/wiskunde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</a:rPr>
                        <a:t>Schooltaal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Voormeting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Video en vragenlijst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Les 1</a:t>
                      </a: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Big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idea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Belang van schooltaal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Zelfstudie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Website: belang en kenmerken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van schooltaal (filmpjes)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Les 2</a:t>
                      </a: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Wiskundige modellen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Schooltaalkenmerken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Zelfstudie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Website: Schooltaalstimulerende strategieën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Les 3</a:t>
                      </a: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Strategieën herkennen.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Test  (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</a:rPr>
                        <a:t>Kahoot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) over kennis van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schooltaalkenmerken en schooltaalstimulerende strategieën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Les 4</a:t>
                      </a: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Ontwerpen van rekenlessen:  Focus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op 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interactie.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Kansen voor het stimuleren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van schooltaalontwikkeling tijdens de rekeninstructie.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Praktijk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Uitvoeren en filmen van rekenles in stage</a:t>
                      </a: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Les 5</a:t>
                      </a: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Herontwerp rekenles: foutenanalyse maken</a:t>
                      </a: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Reflectie op video-opnamen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van eigen les in kleine groepjes, focus op schooltaalstimulerende strategieën.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Praktijk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Uitvoeren en filmen van rekenles in stage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Les 6</a:t>
                      </a: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Zie les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5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Les</a:t>
                      </a:r>
                      <a:r>
                        <a:rPr lang="nl-NL" sz="1100" baseline="0" dirty="0">
                          <a:effectLst/>
                          <a:latin typeface="Calibri" panose="020F0502020204030204" pitchFamily="34" charset="0"/>
                        </a:rPr>
                        <a:t> 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Producten en video’s inleveren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Evaluatie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Nameting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</a:rPr>
                        <a:t>Video en vragenlijst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88" marR="274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07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Resultaten kennis en attitude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27" y="4456771"/>
            <a:ext cx="992210" cy="617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1349"/>
          <a:stretch/>
        </p:blipFill>
        <p:spPr>
          <a:xfrm>
            <a:off x="457200" y="1329613"/>
            <a:ext cx="2847257" cy="2481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123" y="930943"/>
            <a:ext cx="7309536" cy="363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u="sng" dirty="0">
                <a:latin typeface="Calibri" panose="020F0502020204030204" pitchFamily="34" charset="0"/>
              </a:rPr>
              <a:t>Kennistest</a:t>
            </a:r>
            <a:r>
              <a:rPr lang="nl-NL" sz="1350" dirty="0">
                <a:latin typeface="Calibri" panose="020F0502020204030204" pitchFamily="34" charset="0"/>
              </a:rPr>
              <a:t>								</a:t>
            </a:r>
            <a:r>
              <a:rPr lang="nl-NL" sz="1350" u="sng" dirty="0">
                <a:latin typeface="Calibri" panose="020F0502020204030204" pitchFamily="34" charset="0"/>
              </a:rPr>
              <a:t>Attitude</a:t>
            </a: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350" u="sng" dirty="0">
              <a:latin typeface="Calibri" panose="020F0502020204030204" pitchFamily="34" charset="0"/>
            </a:endParaRPr>
          </a:p>
          <a:p>
            <a:endParaRPr lang="nl-NL" sz="1050" dirty="0">
              <a:latin typeface="Calibri" panose="020F0502020204030204" pitchFamily="34" charset="0"/>
            </a:endParaRPr>
          </a:p>
          <a:p>
            <a:endParaRPr lang="nl-NL" sz="1050" dirty="0">
              <a:latin typeface="Calibri" panose="020F0502020204030204" pitchFamily="34" charset="0"/>
            </a:endParaRPr>
          </a:p>
          <a:p>
            <a:endParaRPr lang="nl-NL" sz="1050" dirty="0">
              <a:latin typeface="Calibri" panose="020F0502020204030204" pitchFamily="34" charset="0"/>
            </a:endParaRPr>
          </a:p>
          <a:p>
            <a:r>
              <a:rPr lang="nl-NL" sz="1050" dirty="0">
                <a:latin typeface="Calibri" panose="020F0502020204030204" pitchFamily="34" charset="0"/>
              </a:rPr>
              <a:t>	Max score 42							</a:t>
            </a:r>
            <a:r>
              <a:rPr lang="nl-NL" sz="1050" dirty="0" err="1">
                <a:latin typeface="Calibri" panose="020F0502020204030204" pitchFamily="34" charset="0"/>
              </a:rPr>
              <a:t>Likertscale</a:t>
            </a:r>
            <a:r>
              <a:rPr lang="nl-NL" sz="1050" dirty="0">
                <a:latin typeface="Calibri" panose="020F0502020204030204" pitchFamily="34" charset="0"/>
              </a:rPr>
              <a:t> 1-5</a:t>
            </a:r>
          </a:p>
          <a:p>
            <a:r>
              <a:rPr lang="nl-NL" sz="1050" dirty="0">
                <a:latin typeface="Calibri" panose="020F0502020204030204" pitchFamily="34" charset="0"/>
              </a:rPr>
              <a:t>									</a:t>
            </a:r>
          </a:p>
          <a:p>
            <a:r>
              <a:rPr lang="nl-NL" sz="1050" dirty="0">
                <a:latin typeface="Calibri" panose="020F0502020204030204" pitchFamily="34" charset="0"/>
              </a:rPr>
              <a:t>									Totaal attitude was niet significant, onderdeel belang 									inzien wel (p=.039)</a:t>
            </a:r>
          </a:p>
          <a:p>
            <a:endParaRPr lang="en-US" sz="825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988" y="1167594"/>
            <a:ext cx="3194112" cy="25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548" y="0"/>
            <a:ext cx="9021452" cy="67873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j-lt"/>
              </a:rPr>
              <a:t>Coderen transcript </a:t>
            </a:r>
            <a:r>
              <a:rPr lang="nl-NL" sz="900" b="0" dirty="0">
                <a:latin typeface="+mj-lt"/>
              </a:rPr>
              <a:t> </a:t>
            </a:r>
            <a:r>
              <a:rPr lang="nl-NL" sz="1600" b="0" dirty="0">
                <a:latin typeface="+mj-lt"/>
              </a:rPr>
              <a:t>(</a:t>
            </a:r>
            <a:r>
              <a:rPr lang="nl-NL" sz="1600" b="0" dirty="0">
                <a:latin typeface="+mj-lt"/>
                <a:hlinkClick r:id="rId2"/>
              </a:rPr>
              <a:t>http://www.lesinschooltaal.nl/wp-content/uploads/2018/09/Strategiekaartje.pdf</a:t>
            </a:r>
            <a:r>
              <a:rPr lang="nl-NL" sz="1600" b="0" dirty="0">
                <a:latin typeface="+mj-lt"/>
              </a:rPr>
              <a:t>)</a:t>
            </a:r>
            <a:r>
              <a:rPr lang="nl-NL" dirty="0">
                <a:latin typeface="+mj-lt"/>
              </a:rPr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39365" y="565608"/>
            <a:ext cx="8630239" cy="28745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dirty="0">
                <a:latin typeface="+mn-lt"/>
              </a:rPr>
              <a:t>3 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		E</a:t>
            </a:r>
            <a:r>
              <a:rPr lang="nl-NL" sz="5600" dirty="0">
                <a:latin typeface="+mn-lt"/>
              </a:rPr>
              <a:t>n wie weet waarom ze dit een driehoek noemen?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4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		</a:t>
            </a:r>
            <a:r>
              <a:rPr lang="nl-NL" sz="5600" dirty="0">
                <a:latin typeface="+mn-lt"/>
              </a:rPr>
              <a:t>Zou dat gewoon voor de lol zijn?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5 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Zou iemand gedacht hebben: weet je ik vind dit er wel leuk uit zien, laten we dit een 					driehoek gaan noemen.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6 	</a:t>
            </a:r>
            <a:r>
              <a:rPr lang="en-US" sz="5600" dirty="0" err="1">
                <a:latin typeface="+mn-lt"/>
              </a:rPr>
              <a:t>Lln</a:t>
            </a:r>
            <a:r>
              <a:rPr lang="en-US" sz="5600" dirty="0">
                <a:latin typeface="+mn-lt"/>
              </a:rPr>
              <a:t>			Nee.</a:t>
            </a:r>
            <a:endParaRPr lang="nl-NL" sz="5600" dirty="0">
              <a:latin typeface="+mn-lt"/>
            </a:endParaRPr>
          </a:p>
          <a:p>
            <a:pPr>
              <a:buNone/>
            </a:pPr>
            <a:r>
              <a:rPr lang="en-US" sz="5600" dirty="0">
                <a:latin typeface="+mn-lt"/>
              </a:rPr>
              <a:t>7 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M.</a:t>
            </a:r>
            <a:endParaRPr lang="nl-NL" sz="5600" dirty="0">
              <a:latin typeface="+mn-lt"/>
            </a:endParaRPr>
          </a:p>
          <a:p>
            <a:pPr>
              <a:buNone/>
            </a:pPr>
            <a:r>
              <a:rPr lang="en-US" sz="5600" dirty="0">
                <a:latin typeface="+mn-lt"/>
              </a:rPr>
              <a:t>8 	</a:t>
            </a:r>
            <a:r>
              <a:rPr lang="en-US" sz="5600" dirty="0" err="1">
                <a:latin typeface="+mn-lt"/>
              </a:rPr>
              <a:t>Leerling</a:t>
            </a:r>
            <a:r>
              <a:rPr lang="en-US" sz="5600" dirty="0">
                <a:latin typeface="+mn-lt"/>
              </a:rPr>
              <a:t> M. 		</a:t>
            </a:r>
            <a:r>
              <a:rPr lang="nl-NL" sz="5600" dirty="0">
                <a:latin typeface="+mn-lt"/>
              </a:rPr>
              <a:t>Omdat er ook drie kanten zijn.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9 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Kom ze maar eens tellen.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10	</a:t>
            </a:r>
            <a:r>
              <a:rPr lang="en-US" sz="5600" dirty="0" err="1">
                <a:latin typeface="+mn-lt"/>
              </a:rPr>
              <a:t>Leerling</a:t>
            </a:r>
            <a:r>
              <a:rPr lang="en-US" sz="5600" dirty="0">
                <a:latin typeface="+mn-lt"/>
              </a:rPr>
              <a:t> M. 		</a:t>
            </a:r>
            <a:r>
              <a:rPr lang="nl-NL" sz="5600" dirty="0">
                <a:latin typeface="+mn-lt"/>
              </a:rPr>
              <a:t>1, 2, 3 (Telt drie keer op zelfde plekje op de driehoek).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11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Kijk, 1,2,3 (wijst de drie hoeken aan).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12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Drie kanten, had jij goed gezien inderdaad.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13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Nou zal ik het nog een keer laten zien, want ik denk</a:t>
            </a:r>
            <a:br>
              <a:rPr lang="nl-NL" sz="5600" dirty="0">
                <a:latin typeface="+mn-lt"/>
              </a:rPr>
            </a:br>
            <a:r>
              <a:rPr lang="nl-NL" sz="5600" dirty="0">
                <a:latin typeface="+mn-lt"/>
              </a:rPr>
              <a:t>				dat N. en D. het niet konden zien.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14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Hier heb ik een hoek (wijst aan).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15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Hier heb ik een hoek (wijst aan).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16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En hier heb ik een hoek (wijst aan).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17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en-US" sz="5600" dirty="0" err="1">
                <a:latin typeface="+mn-lt"/>
              </a:rPr>
              <a:t>Dat</a:t>
            </a:r>
            <a:r>
              <a:rPr lang="en-US" sz="5600" dirty="0">
                <a:latin typeface="+mn-lt"/>
              </a:rPr>
              <a:t> </a:t>
            </a:r>
            <a:r>
              <a:rPr lang="en-US" sz="5600" dirty="0" err="1">
                <a:latin typeface="+mn-lt"/>
              </a:rPr>
              <a:t>zijn</a:t>
            </a:r>
            <a:r>
              <a:rPr lang="en-US" sz="5600" dirty="0">
                <a:latin typeface="+mn-lt"/>
              </a:rPr>
              <a:t> </a:t>
            </a:r>
            <a:r>
              <a:rPr lang="en-US" sz="5600" dirty="0" err="1">
                <a:latin typeface="+mn-lt"/>
              </a:rPr>
              <a:t>drie</a:t>
            </a:r>
            <a:r>
              <a:rPr lang="en-US" sz="5600" dirty="0">
                <a:latin typeface="+mn-lt"/>
              </a:rPr>
              <a:t> </a:t>
            </a:r>
            <a:r>
              <a:rPr lang="en-US" sz="5600" dirty="0" err="1">
                <a:latin typeface="+mn-lt"/>
              </a:rPr>
              <a:t>hoeken</a:t>
            </a:r>
            <a:r>
              <a:rPr lang="en-US" sz="5600" dirty="0">
                <a:latin typeface="+mn-lt"/>
              </a:rPr>
              <a:t>.</a:t>
            </a:r>
            <a:endParaRPr lang="nl-NL" sz="5600" dirty="0">
              <a:latin typeface="+mn-lt"/>
            </a:endParaRPr>
          </a:p>
          <a:p>
            <a:pPr>
              <a:buNone/>
            </a:pPr>
            <a:r>
              <a:rPr lang="en-US" sz="5600" dirty="0">
                <a:latin typeface="+mn-lt"/>
              </a:rPr>
              <a:t>18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en-US" sz="5600" dirty="0" err="1">
                <a:latin typeface="+mn-lt"/>
              </a:rPr>
              <a:t>Een</a:t>
            </a:r>
            <a:r>
              <a:rPr lang="en-US" sz="5600" dirty="0">
                <a:latin typeface="+mn-lt"/>
              </a:rPr>
              <a:t> </a:t>
            </a:r>
            <a:r>
              <a:rPr lang="en-US" sz="5600" dirty="0" err="1">
                <a:latin typeface="+mn-lt"/>
              </a:rPr>
              <a:t>driehoek</a:t>
            </a:r>
            <a:r>
              <a:rPr lang="en-US" sz="5600" dirty="0">
                <a:latin typeface="+mn-lt"/>
              </a:rPr>
              <a:t>.</a:t>
            </a:r>
            <a:endParaRPr lang="nl-NL" sz="5600" dirty="0">
              <a:latin typeface="+mn-lt"/>
            </a:endParaRPr>
          </a:p>
          <a:p>
            <a:pPr>
              <a:buNone/>
            </a:pPr>
            <a:endParaRPr lang="nl-NL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4891" y="2809782"/>
            <a:ext cx="2894714" cy="210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730"/>
          </a:xfrm>
        </p:spPr>
        <p:txBody>
          <a:bodyPr/>
          <a:lstStyle/>
          <a:p>
            <a:r>
              <a:rPr lang="nl-NL" dirty="0">
                <a:latin typeface="+mj-lt"/>
              </a:rPr>
              <a:t>Coderen transcript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39365" y="565608"/>
            <a:ext cx="8630239" cy="28745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dirty="0">
                <a:latin typeface="+mn-lt"/>
              </a:rPr>
              <a:t>3 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		E</a:t>
            </a:r>
            <a:r>
              <a:rPr lang="nl-NL" sz="5600" dirty="0">
                <a:latin typeface="+mn-lt"/>
              </a:rPr>
              <a:t>n wie weet waarom ze dit een driehoek noemen? </a:t>
            </a:r>
            <a:r>
              <a:rPr lang="nl-NL" sz="5600" b="1" dirty="0">
                <a:solidFill>
                  <a:srgbClr val="7030A0"/>
                </a:solidFill>
                <a:latin typeface="+mn-lt"/>
              </a:rPr>
              <a:t>P1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4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		</a:t>
            </a:r>
            <a:r>
              <a:rPr lang="nl-NL" sz="5600" dirty="0">
                <a:latin typeface="+mn-lt"/>
              </a:rPr>
              <a:t>Zou dat gewoon voor de lol zijn? </a:t>
            </a:r>
            <a:r>
              <a:rPr lang="nl-NL" sz="5600" b="1" dirty="0">
                <a:solidFill>
                  <a:srgbClr val="7030A0"/>
                </a:solidFill>
                <a:latin typeface="+mn-lt"/>
              </a:rPr>
              <a:t>P3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5 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Zou iemand gedacht hebben: weet je ik vind dit er wel leuk uit zien, laten we dit een 					driehoek gaan noemen. </a:t>
            </a:r>
            <a:r>
              <a:rPr lang="nl-NL" sz="5600" b="1" dirty="0">
                <a:solidFill>
                  <a:srgbClr val="7030A0"/>
                </a:solidFill>
                <a:latin typeface="+mn-lt"/>
              </a:rPr>
              <a:t>P3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6 	</a:t>
            </a:r>
            <a:r>
              <a:rPr lang="en-US" sz="5600" dirty="0" err="1">
                <a:latin typeface="+mn-lt"/>
              </a:rPr>
              <a:t>Lln</a:t>
            </a:r>
            <a:r>
              <a:rPr lang="en-US" sz="5600" dirty="0">
                <a:latin typeface="+mn-lt"/>
              </a:rPr>
              <a:t>			Nee.</a:t>
            </a:r>
            <a:endParaRPr lang="nl-NL" sz="5600" dirty="0">
              <a:latin typeface="+mn-lt"/>
            </a:endParaRPr>
          </a:p>
          <a:p>
            <a:pPr>
              <a:buNone/>
            </a:pPr>
            <a:r>
              <a:rPr lang="en-US" sz="5600" dirty="0">
                <a:latin typeface="+mn-lt"/>
              </a:rPr>
              <a:t>7 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M.</a:t>
            </a:r>
            <a:endParaRPr lang="nl-NL" sz="5600" dirty="0">
              <a:latin typeface="+mn-lt"/>
            </a:endParaRPr>
          </a:p>
          <a:p>
            <a:pPr>
              <a:buNone/>
            </a:pPr>
            <a:r>
              <a:rPr lang="en-US" sz="5600" dirty="0">
                <a:latin typeface="+mn-lt"/>
              </a:rPr>
              <a:t>8 	</a:t>
            </a:r>
            <a:r>
              <a:rPr lang="en-US" sz="5600" dirty="0" err="1">
                <a:latin typeface="+mn-lt"/>
              </a:rPr>
              <a:t>Leerling</a:t>
            </a:r>
            <a:r>
              <a:rPr lang="en-US" sz="5600" dirty="0">
                <a:latin typeface="+mn-lt"/>
              </a:rPr>
              <a:t> M. 		</a:t>
            </a:r>
            <a:r>
              <a:rPr lang="nl-NL" sz="5600" dirty="0">
                <a:latin typeface="+mn-lt"/>
              </a:rPr>
              <a:t>Omdat er ook drie kanten zijn.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9 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Kom ze maar eens tellen.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10	</a:t>
            </a:r>
            <a:r>
              <a:rPr lang="en-US" sz="5600" dirty="0" err="1">
                <a:latin typeface="+mn-lt"/>
              </a:rPr>
              <a:t>Leerling</a:t>
            </a:r>
            <a:r>
              <a:rPr lang="en-US" sz="5600" dirty="0">
                <a:latin typeface="+mn-lt"/>
              </a:rPr>
              <a:t> M. 		</a:t>
            </a:r>
            <a:r>
              <a:rPr lang="nl-NL" sz="5600" dirty="0">
                <a:latin typeface="+mn-lt"/>
              </a:rPr>
              <a:t>1, 2, 3 (Telt drie keer op zelfde plekje op de driehoek).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11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Kijk, 1,2,3 (wijst de drie hoeken aan). </a:t>
            </a:r>
            <a:r>
              <a:rPr lang="nl-NL" sz="5600" b="1" dirty="0">
                <a:solidFill>
                  <a:srgbClr val="7030A0"/>
                </a:solidFill>
                <a:latin typeface="+mn-lt"/>
              </a:rPr>
              <a:t>B6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12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Drie kanten, had jij goed gezien inderdaad. </a:t>
            </a:r>
            <a:r>
              <a:rPr lang="nl-NL" sz="5600" b="1" dirty="0">
                <a:solidFill>
                  <a:srgbClr val="7030A0"/>
                </a:solidFill>
                <a:latin typeface="+mn-lt"/>
              </a:rPr>
              <a:t>P5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13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Nou zal ik het nog een keer laten zien, want ik denk</a:t>
            </a:r>
            <a:br>
              <a:rPr lang="nl-NL" sz="5600" dirty="0">
                <a:latin typeface="+mn-lt"/>
              </a:rPr>
            </a:br>
            <a:r>
              <a:rPr lang="nl-NL" sz="5600" dirty="0">
                <a:latin typeface="+mn-lt"/>
              </a:rPr>
              <a:t>				dat N. en D. het niet konden zien.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14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Hier heb ik een hoek (wijst aan).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15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Hier heb ik een hoek (wijst aan).           </a:t>
            </a:r>
            <a:r>
              <a:rPr lang="nl-NL" sz="5600" b="1" dirty="0">
                <a:solidFill>
                  <a:srgbClr val="7030A0"/>
                </a:solidFill>
                <a:latin typeface="+mn-lt"/>
              </a:rPr>
              <a:t>B6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16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nl-NL" sz="5600" dirty="0">
                <a:latin typeface="+mn-lt"/>
              </a:rPr>
              <a:t>En hier heb ik een hoek (wijst aan).</a:t>
            </a:r>
          </a:p>
          <a:p>
            <a:pPr>
              <a:buNone/>
            </a:pPr>
            <a:r>
              <a:rPr lang="en-US" sz="5600" dirty="0">
                <a:latin typeface="+mn-lt"/>
              </a:rPr>
              <a:t>17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en-US" sz="5600" dirty="0" err="1">
                <a:latin typeface="+mn-lt"/>
              </a:rPr>
              <a:t>Dat</a:t>
            </a:r>
            <a:r>
              <a:rPr lang="en-US" sz="5600" dirty="0">
                <a:latin typeface="+mn-lt"/>
              </a:rPr>
              <a:t> </a:t>
            </a:r>
            <a:r>
              <a:rPr lang="en-US" sz="5600" dirty="0" err="1">
                <a:latin typeface="+mn-lt"/>
              </a:rPr>
              <a:t>zijn</a:t>
            </a:r>
            <a:r>
              <a:rPr lang="en-US" sz="5600" dirty="0">
                <a:latin typeface="+mn-lt"/>
              </a:rPr>
              <a:t> </a:t>
            </a:r>
            <a:r>
              <a:rPr lang="en-US" sz="5600" dirty="0" err="1">
                <a:latin typeface="+mn-lt"/>
              </a:rPr>
              <a:t>drie</a:t>
            </a:r>
            <a:r>
              <a:rPr lang="en-US" sz="5600" dirty="0">
                <a:latin typeface="+mn-lt"/>
              </a:rPr>
              <a:t> </a:t>
            </a:r>
            <a:r>
              <a:rPr lang="en-US" sz="5600" dirty="0" err="1">
                <a:latin typeface="+mn-lt"/>
              </a:rPr>
              <a:t>hoeken</a:t>
            </a:r>
            <a:r>
              <a:rPr lang="en-US" sz="5600" dirty="0">
                <a:latin typeface="+mn-lt"/>
              </a:rPr>
              <a:t>.</a:t>
            </a:r>
            <a:endParaRPr lang="nl-NL" sz="5600" dirty="0">
              <a:latin typeface="+mn-lt"/>
            </a:endParaRPr>
          </a:p>
          <a:p>
            <a:pPr>
              <a:buNone/>
            </a:pPr>
            <a:r>
              <a:rPr lang="en-US" sz="5600" dirty="0">
                <a:latin typeface="+mn-lt"/>
              </a:rPr>
              <a:t>18	</a:t>
            </a:r>
            <a:r>
              <a:rPr lang="en-US" sz="5600" dirty="0" err="1">
                <a:latin typeface="+mn-lt"/>
              </a:rPr>
              <a:t>Pabostudent</a:t>
            </a:r>
            <a:r>
              <a:rPr lang="en-US" sz="5600" dirty="0">
                <a:latin typeface="+mn-lt"/>
              </a:rPr>
              <a:t> 		</a:t>
            </a:r>
            <a:r>
              <a:rPr lang="en-US" sz="5600" dirty="0" err="1">
                <a:latin typeface="+mn-lt"/>
              </a:rPr>
              <a:t>Een</a:t>
            </a:r>
            <a:r>
              <a:rPr lang="en-US" sz="5600" dirty="0">
                <a:latin typeface="+mn-lt"/>
              </a:rPr>
              <a:t> </a:t>
            </a:r>
            <a:r>
              <a:rPr lang="en-US" sz="5600" dirty="0" err="1">
                <a:latin typeface="+mn-lt"/>
              </a:rPr>
              <a:t>driehoek</a:t>
            </a:r>
            <a:r>
              <a:rPr lang="en-US" sz="5600" dirty="0">
                <a:latin typeface="+mn-lt"/>
              </a:rPr>
              <a:t>. </a:t>
            </a:r>
            <a:r>
              <a:rPr lang="en-US" sz="5600" b="1" dirty="0">
                <a:solidFill>
                  <a:srgbClr val="7030A0"/>
                </a:solidFill>
                <a:latin typeface="+mn-lt"/>
              </a:rPr>
              <a:t>B2</a:t>
            </a:r>
            <a:endParaRPr lang="nl-NL" sz="5600" b="1" dirty="0">
              <a:solidFill>
                <a:srgbClr val="7030A0"/>
              </a:solidFill>
              <a:latin typeface="+mn-lt"/>
            </a:endParaRPr>
          </a:p>
          <a:p>
            <a:pPr>
              <a:buNone/>
            </a:pPr>
            <a:endParaRPr lang="nl-NL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4891" y="2809782"/>
            <a:ext cx="2894714" cy="210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raccolade 5"/>
          <p:cNvSpPr/>
          <p:nvPr/>
        </p:nvSpPr>
        <p:spPr>
          <a:xfrm>
            <a:off x="4779390" y="3308808"/>
            <a:ext cx="169682" cy="5279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2700779" cy="149045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Resultaten gedrag</a:t>
            </a:r>
            <a:br>
              <a:rPr lang="nl-NL" dirty="0">
                <a:latin typeface="+mn-lt"/>
              </a:rPr>
            </a:br>
            <a:br>
              <a:rPr lang="nl-NL" dirty="0">
                <a:latin typeface="+mn-lt"/>
              </a:rPr>
            </a:br>
            <a:r>
              <a:rPr lang="nl-NL" sz="1400" b="0" dirty="0">
                <a:solidFill>
                  <a:schemeClr val="tx1"/>
                </a:solidFill>
                <a:latin typeface="+mn-lt"/>
              </a:rPr>
              <a:t>(N=7)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27" y="4456771"/>
            <a:ext cx="992210" cy="617273"/>
          </a:xfrm>
          <a:prstGeom prst="rect">
            <a:avLst/>
          </a:prstGeom>
        </p:spPr>
      </p:pic>
      <p:graphicFrame>
        <p:nvGraphicFramePr>
          <p:cNvPr id="10" name="Grafiek 9"/>
          <p:cNvGraphicFramePr/>
          <p:nvPr/>
        </p:nvGraphicFramePr>
        <p:xfrm>
          <a:off x="2586135" y="206375"/>
          <a:ext cx="5781676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509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2700779" cy="149045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Resultaten gedrag</a:t>
            </a:r>
            <a:br>
              <a:rPr lang="nl-NL" dirty="0">
                <a:latin typeface="+mn-lt"/>
              </a:rPr>
            </a:br>
            <a:br>
              <a:rPr lang="nl-NL" dirty="0">
                <a:latin typeface="+mn-lt"/>
              </a:rPr>
            </a:br>
            <a:r>
              <a:rPr lang="nl-NL" sz="1400" b="0" dirty="0">
                <a:solidFill>
                  <a:schemeClr val="tx1"/>
                </a:solidFill>
                <a:latin typeface="+mn-lt"/>
              </a:rPr>
              <a:t>(studenten N=7, leraren N=27)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27" y="4456771"/>
            <a:ext cx="992210" cy="617273"/>
          </a:xfrm>
          <a:prstGeom prst="rect">
            <a:avLst/>
          </a:prstGeom>
        </p:spPr>
      </p:pic>
      <p:graphicFrame>
        <p:nvGraphicFramePr>
          <p:cNvPr id="6" name="Grafiek 5"/>
          <p:cNvGraphicFramePr/>
          <p:nvPr/>
        </p:nvGraphicFramePr>
        <p:xfrm>
          <a:off x="2454159" y="380071"/>
          <a:ext cx="57912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509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Resultaten evaluatie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7065" y="950439"/>
            <a:ext cx="5745638" cy="3508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 err="1">
                <a:latin typeface="Calibri" panose="020F0502020204030204" pitchFamily="34" charset="0"/>
              </a:rPr>
              <a:t>Evaluatie</a:t>
            </a:r>
            <a:r>
              <a:rPr lang="en-US" sz="1600" u="sng" dirty="0">
                <a:latin typeface="Calibri" panose="020F0502020204030204" pitchFamily="34" charset="0"/>
              </a:rPr>
              <a:t> </a:t>
            </a:r>
            <a:r>
              <a:rPr lang="en-US" sz="1600" u="sng" dirty="0" err="1">
                <a:latin typeface="Calibri" panose="020F0502020204030204" pitchFamily="34" charset="0"/>
              </a:rPr>
              <a:t>studenten</a:t>
            </a:r>
            <a:r>
              <a:rPr lang="en-US" sz="1600" u="sng" dirty="0">
                <a:latin typeface="Calibri" panose="020F0502020204030204" pitchFamily="34" charset="0"/>
              </a:rPr>
              <a:t> (</a:t>
            </a:r>
            <a:r>
              <a:rPr lang="en-US" sz="1600" u="sng" dirty="0" err="1">
                <a:latin typeface="Calibri" panose="020F0502020204030204" pitchFamily="34" charset="0"/>
              </a:rPr>
              <a:t>meest</a:t>
            </a:r>
            <a:r>
              <a:rPr lang="en-US" sz="1600" u="sng" dirty="0">
                <a:latin typeface="Calibri" panose="020F0502020204030204" pitchFamily="34" charset="0"/>
              </a:rPr>
              <a:t> </a:t>
            </a:r>
            <a:r>
              <a:rPr lang="en-US" sz="1600" u="sng" dirty="0" err="1">
                <a:latin typeface="Calibri" panose="020F0502020204030204" pitchFamily="34" charset="0"/>
              </a:rPr>
              <a:t>waardevolle</a:t>
            </a:r>
            <a:r>
              <a:rPr lang="en-US" sz="1600" u="sng" dirty="0">
                <a:latin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alibri" panose="020F0502020204030204" pitchFamily="34" charset="0"/>
              </a:rPr>
              <a:t>Videos op website </a:t>
            </a:r>
            <a:r>
              <a:rPr lang="en-US" sz="1600" dirty="0" err="1">
                <a:latin typeface="Calibri" panose="020F0502020204030204" pitchFamily="34" charset="0"/>
              </a:rPr>
              <a:t>waarin</a:t>
            </a:r>
            <a:r>
              <a:rPr lang="en-US" sz="1600" dirty="0">
                <a:latin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</a:rPr>
              <a:t>schooltaalstimulerende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strategieën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werden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voorgedaan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Analyseren</a:t>
            </a:r>
            <a:r>
              <a:rPr lang="en-US" sz="1600" dirty="0">
                <a:latin typeface="Calibri" panose="020F0502020204030204" pitchFamily="34" charset="0"/>
              </a:rPr>
              <a:t> van de </a:t>
            </a:r>
            <a:r>
              <a:rPr lang="en-US" sz="1600" dirty="0" err="1">
                <a:latin typeface="Calibri" panose="020F0502020204030204" pitchFamily="34" charset="0"/>
              </a:rPr>
              <a:t>eigen</a:t>
            </a:r>
            <a:r>
              <a:rPr lang="en-US" sz="1600" dirty="0">
                <a:latin typeface="Calibri" panose="020F0502020204030204" pitchFamily="34" charset="0"/>
              </a:rPr>
              <a:t> video-</a:t>
            </a:r>
            <a:r>
              <a:rPr lang="en-US" sz="1600" dirty="0" err="1">
                <a:latin typeface="Calibri" panose="020F0502020204030204" pitchFamily="34" charset="0"/>
              </a:rPr>
              <a:t>opnamen</a:t>
            </a:r>
            <a:r>
              <a:rPr lang="en-US" sz="1600" dirty="0">
                <a:latin typeface="Calibri" panose="020F0502020204030204" pitchFamily="34" charset="0"/>
              </a:rPr>
              <a:t> van het </a:t>
            </a:r>
            <a:r>
              <a:rPr lang="en-US" sz="1600" dirty="0" err="1">
                <a:latin typeface="Calibri" panose="020F0502020204030204" pitchFamily="34" charset="0"/>
              </a:rPr>
              <a:t>eigen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strategiegebruik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  <a:p>
            <a:r>
              <a:rPr lang="en-US" sz="1600" dirty="0">
                <a:latin typeface="Calibri" panose="020F0502020204030204" pitchFamily="34" charset="0"/>
              </a:rPr>
              <a:t>‘</a:t>
            </a:r>
            <a:r>
              <a:rPr lang="en-US" sz="1600" dirty="0" err="1">
                <a:latin typeface="Calibri" panose="020F0502020204030204" pitchFamily="34" charset="0"/>
              </a:rPr>
              <a:t>Strategiekaartje</a:t>
            </a:r>
            <a:r>
              <a:rPr lang="en-US" sz="1600" dirty="0">
                <a:latin typeface="Calibri" panose="020F0502020204030204" pitchFamily="34" charset="0"/>
              </a:rPr>
              <a:t>’ met </a:t>
            </a:r>
            <a:r>
              <a:rPr lang="en-US" sz="1600" dirty="0" err="1">
                <a:latin typeface="Calibri" panose="020F0502020204030204" pitchFamily="34" charset="0"/>
              </a:rPr>
              <a:t>daarop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beschrijving</a:t>
            </a:r>
            <a:r>
              <a:rPr lang="en-US" sz="1600" dirty="0">
                <a:latin typeface="Calibri" panose="020F0502020204030204" pitchFamily="34" charset="0"/>
              </a:rPr>
              <a:t> van de 12 </a:t>
            </a:r>
            <a:r>
              <a:rPr lang="en-US" sz="1600" dirty="0" err="1">
                <a:latin typeface="Calibri" panose="020F0502020204030204" pitchFamily="34" charset="0"/>
              </a:rPr>
              <a:t>strategieën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u="sng" dirty="0" err="1">
                <a:latin typeface="Calibri" panose="020F0502020204030204" pitchFamily="34" charset="0"/>
              </a:rPr>
              <a:t>Evaluatie</a:t>
            </a:r>
            <a:r>
              <a:rPr lang="en-US" sz="1600" u="sng" dirty="0">
                <a:latin typeface="Calibri" panose="020F0502020204030204" pitchFamily="34" charset="0"/>
              </a:rPr>
              <a:t> </a:t>
            </a:r>
            <a:r>
              <a:rPr lang="en-US" sz="1600" u="sng" dirty="0" err="1">
                <a:latin typeface="Calibri" panose="020F0502020204030204" pitchFamily="34" charset="0"/>
              </a:rPr>
              <a:t>opleider</a:t>
            </a:r>
            <a:endParaRPr lang="en-US" sz="1600" u="sng" dirty="0">
              <a:latin typeface="Calibri" panose="020F0502020204030204" pitchFamily="34" charset="0"/>
            </a:endParaRPr>
          </a:p>
          <a:p>
            <a:r>
              <a:rPr lang="en-US" sz="1600" dirty="0" err="1">
                <a:latin typeface="Calibri" panose="020F0502020204030204" pitchFamily="34" charset="0"/>
              </a:rPr>
              <a:t>Studenten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lijken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bewuster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om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gaan</a:t>
            </a:r>
            <a:r>
              <a:rPr lang="en-US" sz="1600" dirty="0">
                <a:latin typeface="Calibri" panose="020F0502020204030204" pitchFamily="34" charset="0"/>
              </a:rPr>
              <a:t> met </a:t>
            </a:r>
            <a:r>
              <a:rPr lang="en-US" sz="1600" dirty="0" err="1">
                <a:latin typeface="Calibri" panose="020F0502020204030204" pitchFamily="34" charset="0"/>
              </a:rPr>
              <a:t>stimuleren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schooltaal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tijdens</a:t>
            </a:r>
            <a:r>
              <a:rPr lang="en-US" sz="1600" dirty="0">
                <a:latin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</a:rPr>
              <a:t>rekenlessen</a:t>
            </a:r>
            <a:r>
              <a:rPr lang="en-US" sz="1600" dirty="0">
                <a:latin typeface="Calibri" panose="020F0502020204030204" pitchFamily="34" charset="0"/>
              </a:rPr>
              <a:t>. 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Analyseren</a:t>
            </a:r>
            <a:r>
              <a:rPr lang="en-US" sz="1600" dirty="0">
                <a:latin typeface="Calibri" panose="020F0502020204030204" pitchFamily="34" charset="0"/>
              </a:rPr>
              <a:t> met </a:t>
            </a:r>
            <a:r>
              <a:rPr lang="en-US" sz="1600" dirty="0" err="1">
                <a:latin typeface="Calibri" panose="020F0502020204030204" pitchFamily="34" charset="0"/>
              </a:rPr>
              <a:t>behulp</a:t>
            </a:r>
            <a:r>
              <a:rPr lang="en-US" sz="1600" dirty="0">
                <a:latin typeface="Calibri" panose="020F0502020204030204" pitchFamily="34" charset="0"/>
              </a:rPr>
              <a:t> van video-</a:t>
            </a:r>
            <a:r>
              <a:rPr lang="en-US" sz="1600" dirty="0" err="1">
                <a:latin typeface="Calibri" panose="020F0502020204030204" pitchFamily="34" charset="0"/>
              </a:rPr>
              <a:t>opnamen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kan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krachtig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gereedschap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zijn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  <a:p>
            <a:r>
              <a:rPr lang="en-US" sz="1600" dirty="0">
                <a:latin typeface="Calibri" panose="020F0502020204030204" pitchFamily="34" charset="0"/>
              </a:rPr>
              <a:t>De </a:t>
            </a:r>
            <a:r>
              <a:rPr lang="en-US" sz="1600" dirty="0" err="1">
                <a:latin typeface="Calibri" panose="020F0502020204030204" pitchFamily="34" charset="0"/>
              </a:rPr>
              <a:t>schooltaalstimulerende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strategieën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zouden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onderdeel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moeten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uitmaken</a:t>
            </a:r>
            <a:r>
              <a:rPr lang="en-US" sz="1600" dirty="0">
                <a:latin typeface="Calibri" panose="020F0502020204030204" pitchFamily="34" charset="0"/>
              </a:rPr>
              <a:t> van de </a:t>
            </a:r>
            <a:r>
              <a:rPr lang="en-US" sz="1600" dirty="0" err="1">
                <a:latin typeface="Calibri" panose="020F0502020204030204" pitchFamily="34" charset="0"/>
              </a:rPr>
              <a:t>toetsdoelen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4299">
            <a:off x="6959458" y="482586"/>
            <a:ext cx="1711989" cy="232607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2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Conclusie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>
                <a:latin typeface="+mn-lt"/>
              </a:rPr>
              <a:t>De kennis neemt toe (maar niet per se door dit aanbod).</a:t>
            </a:r>
          </a:p>
          <a:p>
            <a:r>
              <a:rPr lang="nl-NL" dirty="0">
                <a:latin typeface="+mn-lt"/>
              </a:rPr>
              <a:t>De attitude ten aanzien van het stimuleren van schooltaalontwikkeling tijdens de rekenles verandert met name op het gebied van belang.</a:t>
            </a:r>
          </a:p>
          <a:p>
            <a:r>
              <a:rPr lang="nl-NL" dirty="0">
                <a:latin typeface="+mn-lt"/>
              </a:rPr>
              <a:t>Het handelen in de praktijk verandert (nog) niet significant.</a:t>
            </a:r>
          </a:p>
          <a:p>
            <a:pPr>
              <a:buNone/>
            </a:pPr>
            <a:endParaRPr lang="nl-NL" dirty="0">
              <a:latin typeface="+mn-lt"/>
            </a:endParaRPr>
          </a:p>
          <a:p>
            <a:pPr>
              <a:buNone/>
            </a:pPr>
            <a:endParaRPr lang="nl-NL" b="1" dirty="0">
              <a:latin typeface="+mn-lt"/>
            </a:endParaRPr>
          </a:p>
          <a:p>
            <a:pPr>
              <a:buNone/>
            </a:pPr>
            <a:r>
              <a:rPr lang="nl-NL" b="1" dirty="0">
                <a:latin typeface="+mn-lt"/>
              </a:rPr>
              <a:t>Mogelijke verklaringen: </a:t>
            </a:r>
          </a:p>
          <a:p>
            <a:pPr>
              <a:buFont typeface="Courier New" pitchFamily="49" charset="0"/>
              <a:buChar char="o"/>
            </a:pPr>
            <a:r>
              <a:rPr lang="nl-NL" dirty="0">
                <a:latin typeface="+mn-lt"/>
              </a:rPr>
              <a:t>Hoeveelheid tijd was beperkt voor aanleren van strategieën. </a:t>
            </a:r>
          </a:p>
          <a:p>
            <a:pPr>
              <a:buFont typeface="Courier New" pitchFamily="49" charset="0"/>
              <a:buChar char="o"/>
            </a:pPr>
            <a:r>
              <a:rPr lang="nl-NL" dirty="0">
                <a:latin typeface="+mn-lt"/>
              </a:rPr>
              <a:t>Video werd genoemd als waardevol, maar niet alle studenten maakten er gebruik  van. </a:t>
            </a:r>
          </a:p>
          <a:p>
            <a:pPr>
              <a:buFont typeface="Courier New" pitchFamily="49" charset="0"/>
              <a:buChar char="o"/>
            </a:pPr>
            <a:r>
              <a:rPr lang="nl-NL" dirty="0">
                <a:latin typeface="+mn-lt"/>
              </a:rPr>
              <a:t>De toetsdoelen waren algemeen en stuurden niet.</a:t>
            </a:r>
          </a:p>
          <a:p>
            <a:pPr>
              <a:buFont typeface="Courier New" pitchFamily="49" charset="0"/>
              <a:buChar char="o"/>
            </a:pPr>
            <a:r>
              <a:rPr lang="nl-NL" dirty="0">
                <a:latin typeface="+mn-lt"/>
              </a:rPr>
              <a:t>Klein aantal studenten heeft voor- en na videomateriaal aangeleverd.</a:t>
            </a:r>
          </a:p>
          <a:p>
            <a:pPr>
              <a:buNone/>
            </a:pPr>
            <a:endParaRPr lang="nl-NL" dirty="0">
              <a:latin typeface="+mn-lt"/>
            </a:endParaRPr>
          </a:p>
          <a:p>
            <a:pPr>
              <a:buNone/>
            </a:pPr>
            <a:endParaRPr lang="nl-NL" dirty="0">
              <a:latin typeface="+mn-lt"/>
            </a:endParaRPr>
          </a:p>
          <a:p>
            <a:pPr>
              <a:buNone/>
            </a:pPr>
            <a:endParaRPr lang="nl-NL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2359" y="7733"/>
            <a:ext cx="6172200" cy="714182"/>
          </a:xfrm>
        </p:spPr>
        <p:txBody>
          <a:bodyPr/>
          <a:lstStyle/>
          <a:p>
            <a:r>
              <a:rPr lang="nl-NL" dirty="0">
                <a:latin typeface="+mj-lt"/>
              </a:rPr>
              <a:t>Voorstellen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2359" y="951570"/>
            <a:ext cx="6172200" cy="35084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2900" b="1" dirty="0">
                <a:latin typeface="+mn-lt"/>
              </a:rPr>
              <a:t>Michel van Ingen</a:t>
            </a:r>
          </a:p>
          <a:p>
            <a:r>
              <a:rPr lang="nl-NL" sz="2900" dirty="0">
                <a:latin typeface="+mn-lt"/>
              </a:rPr>
              <a:t>Docent rekenen/wiskunde bij </a:t>
            </a:r>
            <a:r>
              <a:rPr lang="nl-NL" sz="2900" dirty="0" err="1">
                <a:latin typeface="+mn-lt"/>
              </a:rPr>
              <a:t>Fontys</a:t>
            </a:r>
            <a:r>
              <a:rPr lang="nl-NL" sz="2900" dirty="0">
                <a:latin typeface="+mn-lt"/>
              </a:rPr>
              <a:t> HKE, pabo ‘s-Hertogenbosch</a:t>
            </a:r>
          </a:p>
          <a:p>
            <a:endParaRPr lang="nl-NL" sz="2900" dirty="0">
              <a:latin typeface="+mn-lt"/>
            </a:endParaRPr>
          </a:p>
          <a:p>
            <a:pPr marL="0" indent="0">
              <a:buNone/>
            </a:pPr>
            <a:r>
              <a:rPr lang="nl-NL" sz="2900" b="1" dirty="0">
                <a:latin typeface="+mn-lt"/>
              </a:rPr>
              <a:t>Nanke Dokter</a:t>
            </a:r>
          </a:p>
          <a:p>
            <a:r>
              <a:rPr lang="nl-NL" sz="2900" dirty="0">
                <a:latin typeface="+mn-lt"/>
              </a:rPr>
              <a:t>Docent taal(didactiek) bij </a:t>
            </a:r>
            <a:r>
              <a:rPr lang="nl-NL" sz="2900" dirty="0" err="1">
                <a:latin typeface="+mn-lt"/>
              </a:rPr>
              <a:t>Fontys</a:t>
            </a:r>
            <a:r>
              <a:rPr lang="nl-NL" sz="2900" dirty="0">
                <a:latin typeface="+mn-lt"/>
              </a:rPr>
              <a:t> HKE, pabo ‘s-Hertogenbosch</a:t>
            </a:r>
          </a:p>
          <a:p>
            <a:r>
              <a:rPr lang="nl-NL" sz="2900" dirty="0">
                <a:latin typeface="+mn-lt"/>
              </a:rPr>
              <a:t>Promovenda Tilburg University</a:t>
            </a:r>
          </a:p>
          <a:p>
            <a:pPr marL="0" indent="0">
              <a:buNone/>
            </a:pPr>
            <a:endParaRPr lang="nl-NL" sz="2900" dirty="0">
              <a:latin typeface="+mn-lt"/>
            </a:endParaRPr>
          </a:p>
          <a:p>
            <a:pPr marL="0" indent="0">
              <a:buNone/>
            </a:pPr>
            <a:r>
              <a:rPr lang="nl-NL" sz="2900" b="1" dirty="0">
                <a:latin typeface="+mn-lt"/>
              </a:rPr>
              <a:t>Onderzoeksbegeleiders: </a:t>
            </a:r>
          </a:p>
          <a:p>
            <a:pPr marL="0" indent="0">
              <a:buNone/>
            </a:pPr>
            <a:r>
              <a:rPr lang="nl-NL" sz="2900" dirty="0">
                <a:latin typeface="+mn-lt"/>
              </a:rPr>
              <a:t>Sjaak Kroon, </a:t>
            </a:r>
            <a:r>
              <a:rPr lang="nl-NL" sz="2900" dirty="0" err="1">
                <a:latin typeface="+mn-lt"/>
              </a:rPr>
              <a:t>Anje</a:t>
            </a:r>
            <a:r>
              <a:rPr lang="nl-NL" sz="2900" dirty="0">
                <a:latin typeface="+mn-lt"/>
              </a:rPr>
              <a:t> Ros, Jeanne Kurvers and Rian Aarts</a:t>
            </a:r>
          </a:p>
          <a:p>
            <a:endParaRPr lang="nl-NL" sz="2900" dirty="0">
              <a:latin typeface="+mn-lt"/>
            </a:endParaRPr>
          </a:p>
          <a:p>
            <a:pPr marL="0" indent="0">
              <a:buNone/>
            </a:pPr>
            <a:r>
              <a:rPr lang="nl-NL" sz="2900" b="1" dirty="0">
                <a:latin typeface="+mn-lt"/>
              </a:rPr>
              <a:t>Onderzoek</a:t>
            </a:r>
          </a:p>
          <a:p>
            <a:r>
              <a:rPr lang="nl-NL" sz="2900" dirty="0">
                <a:latin typeface="+mn-lt"/>
              </a:rPr>
              <a:t>Laatste fase</a:t>
            </a:r>
          </a:p>
          <a:p>
            <a:r>
              <a:rPr lang="nl-NL" sz="2900" dirty="0">
                <a:latin typeface="+mn-lt"/>
              </a:rPr>
              <a:t>NWO promotiebeurs</a:t>
            </a:r>
          </a:p>
          <a:p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22" y="4251083"/>
            <a:ext cx="1276850" cy="795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970" y="4451946"/>
            <a:ext cx="804742" cy="4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7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Discussievraag</a:t>
            </a:r>
            <a:endParaRPr lang="nl-NL" dirty="0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5900" y="926640"/>
            <a:ext cx="4760287" cy="35084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87" y="0"/>
            <a:ext cx="1754814" cy="2270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253" y="4356130"/>
            <a:ext cx="992210" cy="61727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57200" y="1384805"/>
            <a:ext cx="6005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000" dirty="0"/>
              <a:t>Welke samenwerking zie jij voor je tussen taal en rekenen en wat is er nodig om die samenwerking tot stand te brengen?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8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Vragen?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1800" dirty="0">
                <a:latin typeface="Calibri" panose="020F0502020204030204" pitchFamily="34" charset="0"/>
              </a:rPr>
              <a:t>Bedankt voor uw aandacht</a:t>
            </a: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Calibri" panose="020F0502020204030204" pitchFamily="34" charset="0"/>
              </a:rPr>
              <a:t>Interesse?</a:t>
            </a:r>
          </a:p>
          <a:p>
            <a:pPr marL="0" indent="0">
              <a:buNone/>
            </a:pPr>
            <a:r>
              <a:rPr lang="nl-NL" sz="1800" dirty="0" err="1">
                <a:latin typeface="Calibri" panose="020F0502020204030204" pitchFamily="34" charset="0"/>
                <a:hlinkClick r:id="rId3"/>
              </a:rPr>
              <a:t>N.Dokter</a:t>
            </a:r>
            <a:r>
              <a:rPr lang="nl-NL" sz="1800" dirty="0">
                <a:latin typeface="Calibri" panose="020F0502020204030204" pitchFamily="34" charset="0"/>
                <a:hlinkClick r:id="rId3"/>
              </a:rPr>
              <a:t>@</a:t>
            </a:r>
            <a:r>
              <a:rPr lang="nl-NL" sz="1800" dirty="0" err="1">
                <a:latin typeface="Calibri" panose="020F0502020204030204" pitchFamily="34" charset="0"/>
                <a:hlinkClick r:id="rId3"/>
              </a:rPr>
              <a:t>Fontys.nl</a:t>
            </a: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dirty="0" err="1">
                <a:latin typeface="Calibri" panose="020F0502020204030204" pitchFamily="34" charset="0"/>
                <a:hlinkClick r:id="rId4"/>
              </a:rPr>
              <a:t>M.vaningen</a:t>
            </a:r>
            <a:r>
              <a:rPr lang="nl-NL" sz="1800" dirty="0">
                <a:latin typeface="Calibri" panose="020F0502020204030204" pitchFamily="34" charset="0"/>
                <a:hlinkClick r:id="rId4"/>
              </a:rPr>
              <a:t>@</a:t>
            </a:r>
            <a:r>
              <a:rPr lang="nl-NL" sz="1800" dirty="0" err="1">
                <a:latin typeface="Calibri" panose="020F0502020204030204" pitchFamily="34" charset="0"/>
                <a:hlinkClick r:id="rId4"/>
              </a:rPr>
              <a:t>fontys.nl</a:t>
            </a: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1383618"/>
            <a:ext cx="2443163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362" y="4340282"/>
            <a:ext cx="992210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6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Stellingen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>
                <a:latin typeface="+mj-lt"/>
              </a:rPr>
              <a:t>Leerlingen die veel verschillende woorden kennen begrijpen redactiesommen beter.</a:t>
            </a:r>
          </a:p>
          <a:p>
            <a:pPr>
              <a:buNone/>
            </a:pPr>
            <a:endParaRPr lang="nl-NL" dirty="0">
              <a:latin typeface="+mj-lt"/>
            </a:endParaRPr>
          </a:p>
          <a:p>
            <a:pPr>
              <a:buNone/>
            </a:pPr>
            <a:r>
              <a:rPr lang="nl-NL" dirty="0">
                <a:latin typeface="+mj-lt"/>
              </a:rPr>
              <a:t>De structuur van een tekst is van invloed op de moeilijkheidsgraad van die tekst.</a:t>
            </a:r>
          </a:p>
          <a:p>
            <a:pPr>
              <a:buNone/>
            </a:pPr>
            <a:endParaRPr lang="nl-NL" dirty="0">
              <a:latin typeface="+mj-lt"/>
            </a:endParaRPr>
          </a:p>
          <a:p>
            <a:pPr>
              <a:buNone/>
            </a:pPr>
            <a:r>
              <a:rPr lang="nl-NL" dirty="0">
                <a:latin typeface="+mj-lt"/>
              </a:rPr>
              <a:t>Het is leuk om leerlingen tijdens de rekeninstructie expres op het verkeerde been te zetten om ze goed te laten nadenken.</a:t>
            </a:r>
          </a:p>
          <a:p>
            <a:pPr>
              <a:buNone/>
            </a:pPr>
            <a:endParaRPr lang="nl-NL" dirty="0">
              <a:latin typeface="+mj-lt"/>
            </a:endParaRPr>
          </a:p>
          <a:p>
            <a:pPr>
              <a:buNone/>
            </a:pPr>
            <a:r>
              <a:rPr lang="nl-NL" dirty="0">
                <a:latin typeface="+mj-lt"/>
              </a:rPr>
              <a:t> Het is belangrijk om hardop denkend voor te doen hoe leerlingen de som uit een tekst moeten halen</a:t>
            </a:r>
            <a:r>
              <a:rPr lang="nl-NL" dirty="0"/>
              <a:t>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Opzet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AutoNum type="arabicPeriod"/>
            </a:pPr>
            <a:r>
              <a:rPr lang="nl-NL" dirty="0">
                <a:latin typeface="+mj-lt"/>
              </a:rPr>
              <a:t>Belang</a:t>
            </a:r>
          </a:p>
          <a:p>
            <a:pPr marL="457200" indent="-457200">
              <a:buAutoNum type="arabicPeriod"/>
            </a:pPr>
            <a:r>
              <a:rPr lang="nl-NL" dirty="0">
                <a:latin typeface="+mj-lt"/>
              </a:rPr>
              <a:t>Opzet </a:t>
            </a:r>
          </a:p>
          <a:p>
            <a:pPr marL="457200" indent="-457200">
              <a:buAutoNum type="arabicPeriod"/>
            </a:pPr>
            <a:r>
              <a:rPr lang="nl-NL" dirty="0">
                <a:latin typeface="+mj-lt"/>
              </a:rPr>
              <a:t>Uitvoering </a:t>
            </a:r>
          </a:p>
          <a:p>
            <a:pPr marL="457200" indent="-457200">
              <a:buAutoNum type="arabicPeriod"/>
            </a:pPr>
            <a:r>
              <a:rPr lang="nl-NL" dirty="0">
                <a:latin typeface="+mj-lt"/>
              </a:rPr>
              <a:t>Effecten</a:t>
            </a:r>
          </a:p>
        </p:txBody>
      </p:sp>
    </p:spTree>
    <p:extLst>
      <p:ext uri="{BB962C8B-B14F-4D97-AF65-F5344CB8AC3E}">
        <p14:creationId xmlns:p14="http://schemas.microsoft.com/office/powerpoint/2010/main" val="215418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j-lt"/>
              </a:rPr>
              <a:t>Belang: waarom werken aan schooltaal bij rekenen?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457200" y="1200151"/>
            <a:ext cx="3568045" cy="2874582"/>
          </a:xfrm>
        </p:spPr>
        <p:txBody>
          <a:bodyPr/>
          <a:lstStyle/>
          <a:p>
            <a:pPr>
              <a:buNone/>
            </a:pPr>
            <a:endParaRPr lang="nl-NL" dirty="0">
              <a:hlinkClick r:id="rId3"/>
            </a:endParaRPr>
          </a:p>
          <a:p>
            <a:pPr>
              <a:buNone/>
            </a:pPr>
            <a:r>
              <a:rPr lang="nl-NL" dirty="0" err="1">
                <a:latin typeface="+mn-lt"/>
                <a:hlinkClick r:id="rId3"/>
              </a:rPr>
              <a:t>www.lesinschooltaal.nl</a:t>
            </a:r>
            <a:endParaRPr lang="nl-NL" dirty="0">
              <a:latin typeface="+mn-lt"/>
            </a:endParaRP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8746" y="1100696"/>
            <a:ext cx="3812062" cy="322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80" y="2171021"/>
            <a:ext cx="2052228" cy="2736304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68" y="2895786"/>
            <a:ext cx="1664879" cy="20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Startpunt voor de ontwikkeling van de interventie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255" y="1063625"/>
            <a:ext cx="6172200" cy="350843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nl-NL" sz="1800" dirty="0">
                <a:latin typeface="Calibri" panose="020F0502020204030204" pitchFamily="34" charset="0"/>
              </a:rPr>
              <a:t>Leraren gebruiken minder complex taalgebruik dan inhoudelijk specifiek taalgebruik.</a:t>
            </a:r>
          </a:p>
          <a:p>
            <a:pPr lvl="0">
              <a:buNone/>
            </a:pPr>
            <a:r>
              <a:rPr lang="nl-NL" sz="1800" dirty="0">
                <a:latin typeface="Calibri" panose="020F0502020204030204" pitchFamily="34" charset="0"/>
              </a:rPr>
              <a:t>Leraren gebruiken meer strategieën gericht op stimuleren van begrip van schooltaal dan op productie van schooltaal door de leerlingen</a:t>
            </a:r>
          </a:p>
          <a:p>
            <a:pPr lvl="0">
              <a:buNone/>
            </a:pPr>
            <a:r>
              <a:rPr lang="nl-NL" sz="1800" dirty="0">
                <a:latin typeface="Calibri" panose="020F0502020204030204" pitchFamily="34" charset="0"/>
              </a:rPr>
              <a:t>Leraren hebben een positieve attitude ten opzichte van het stimuleren van schooltaal tijdens de rekenles.</a:t>
            </a:r>
          </a:p>
          <a:p>
            <a:pPr lvl="0">
              <a:buNone/>
            </a:pPr>
            <a:r>
              <a:rPr lang="nl-NL" sz="1800" dirty="0">
                <a:latin typeface="Calibri" panose="020F0502020204030204" pitchFamily="34" charset="0"/>
              </a:rPr>
              <a:t>De kennis, houding en vaardigheid ten aanzien van schooltaal van leraren hangen niet samen met hun schooltaalstimulerende gedrag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880" y="4472024"/>
            <a:ext cx="737220" cy="458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719" y="1631269"/>
            <a:ext cx="1080120" cy="11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5900" y="-1382"/>
            <a:ext cx="6172200" cy="927688"/>
          </a:xfrm>
        </p:spPr>
        <p:txBody>
          <a:bodyPr>
            <a:normAutofit fontScale="90000"/>
          </a:bodyPr>
          <a:lstStyle/>
          <a:p>
            <a:r>
              <a:rPr lang="en-US" sz="2025" i="1" dirty="0"/>
              <a:t>The interconnected model of professional growth </a:t>
            </a:r>
            <a:br>
              <a:rPr lang="en-US" sz="2025" i="1" dirty="0"/>
            </a:br>
            <a:r>
              <a:rPr lang="nl-NL" sz="2025" dirty="0"/>
              <a:t>(</a:t>
            </a:r>
            <a:r>
              <a:rPr lang="nl-NL" sz="2025" dirty="0" err="1"/>
              <a:t>Clarke</a:t>
            </a:r>
            <a:r>
              <a:rPr lang="nl-NL" sz="2025" dirty="0"/>
              <a:t> &amp; </a:t>
            </a:r>
            <a:r>
              <a:rPr lang="nl-NL" sz="2025" dirty="0" err="1"/>
              <a:t>Hollingsworth</a:t>
            </a:r>
            <a:r>
              <a:rPr lang="nl-NL" sz="2025" dirty="0"/>
              <a:t>, 2002)</a:t>
            </a:r>
            <a:br>
              <a:rPr lang="nl-NL" i="1" dirty="0"/>
            </a:br>
            <a:endParaRPr lang="nl-NL" dirty="0"/>
          </a:p>
        </p:txBody>
      </p:sp>
      <p:pic>
        <p:nvPicPr>
          <p:cNvPr id="4" name="Picture 2" descr="Image result for teacher growth model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04" y="926307"/>
            <a:ext cx="4478393" cy="350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197" y="4423886"/>
            <a:ext cx="992210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0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 en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u="sng" dirty="0" err="1">
                <a:latin typeface="+mj-lt"/>
              </a:rPr>
              <a:t>Interventie</a:t>
            </a:r>
            <a:r>
              <a:rPr lang="en-US" sz="7200" b="1" u="sng" dirty="0">
                <a:latin typeface="+mj-lt"/>
              </a:rPr>
              <a:t> </a:t>
            </a:r>
            <a:r>
              <a:rPr lang="en-US" sz="7200" b="1" u="sng" dirty="0" err="1">
                <a:latin typeface="+mj-lt"/>
              </a:rPr>
              <a:t>studie</a:t>
            </a:r>
            <a:r>
              <a:rPr lang="en-US" sz="7200" b="1" u="sng" dirty="0">
                <a:latin typeface="+mj-lt"/>
              </a:rPr>
              <a:t> op </a:t>
            </a:r>
            <a:r>
              <a:rPr lang="en-US" sz="7200" b="1" u="sng" dirty="0" err="1">
                <a:latin typeface="+mj-lt"/>
              </a:rPr>
              <a:t>Pabo</a:t>
            </a:r>
            <a:endParaRPr lang="en-US" sz="7200" b="1" u="sng" dirty="0">
              <a:latin typeface="+mj-lt"/>
            </a:endParaRPr>
          </a:p>
          <a:p>
            <a:pPr>
              <a:buFontTx/>
              <a:buChar char="-"/>
            </a:pPr>
            <a:r>
              <a:rPr lang="en-US" sz="7200" dirty="0">
                <a:latin typeface="+mj-lt"/>
              </a:rPr>
              <a:t>Basis </a:t>
            </a:r>
            <a:r>
              <a:rPr lang="en-US" sz="7200" dirty="0" err="1">
                <a:latin typeface="+mj-lt"/>
              </a:rPr>
              <a:t>voor</a:t>
            </a:r>
            <a:r>
              <a:rPr lang="en-US" sz="7200" dirty="0">
                <a:latin typeface="+mj-lt"/>
              </a:rPr>
              <a:t> de </a:t>
            </a:r>
            <a:r>
              <a:rPr lang="en-US" sz="7200" dirty="0" err="1">
                <a:latin typeface="+mj-lt"/>
              </a:rPr>
              <a:t>interventie</a:t>
            </a:r>
            <a:r>
              <a:rPr lang="en-US" sz="7200" dirty="0">
                <a:latin typeface="+mj-lt"/>
              </a:rPr>
              <a:t> is </a:t>
            </a:r>
            <a:r>
              <a:rPr lang="en-US" sz="7200" dirty="0" err="1">
                <a:latin typeface="+mj-lt"/>
              </a:rPr>
              <a:t>bestaand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rekenaanbod</a:t>
            </a:r>
            <a:r>
              <a:rPr lang="en-US" sz="7200" dirty="0">
                <a:latin typeface="+mj-lt"/>
              </a:rPr>
              <a:t>;</a:t>
            </a:r>
          </a:p>
          <a:p>
            <a:pPr>
              <a:buFontTx/>
              <a:buChar char="-"/>
            </a:pPr>
            <a:r>
              <a:rPr lang="en-US" sz="7200" dirty="0">
                <a:latin typeface="+mj-lt"/>
              </a:rPr>
              <a:t>In de </a:t>
            </a:r>
            <a:r>
              <a:rPr lang="en-US" sz="7200" dirty="0" err="1">
                <a:latin typeface="+mj-lt"/>
              </a:rPr>
              <a:t>interventie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wordt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geoefend</a:t>
            </a:r>
            <a:r>
              <a:rPr lang="en-US" sz="7200" dirty="0">
                <a:latin typeface="+mj-lt"/>
              </a:rPr>
              <a:t> in de </a:t>
            </a:r>
            <a:r>
              <a:rPr lang="en-US" sz="7200" dirty="0" err="1">
                <a:latin typeface="+mj-lt"/>
              </a:rPr>
              <a:t>basisschoolpraktijk</a:t>
            </a:r>
            <a:r>
              <a:rPr lang="en-US" sz="7200" dirty="0">
                <a:latin typeface="+mj-lt"/>
              </a:rPr>
              <a:t>;</a:t>
            </a:r>
          </a:p>
          <a:p>
            <a:pPr>
              <a:buFontTx/>
              <a:buChar char="-"/>
            </a:pPr>
            <a:r>
              <a:rPr lang="en-US" sz="7200" dirty="0" err="1">
                <a:latin typeface="+mj-lt"/>
              </a:rPr>
              <a:t>Tweedejaars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studenten</a:t>
            </a:r>
            <a:r>
              <a:rPr lang="en-US" sz="7200" dirty="0">
                <a:latin typeface="+mj-lt"/>
              </a:rPr>
              <a:t>;</a:t>
            </a:r>
          </a:p>
          <a:p>
            <a:pPr>
              <a:buFontTx/>
              <a:buChar char="-"/>
            </a:pPr>
            <a:r>
              <a:rPr lang="en-US" sz="7200" dirty="0">
                <a:latin typeface="+mj-lt"/>
              </a:rPr>
              <a:t>Online </a:t>
            </a:r>
            <a:r>
              <a:rPr lang="en-US" sz="7200" dirty="0" err="1">
                <a:latin typeface="+mj-lt"/>
              </a:rPr>
              <a:t>materialen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voor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zelfstudie</a:t>
            </a:r>
            <a:r>
              <a:rPr lang="en-US" sz="7200" dirty="0">
                <a:latin typeface="+mj-lt"/>
              </a:rPr>
              <a:t> (</a:t>
            </a:r>
            <a:r>
              <a:rPr lang="en-US" sz="7200" dirty="0">
                <a:latin typeface="+mj-lt"/>
                <a:hlinkClick r:id="rId3"/>
              </a:rPr>
              <a:t>www.lesinschooltaal.nl</a:t>
            </a:r>
            <a:r>
              <a:rPr lang="en-US" sz="7200" dirty="0">
                <a:latin typeface="+mj-lt"/>
              </a:rPr>
              <a:t>) </a:t>
            </a:r>
          </a:p>
          <a:p>
            <a:pPr>
              <a:buFontTx/>
              <a:buChar char="-"/>
            </a:pPr>
            <a:endParaRPr lang="en-US" sz="7200" dirty="0">
              <a:latin typeface="+mj-lt"/>
            </a:endParaRPr>
          </a:p>
          <a:p>
            <a:pPr marL="0" indent="0">
              <a:buNone/>
            </a:pPr>
            <a:r>
              <a:rPr lang="en-US" sz="7200" b="1" u="sng" dirty="0" err="1">
                <a:latin typeface="+mj-lt"/>
              </a:rPr>
              <a:t>Onderzoek</a:t>
            </a:r>
            <a:endParaRPr lang="en-US" sz="7200" b="1" u="sng" dirty="0">
              <a:latin typeface="+mj-lt"/>
            </a:endParaRPr>
          </a:p>
          <a:p>
            <a:pPr>
              <a:buFontTx/>
              <a:buChar char="-"/>
            </a:pPr>
            <a:r>
              <a:rPr lang="en-US" sz="7200" dirty="0" err="1">
                <a:latin typeface="+mj-lt"/>
              </a:rPr>
              <a:t>Experimentele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groep</a:t>
            </a:r>
            <a:r>
              <a:rPr lang="en-US" sz="7200" dirty="0">
                <a:latin typeface="+mj-lt"/>
              </a:rPr>
              <a:t> (N=35) </a:t>
            </a:r>
            <a:r>
              <a:rPr lang="en-US" sz="7200" dirty="0" err="1">
                <a:latin typeface="+mj-lt"/>
              </a:rPr>
              <a:t>vs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controle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groep</a:t>
            </a:r>
            <a:r>
              <a:rPr lang="en-US" sz="7200" dirty="0">
                <a:latin typeface="+mj-lt"/>
              </a:rPr>
              <a:t> (N=35) (Random </a:t>
            </a:r>
            <a:r>
              <a:rPr lang="en-US" sz="7200" dirty="0" err="1">
                <a:latin typeface="+mj-lt"/>
              </a:rPr>
              <a:t>geselecteerd</a:t>
            </a:r>
            <a:r>
              <a:rPr lang="en-US" sz="7200" dirty="0">
                <a:latin typeface="+mj-lt"/>
              </a:rPr>
              <a:t>);</a:t>
            </a:r>
          </a:p>
          <a:p>
            <a:pPr>
              <a:buFontTx/>
              <a:buChar char="-"/>
            </a:pPr>
            <a:r>
              <a:rPr lang="en-US" sz="7200" dirty="0" err="1">
                <a:latin typeface="+mj-lt"/>
              </a:rPr>
              <a:t>Voor</a:t>
            </a:r>
            <a:r>
              <a:rPr lang="en-US" sz="7200" dirty="0">
                <a:latin typeface="+mj-lt"/>
              </a:rPr>
              <a:t>- en </a:t>
            </a:r>
            <a:r>
              <a:rPr lang="en-US" sz="7200" dirty="0" err="1">
                <a:latin typeface="+mj-lt"/>
              </a:rPr>
              <a:t>nametingen</a:t>
            </a:r>
            <a:r>
              <a:rPr lang="en-US" sz="7200" dirty="0">
                <a:latin typeface="+mj-lt"/>
              </a:rPr>
              <a:t> (</a:t>
            </a:r>
            <a:r>
              <a:rPr lang="en-US" sz="7200" dirty="0" err="1">
                <a:latin typeface="+mj-lt"/>
              </a:rPr>
              <a:t>observaties</a:t>
            </a:r>
            <a:r>
              <a:rPr lang="en-US" sz="7200" dirty="0">
                <a:latin typeface="+mj-lt"/>
              </a:rPr>
              <a:t>, </a:t>
            </a:r>
            <a:r>
              <a:rPr lang="en-US" sz="7200" dirty="0" err="1">
                <a:latin typeface="+mj-lt"/>
              </a:rPr>
              <a:t>vragenlijsten</a:t>
            </a:r>
            <a:r>
              <a:rPr lang="en-US" sz="7200" dirty="0">
                <a:latin typeface="+mj-lt"/>
              </a:rPr>
              <a:t>);</a:t>
            </a:r>
          </a:p>
          <a:p>
            <a:pPr>
              <a:buFontTx/>
              <a:buChar char="-"/>
            </a:pPr>
            <a:r>
              <a:rPr lang="en-US" sz="7200" dirty="0">
                <a:latin typeface="+mj-lt"/>
              </a:rPr>
              <a:t>Interview met </a:t>
            </a:r>
            <a:r>
              <a:rPr lang="en-US" sz="7200" dirty="0" err="1">
                <a:latin typeface="+mj-lt"/>
              </a:rPr>
              <a:t>opleider</a:t>
            </a:r>
            <a:r>
              <a:rPr lang="en-US" sz="7200" dirty="0">
                <a:latin typeface="+mj-lt"/>
              </a:rPr>
              <a:t>;</a:t>
            </a:r>
          </a:p>
          <a:p>
            <a:pPr>
              <a:buFontTx/>
              <a:buChar char="-"/>
            </a:pPr>
            <a:r>
              <a:rPr lang="en-US" sz="7200" dirty="0" err="1">
                <a:latin typeface="+mj-lt"/>
              </a:rPr>
              <a:t>Evaluatie</a:t>
            </a:r>
            <a:r>
              <a:rPr lang="en-US" sz="7200" dirty="0">
                <a:latin typeface="+mj-lt"/>
              </a:rPr>
              <a:t> met </a:t>
            </a:r>
            <a:r>
              <a:rPr lang="en-US" sz="7200" dirty="0" err="1">
                <a:latin typeface="+mj-lt"/>
              </a:rPr>
              <a:t>studenten</a:t>
            </a:r>
            <a:r>
              <a:rPr lang="en-US" sz="7200" dirty="0">
                <a:latin typeface="+mj-lt"/>
              </a:rPr>
              <a:t>;</a:t>
            </a:r>
          </a:p>
          <a:p>
            <a:pPr>
              <a:buFontTx/>
              <a:buChar char="-"/>
            </a:pPr>
            <a:r>
              <a:rPr lang="en-US" sz="7200" dirty="0" err="1">
                <a:latin typeface="+mj-lt"/>
              </a:rPr>
              <a:t>Procesobservaties</a:t>
            </a:r>
            <a:r>
              <a:rPr lang="en-US" sz="7200" dirty="0">
                <a:latin typeface="+mj-lt"/>
              </a:rPr>
              <a:t>.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253" y="4435079"/>
            <a:ext cx="992210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Ontwerpprincipes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652" y="1383618"/>
            <a:ext cx="29433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(</a:t>
            </a:r>
            <a:r>
              <a:rPr lang="nl-NL" sz="1350" dirty="0" err="1"/>
              <a:t>Desimone</a:t>
            </a:r>
            <a:r>
              <a:rPr lang="nl-NL" sz="1350" dirty="0"/>
              <a:t>, 2009; </a:t>
            </a:r>
            <a:r>
              <a:rPr lang="nl-NL" sz="1350" dirty="0" err="1"/>
              <a:t>Garet</a:t>
            </a:r>
            <a:r>
              <a:rPr lang="nl-NL" sz="1350" dirty="0"/>
              <a:t> et al, 2001; Kennedy, 2016)</a:t>
            </a:r>
          </a:p>
          <a:p>
            <a:endParaRPr lang="en-US" sz="1350" b="1" dirty="0"/>
          </a:p>
          <a:p>
            <a:pPr marL="257175" indent="-257175">
              <a:buFont typeface="+mj-lt"/>
              <a:buAutoNum type="arabicPeriod"/>
            </a:pPr>
            <a:r>
              <a:rPr lang="en-US" sz="1350" b="1" dirty="0" err="1"/>
              <a:t>Duur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en-US" sz="1350" b="1" dirty="0" err="1"/>
              <a:t>Collectieve</a:t>
            </a:r>
            <a:r>
              <a:rPr lang="en-US" sz="1350" b="1" dirty="0"/>
              <a:t> </a:t>
            </a:r>
            <a:r>
              <a:rPr lang="en-US" sz="1350" b="1" dirty="0" err="1"/>
              <a:t>participatie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en-US" sz="1350" b="1" dirty="0" err="1"/>
              <a:t>Heldere</a:t>
            </a:r>
            <a:r>
              <a:rPr lang="en-US" sz="1350" b="1" dirty="0"/>
              <a:t> </a:t>
            </a:r>
            <a:r>
              <a:rPr lang="en-US" sz="1350" b="1" dirty="0" err="1"/>
              <a:t>vakspecifieke</a:t>
            </a:r>
            <a:r>
              <a:rPr lang="en-US" sz="1350" b="1" dirty="0"/>
              <a:t> </a:t>
            </a:r>
            <a:r>
              <a:rPr lang="en-US" sz="1350" b="1" dirty="0" err="1"/>
              <a:t>doelen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en-US" sz="1350" b="1" dirty="0" err="1"/>
              <a:t>Authentieke</a:t>
            </a:r>
            <a:r>
              <a:rPr lang="en-US" sz="1350" b="1" dirty="0"/>
              <a:t> </a:t>
            </a:r>
            <a:r>
              <a:rPr lang="en-US" sz="1350" b="1" dirty="0" err="1"/>
              <a:t>taak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en-US" sz="1350" b="1" dirty="0"/>
              <a:t>Modeling door </a:t>
            </a:r>
            <a:r>
              <a:rPr lang="en-US" sz="1350" b="1" dirty="0" err="1"/>
              <a:t>opleider</a:t>
            </a:r>
            <a:endParaRPr lang="en-US" sz="1350" b="1" dirty="0"/>
          </a:p>
          <a:p>
            <a:pPr marL="257175" indent="-257175">
              <a:buFont typeface="+mj-lt"/>
              <a:buAutoNum type="arabicPeriod"/>
            </a:pPr>
            <a:r>
              <a:rPr lang="en-US" sz="1350" b="1" dirty="0" err="1"/>
              <a:t>Actief</a:t>
            </a:r>
            <a:r>
              <a:rPr lang="en-US" sz="1350" b="1" dirty="0"/>
              <a:t> </a:t>
            </a:r>
            <a:r>
              <a:rPr lang="en-US" sz="1350" b="1" dirty="0" err="1"/>
              <a:t>leren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nl-NL" sz="1350" b="1" dirty="0"/>
              <a:t>Kennisconstructie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nl-NL" sz="1350" b="1" dirty="0"/>
              <a:t>Kennisdeling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nl-NL" sz="1350" b="1" dirty="0"/>
              <a:t>Reflectie op handelen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7744" y="1640737"/>
            <a:ext cx="2795557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(</a:t>
            </a:r>
            <a:r>
              <a:rPr lang="nl-NL" sz="1350" dirty="0" err="1"/>
              <a:t>Dochy</a:t>
            </a:r>
            <a:r>
              <a:rPr lang="nl-NL" sz="1350" dirty="0"/>
              <a:t>, 2018)</a:t>
            </a:r>
          </a:p>
          <a:p>
            <a:endParaRPr lang="nl-NL" sz="1350" dirty="0"/>
          </a:p>
          <a:p>
            <a:pPr marL="342900" indent="-342900">
              <a:buAutoNum type="arabicPeriod"/>
            </a:pPr>
            <a:r>
              <a:rPr lang="nl-NL" sz="1350" b="1" dirty="0"/>
              <a:t>Urgentie/hiaat/probleem</a:t>
            </a:r>
          </a:p>
          <a:p>
            <a:pPr marL="342900" indent="-342900">
              <a:buAutoNum type="arabicPeriod"/>
            </a:pPr>
            <a:r>
              <a:rPr lang="nl-NL" sz="1350" b="1" dirty="0"/>
              <a:t>Zelf management en </a:t>
            </a:r>
            <a:r>
              <a:rPr lang="nl-NL" sz="1350" b="1" dirty="0" err="1"/>
              <a:t>learner</a:t>
            </a:r>
            <a:r>
              <a:rPr lang="nl-NL" sz="1350" b="1" dirty="0"/>
              <a:t> </a:t>
            </a:r>
            <a:r>
              <a:rPr lang="nl-NL" sz="1350" b="1" dirty="0" err="1"/>
              <a:t>control</a:t>
            </a:r>
            <a:r>
              <a:rPr lang="nl-NL" sz="1350" b="1" dirty="0"/>
              <a:t>,</a:t>
            </a:r>
          </a:p>
          <a:p>
            <a:pPr marL="342900" indent="-342900">
              <a:buAutoNum type="arabicPeriod"/>
            </a:pPr>
            <a:r>
              <a:rPr lang="nl-NL" sz="1350" b="1" dirty="0"/>
              <a:t>Collaboratie en </a:t>
            </a:r>
            <a:r>
              <a:rPr lang="nl-NL" sz="1350" b="1" dirty="0" err="1"/>
              <a:t>coaching</a:t>
            </a:r>
            <a:endParaRPr lang="nl-NL" sz="1350" b="1" dirty="0"/>
          </a:p>
          <a:p>
            <a:pPr marL="342900" indent="-342900">
              <a:buAutoNum type="arabicPeriod"/>
            </a:pPr>
            <a:r>
              <a:rPr lang="nl-NL" sz="1350" b="1" dirty="0"/>
              <a:t>Hybride leren</a:t>
            </a:r>
          </a:p>
          <a:p>
            <a:pPr marL="342900" indent="-342900">
              <a:buAutoNum type="arabicPeriod"/>
            </a:pPr>
            <a:r>
              <a:rPr lang="nl-NL" sz="1350" b="1" dirty="0"/>
              <a:t>Actie en kennisdeling</a:t>
            </a:r>
          </a:p>
          <a:p>
            <a:pPr marL="342900" indent="-342900">
              <a:buAutoNum type="arabicPeriod"/>
            </a:pPr>
            <a:r>
              <a:rPr lang="nl-NL" sz="1350" b="1" dirty="0"/>
              <a:t>Flexibele leerruimte</a:t>
            </a:r>
          </a:p>
          <a:p>
            <a:pPr marL="342900" indent="-342900">
              <a:buAutoNum type="arabicPeriod"/>
            </a:pPr>
            <a:r>
              <a:rPr lang="nl-NL" sz="1350" b="1" dirty="0" err="1"/>
              <a:t>Assessment</a:t>
            </a:r>
            <a:endParaRPr lang="nl-NL" sz="1350" dirty="0"/>
          </a:p>
          <a:p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1485900" y="913177"/>
            <a:ext cx="23917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 dirty="0"/>
              <a:t>1.:  Effectief PDP</a:t>
            </a:r>
            <a:endParaRPr lang="en-US" sz="13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97744" y="909709"/>
            <a:ext cx="2614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 dirty="0"/>
              <a:t>2. </a:t>
            </a:r>
            <a:r>
              <a:rPr lang="nl-NL" sz="1350" b="1" dirty="0" err="1"/>
              <a:t>HILL-principes</a:t>
            </a:r>
            <a:r>
              <a:rPr lang="nl-NL" sz="1350" b="1" dirty="0"/>
              <a:t> </a:t>
            </a:r>
            <a:endParaRPr lang="en-US" sz="1350" b="1" dirty="0"/>
          </a:p>
        </p:txBody>
      </p:sp>
      <p:sp>
        <p:nvSpPr>
          <p:cNvPr id="15" name="Right Arrow 14"/>
          <p:cNvSpPr/>
          <p:nvPr/>
        </p:nvSpPr>
        <p:spPr>
          <a:xfrm>
            <a:off x="4139952" y="2768062"/>
            <a:ext cx="864096" cy="3930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49485717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PPT_Fontys_NL_universeel</Template>
  <TotalTime>0</TotalTime>
  <Words>894</Words>
  <Application>Microsoft Office PowerPoint</Application>
  <PresentationFormat>Diavoorstelling (16:9)</PresentationFormat>
  <Paragraphs>254</Paragraphs>
  <Slides>21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Aangepast ontwerp</vt:lpstr>
      <vt:lpstr>Samen werken aan schooltaal tijdens de rekenles; een interventie op de pabo  </vt:lpstr>
      <vt:lpstr>Voorstellen</vt:lpstr>
      <vt:lpstr>Stellingen</vt:lpstr>
      <vt:lpstr>Opzet</vt:lpstr>
      <vt:lpstr>Belang: waarom werken aan schooltaal bij rekenen?</vt:lpstr>
      <vt:lpstr>Startpunt voor de ontwikkeling van de interventie</vt:lpstr>
      <vt:lpstr>The interconnected model of professional growth  (Clarke &amp; Hollingsworth, 2002) </vt:lpstr>
      <vt:lpstr>Training en onderzoek</vt:lpstr>
      <vt:lpstr>Ontwerpprincipes</vt:lpstr>
      <vt:lpstr>Opdracht (toetsdoelen) </vt:lpstr>
      <vt:lpstr>Opdracht</vt:lpstr>
      <vt:lpstr>Uitvoering Training</vt:lpstr>
      <vt:lpstr>Resultaten kennis en attitude</vt:lpstr>
      <vt:lpstr>Coderen transcript  (http://www.lesinschooltaal.nl/wp-content/uploads/2018/09/Strategiekaartje.pdf) </vt:lpstr>
      <vt:lpstr>Coderen transcript</vt:lpstr>
      <vt:lpstr>Resultaten gedrag  (N=7)</vt:lpstr>
      <vt:lpstr>Resultaten gedrag  (studenten N=7, leraren N=27)</vt:lpstr>
      <vt:lpstr>Resultaten evaluatie</vt:lpstr>
      <vt:lpstr>Conclusie</vt:lpstr>
      <vt:lpstr>Discussievraag</vt:lpstr>
      <vt:lpstr>Vragen?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Mondelinge taalvaardigheid</dc:title>
  <dc:creator>Dokter,Nanke N.</dc:creator>
  <cp:lastModifiedBy>Maassen-Monrooij, V. (Veronica)</cp:lastModifiedBy>
  <cp:revision>72</cp:revision>
  <cp:lastPrinted>2014-08-19T14:33:34Z</cp:lastPrinted>
  <dcterms:created xsi:type="dcterms:W3CDTF">2018-11-29T10:54:22Z</dcterms:created>
  <dcterms:modified xsi:type="dcterms:W3CDTF">2019-03-22T10:15:18Z</dcterms:modified>
</cp:coreProperties>
</file>