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4" r:id="rId5"/>
    <p:sldMasterId id="2147483688" r:id="rId6"/>
  </p:sldMasterIdLst>
  <p:notesMasterIdLst>
    <p:notesMasterId r:id="rId33"/>
  </p:notesMasterIdLst>
  <p:handoutMasterIdLst>
    <p:handoutMasterId r:id="rId34"/>
  </p:handoutMasterIdLst>
  <p:sldIdLst>
    <p:sldId id="256" r:id="rId7"/>
    <p:sldId id="257" r:id="rId8"/>
    <p:sldId id="258" r:id="rId9"/>
    <p:sldId id="278" r:id="rId10"/>
    <p:sldId id="259" r:id="rId11"/>
    <p:sldId id="260" r:id="rId12"/>
    <p:sldId id="292" r:id="rId13"/>
    <p:sldId id="279" r:id="rId14"/>
    <p:sldId id="285" r:id="rId15"/>
    <p:sldId id="286" r:id="rId16"/>
    <p:sldId id="287" r:id="rId17"/>
    <p:sldId id="288" r:id="rId18"/>
    <p:sldId id="289" r:id="rId19"/>
    <p:sldId id="290" r:id="rId20"/>
    <p:sldId id="291" r:id="rId21"/>
    <p:sldId id="261" r:id="rId22"/>
    <p:sldId id="294" r:id="rId23"/>
    <p:sldId id="293" r:id="rId24"/>
    <p:sldId id="262" r:id="rId25"/>
    <p:sldId id="280" r:id="rId26"/>
    <p:sldId id="295" r:id="rId27"/>
    <p:sldId id="296" r:id="rId28"/>
    <p:sldId id="283" r:id="rId29"/>
    <p:sldId id="284" r:id="rId30"/>
    <p:sldId id="276" r:id="rId31"/>
    <p:sldId id="297" r:id="rId32"/>
  </p:sldIdLst>
  <p:sldSz cx="9144000" cy="6858000" type="screen4x3"/>
  <p:notesSz cx="6669088"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8C"/>
    <a:srgbClr val="E61469"/>
    <a:srgbClr val="D7A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253" autoAdjust="0"/>
  </p:normalViewPr>
  <p:slideViewPr>
    <p:cSldViewPr>
      <p:cViewPr varScale="1">
        <p:scale>
          <a:sx n="69" d="100"/>
          <a:sy n="69" d="100"/>
        </p:scale>
        <p:origin x="1596"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B2E29E7B-EEFD-49CE-9886-F14D530B3A5D}" type="datetimeFigureOut">
              <a:rPr lang="nl-NL" smtClean="0"/>
              <a:t>22-3-2019</a:t>
            </a:fld>
            <a:endParaRPr lang="nl-NL"/>
          </a:p>
        </p:txBody>
      </p:sp>
      <p:sp>
        <p:nvSpPr>
          <p:cNvPr id="4" name="Tijdelijke aanduiding voor voettekst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778250" y="9428163"/>
            <a:ext cx="2889250" cy="496887"/>
          </a:xfrm>
          <a:prstGeom prst="rect">
            <a:avLst/>
          </a:prstGeom>
        </p:spPr>
        <p:txBody>
          <a:bodyPr vert="horz" lIns="91440" tIns="45720" rIns="91440" bIns="45720" rtlCol="0" anchor="b"/>
          <a:lstStyle>
            <a:lvl1pPr algn="r">
              <a:defRPr sz="1200"/>
            </a:lvl1pPr>
          </a:lstStyle>
          <a:p>
            <a:fld id="{51A59941-E6B3-4D6E-8146-9F14787CC992}" type="slidenum">
              <a:rPr lang="nl-NL" smtClean="0"/>
              <a:t>‹nr.›</a:t>
            </a:fld>
            <a:endParaRPr lang="nl-NL"/>
          </a:p>
        </p:txBody>
      </p:sp>
    </p:spTree>
    <p:extLst>
      <p:ext uri="{BB962C8B-B14F-4D97-AF65-F5344CB8AC3E}">
        <p14:creationId xmlns:p14="http://schemas.microsoft.com/office/powerpoint/2010/main" val="3147517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BAC2A0D3-E559-4194-8F27-47EFEE3ECCA5}" type="datetimeFigureOut">
              <a:rPr lang="nl-NL" smtClean="0"/>
              <a:t>22-3-2019</a:t>
            </a:fld>
            <a:endParaRPr lang="nl-NL"/>
          </a:p>
        </p:txBody>
      </p:sp>
      <p:sp>
        <p:nvSpPr>
          <p:cNvPr id="4" name="Tijdelijke aanduiding voor dia-afbeelding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96EDE78D-ECE4-4DF7-9286-6B92F23DE313}" type="slidenum">
              <a:rPr lang="nl-NL" smtClean="0"/>
              <a:t>‹nr.›</a:t>
            </a:fld>
            <a:endParaRPr lang="nl-NL"/>
          </a:p>
        </p:txBody>
      </p:sp>
    </p:spTree>
    <p:extLst>
      <p:ext uri="{BB962C8B-B14F-4D97-AF65-F5344CB8AC3E}">
        <p14:creationId xmlns:p14="http://schemas.microsoft.com/office/powerpoint/2010/main" val="1910906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Vragen naar reacties van publiek:</a:t>
            </a:r>
            <a:r>
              <a:rPr lang="nl-NL" baseline="0" dirty="0"/>
              <a:t> Wat roept dit bij u op? Stel een collega stelt voor om dit te gaan doen, wat zou uw eerste en oprechte reactie zijn?</a:t>
            </a:r>
            <a:endParaRPr lang="nl-NL" dirty="0"/>
          </a:p>
        </p:txBody>
      </p:sp>
      <p:sp>
        <p:nvSpPr>
          <p:cNvPr id="4" name="Tijdelijke aanduiding voor dianummer 3"/>
          <p:cNvSpPr>
            <a:spLocks noGrp="1"/>
          </p:cNvSpPr>
          <p:nvPr>
            <p:ph type="sldNum" sz="quarter" idx="10"/>
          </p:nvPr>
        </p:nvSpPr>
        <p:spPr/>
        <p:txBody>
          <a:bodyPr/>
          <a:lstStyle/>
          <a:p>
            <a:fld id="{96EDE78D-ECE4-4DF7-9286-6B92F23DE313}" type="slidenum">
              <a:rPr lang="nl-NL" smtClean="0"/>
              <a:t>5</a:t>
            </a:fld>
            <a:endParaRPr lang="nl-NL"/>
          </a:p>
        </p:txBody>
      </p:sp>
    </p:spTree>
    <p:extLst>
      <p:ext uri="{BB962C8B-B14F-4D97-AF65-F5344CB8AC3E}">
        <p14:creationId xmlns:p14="http://schemas.microsoft.com/office/powerpoint/2010/main" val="156648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ontwerpprincipes</a:t>
            </a:r>
            <a:r>
              <a:rPr lang="nl-NL" baseline="0" dirty="0"/>
              <a:t> zijn erop gericht om de ‘</a:t>
            </a:r>
            <a:r>
              <a:rPr lang="nl-NL" baseline="0" dirty="0" err="1"/>
              <a:t>cognitive</a:t>
            </a:r>
            <a:r>
              <a:rPr lang="nl-NL" baseline="0" dirty="0"/>
              <a:t> load’ te beperken en de ‘aandacht te sturen’, bijvoorbeeld het opdelen van de lesstof in kleine stukjes (geen instructieclips van een half uur!) en essentiële onderdelen benadrukken. Om de ‘</a:t>
            </a:r>
            <a:r>
              <a:rPr lang="nl-NL" baseline="0" dirty="0" err="1"/>
              <a:t>cognitive</a:t>
            </a:r>
            <a:r>
              <a:rPr lang="nl-NL" baseline="0" dirty="0"/>
              <a:t> load’ ook zo laag mogelijk te houden, is elke ‘les’ op dezelfde wijze in elkaar gezet. Tevens is onderzocht dat studenten beter leren van een menselijke stem t.o.v. gecomputeriseerde stem, maar zonder dat de persoon zelf in beeld is (want dat leidt weer af). </a:t>
            </a:r>
            <a:endParaRPr lang="nl-NL" dirty="0"/>
          </a:p>
        </p:txBody>
      </p:sp>
      <p:sp>
        <p:nvSpPr>
          <p:cNvPr id="4" name="Tijdelijke aanduiding voor dianummer 3"/>
          <p:cNvSpPr>
            <a:spLocks noGrp="1"/>
          </p:cNvSpPr>
          <p:nvPr>
            <p:ph type="sldNum" sz="quarter" idx="10"/>
          </p:nvPr>
        </p:nvSpPr>
        <p:spPr/>
        <p:txBody>
          <a:bodyPr/>
          <a:lstStyle/>
          <a:p>
            <a:fld id="{96EDE78D-ECE4-4DF7-9286-6B92F23DE313}" type="slidenum">
              <a:rPr lang="nl-NL" smtClean="0"/>
              <a:t>6</a:t>
            </a:fld>
            <a:endParaRPr lang="nl-NL"/>
          </a:p>
        </p:txBody>
      </p:sp>
    </p:spTree>
    <p:extLst>
      <p:ext uri="{BB962C8B-B14F-4D97-AF65-F5344CB8AC3E}">
        <p14:creationId xmlns:p14="http://schemas.microsoft.com/office/powerpoint/2010/main" val="1012389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dirty="0" err="1"/>
              <a:t>Self-efficacy</a:t>
            </a:r>
            <a:r>
              <a:rPr lang="nl-NL" dirty="0"/>
              <a:t> = Mate waarin de student van zichzelf geloofd of hij/zij in staat is de (leer)taak te volbrengen</a:t>
            </a:r>
          </a:p>
          <a:p>
            <a:pPr marL="0" indent="0">
              <a:buFont typeface="Arial" panose="020B0604020202020204" pitchFamily="34" charset="0"/>
              <a:buNone/>
            </a:pPr>
            <a:r>
              <a:rPr lang="nl-NL" dirty="0" err="1"/>
              <a:t>Self</a:t>
            </a:r>
            <a:r>
              <a:rPr lang="nl-NL" dirty="0"/>
              <a:t>-concept = Mate waarin de student van zichzelf vindt dat hij/zij ergens goed in is (zelfvertrouwen)</a:t>
            </a:r>
          </a:p>
          <a:p>
            <a:pPr marL="0" indent="0">
              <a:buFont typeface="Arial" panose="020B0604020202020204" pitchFamily="34" charset="0"/>
              <a:buNone/>
            </a:pPr>
            <a:r>
              <a:rPr lang="nl-NL" dirty="0" err="1"/>
              <a:t>Task</a:t>
            </a:r>
            <a:r>
              <a:rPr lang="nl-NL" dirty="0"/>
              <a:t> </a:t>
            </a:r>
            <a:r>
              <a:rPr lang="nl-NL" dirty="0" err="1"/>
              <a:t>value</a:t>
            </a:r>
            <a:r>
              <a:rPr lang="nl-NL" dirty="0"/>
              <a:t> = Mate waarin de student het belangrijk/zinvol vindt om de (leer)taak te volbrengen</a:t>
            </a:r>
          </a:p>
        </p:txBody>
      </p:sp>
      <p:sp>
        <p:nvSpPr>
          <p:cNvPr id="4" name="Tijdelijke aanduiding voor dianummer 3"/>
          <p:cNvSpPr>
            <a:spLocks noGrp="1"/>
          </p:cNvSpPr>
          <p:nvPr>
            <p:ph type="sldNum" sz="quarter" idx="10"/>
          </p:nvPr>
        </p:nvSpPr>
        <p:spPr/>
        <p:txBody>
          <a:bodyPr/>
          <a:lstStyle/>
          <a:p>
            <a:fld id="{96EDE78D-ECE4-4DF7-9286-6B92F23DE313}" type="slidenum">
              <a:rPr lang="nl-NL" smtClean="0"/>
              <a:t>8</a:t>
            </a:fld>
            <a:endParaRPr lang="nl-NL"/>
          </a:p>
        </p:txBody>
      </p:sp>
    </p:spTree>
    <p:extLst>
      <p:ext uri="{BB962C8B-B14F-4D97-AF65-F5344CB8AC3E}">
        <p14:creationId xmlns:p14="http://schemas.microsoft.com/office/powerpoint/2010/main" val="1012389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Uit het onderzoek blijkt dat het inzetten van de online rekenmodule met DLM niet heeft geleid tot significant betere leerresultaten. Zwart et al. (2016) geven aan dat in verschillende onderzoeken wisselende resultaten zijn gevonden m.b.t. leren met DLM. De rekenvaardigheid was wel verbeterd, maar niet significant.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In de experimentgroep is een significant verschil gevonden op de schaal ‘</a:t>
            </a:r>
            <a:r>
              <a:rPr lang="nl-NL" sz="1200" b="0" i="0" u="none" strike="noStrike" kern="1200" baseline="0" dirty="0" err="1">
                <a:solidFill>
                  <a:schemeClr val="tx1"/>
                </a:solidFill>
                <a:latin typeface="+mn-lt"/>
                <a:ea typeface="+mn-ea"/>
                <a:cs typeface="+mn-cs"/>
              </a:rPr>
              <a:t>self-efficacy</a:t>
            </a:r>
            <a:r>
              <a:rPr lang="nl-NL" sz="1200" b="0" i="0" u="none" strike="noStrike" kern="1200" baseline="0" dirty="0">
                <a:solidFill>
                  <a:schemeClr val="tx1"/>
                </a:solidFill>
                <a:latin typeface="+mn-lt"/>
                <a:ea typeface="+mn-ea"/>
                <a:cs typeface="+mn-cs"/>
              </a:rPr>
              <a:t>’. Studenten hadden na het leren met het ontwerp met DLM meer geloof in hun eigen kunnen. Een mogelijke verklaring is dat de studenten in de online module met DLM meer </a:t>
            </a:r>
            <a:r>
              <a:rPr lang="nl-NL" sz="1200" b="0" i="0" u="none" strike="noStrike" kern="1200" baseline="0" dirty="0">
                <a:solidFill>
                  <a:srgbClr val="FF0000"/>
                </a:solidFill>
                <a:latin typeface="+mn-lt"/>
                <a:ea typeface="+mn-ea"/>
                <a:cs typeface="+mn-cs"/>
              </a:rPr>
              <a:t>autonomie en competentie </a:t>
            </a:r>
            <a:r>
              <a:rPr lang="nl-NL" sz="1200" b="0" i="0" u="none" strike="noStrike" kern="1200" baseline="0" dirty="0">
                <a:solidFill>
                  <a:schemeClr val="tx1"/>
                </a:solidFill>
                <a:latin typeface="+mn-lt"/>
                <a:ea typeface="+mn-ea"/>
                <a:cs typeface="+mn-cs"/>
              </a:rPr>
              <a:t>hebben ervaren, doordat de docent minder beschikbaar was en zij zelf meer met elkaar moesten oplossen. Studenten met een hogere ‘</a:t>
            </a:r>
            <a:r>
              <a:rPr lang="nl-NL" sz="1200" b="0" i="0" u="none" strike="noStrike" kern="1200" baseline="0" dirty="0" err="1">
                <a:solidFill>
                  <a:schemeClr val="tx1"/>
                </a:solidFill>
                <a:latin typeface="+mn-lt"/>
                <a:ea typeface="+mn-ea"/>
                <a:cs typeface="+mn-cs"/>
              </a:rPr>
              <a:t>self-efficacy</a:t>
            </a:r>
            <a:r>
              <a:rPr lang="nl-NL" sz="1200" b="0" i="0" u="none" strike="noStrike" kern="1200" baseline="0" dirty="0">
                <a:solidFill>
                  <a:schemeClr val="tx1"/>
                </a:solidFill>
                <a:latin typeface="+mn-lt"/>
                <a:ea typeface="+mn-ea"/>
                <a:cs typeface="+mn-cs"/>
              </a:rPr>
              <a:t>’ werken harder, hebben meer doorzettingsvermogen en gebruiken meer cognitieve en meta-cognitieve strategieën (Zimmerman, 2000). Meer onderzoek hiernaar zou wenselijk zijn, daar dit een positief effect kan hebben op de rekenprestaties op de langere termijn.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Uit een </a:t>
            </a:r>
            <a:r>
              <a:rPr lang="nl-NL" sz="1200" b="0" i="0" u="none" strike="noStrike" kern="1200" baseline="0" dirty="0" err="1">
                <a:solidFill>
                  <a:schemeClr val="tx1"/>
                </a:solidFill>
                <a:latin typeface="+mn-lt"/>
                <a:ea typeface="+mn-ea"/>
                <a:cs typeface="+mn-cs"/>
              </a:rPr>
              <a:t>correlatie-analyse</a:t>
            </a:r>
            <a:r>
              <a:rPr lang="nl-NL" sz="1200" b="0" i="0" u="none" strike="noStrike" kern="1200" baseline="0" dirty="0">
                <a:solidFill>
                  <a:schemeClr val="tx1"/>
                </a:solidFill>
                <a:latin typeface="+mn-lt"/>
                <a:ea typeface="+mn-ea"/>
                <a:cs typeface="+mn-cs"/>
              </a:rPr>
              <a:t> blijkt dat er aanwijzingen zijn voor een verband tussen de afname van rekenangst (</a:t>
            </a:r>
            <a:r>
              <a:rPr lang="nl-NL" sz="1200" b="0" i="0" u="none" strike="noStrike" kern="1200" baseline="0" dirty="0" err="1">
                <a:solidFill>
                  <a:schemeClr val="tx1"/>
                </a:solidFill>
                <a:latin typeface="+mn-lt"/>
                <a:ea typeface="+mn-ea"/>
                <a:cs typeface="+mn-cs"/>
              </a:rPr>
              <a:t>math</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anxiety</a:t>
            </a:r>
            <a:r>
              <a:rPr lang="nl-NL" sz="1200" b="0" i="0" u="none" strike="noStrike" kern="1200" baseline="0" dirty="0">
                <a:solidFill>
                  <a:schemeClr val="tx1"/>
                </a:solidFill>
                <a:latin typeface="+mn-lt"/>
                <a:ea typeface="+mn-ea"/>
                <a:cs typeface="+mn-cs"/>
              </a:rPr>
              <a:t>) en de toename in rekenvaardigheid. Rekenangst kan gevoelens van spanning en nervositeit veroorzaken, welke een negatieve invloed kunnen hebben op de rekenprestaties (</a:t>
            </a:r>
            <a:r>
              <a:rPr lang="nl-NL" sz="1200" b="0" i="0" u="none" strike="noStrike" kern="1200" baseline="0" dirty="0" err="1">
                <a:solidFill>
                  <a:schemeClr val="tx1"/>
                </a:solidFill>
                <a:latin typeface="+mn-lt"/>
                <a:ea typeface="+mn-ea"/>
                <a:cs typeface="+mn-cs"/>
              </a:rPr>
              <a:t>Vukovic</a:t>
            </a:r>
            <a:r>
              <a:rPr lang="nl-NL" sz="1200" b="0" i="0" u="none" strike="noStrike" kern="1200" baseline="0" dirty="0">
                <a:solidFill>
                  <a:schemeClr val="tx1"/>
                </a:solidFill>
                <a:latin typeface="+mn-lt"/>
                <a:ea typeface="+mn-ea"/>
                <a:cs typeface="+mn-cs"/>
              </a:rPr>
              <a:t> et al., 2013). Op basis van dit onderzoek kan echter niet geconcludeerd worden dat rekenangst ervoor gezorgd heeft dat de interventie niet heeft geleid tot betere leerresultaten. </a:t>
            </a:r>
          </a:p>
          <a:p>
            <a:r>
              <a:rPr lang="nl-NL" sz="1200" b="0" i="0" u="none" strike="noStrike" kern="1200" baseline="0" dirty="0">
                <a:solidFill>
                  <a:schemeClr val="tx1"/>
                </a:solidFill>
                <a:latin typeface="+mn-lt"/>
                <a:ea typeface="+mn-ea"/>
                <a:cs typeface="+mn-cs"/>
              </a:rPr>
              <a:t>In de experimentgroep bleek een significante toename op de schaal ‘</a:t>
            </a:r>
            <a:r>
              <a:rPr lang="nl-NL" sz="1200" b="0" i="0" u="none" strike="noStrike" kern="1200" baseline="0" dirty="0" err="1">
                <a:solidFill>
                  <a:schemeClr val="tx1"/>
                </a:solidFill>
                <a:latin typeface="+mn-lt"/>
                <a:ea typeface="+mn-ea"/>
                <a:cs typeface="+mn-cs"/>
              </a:rPr>
              <a:t>self-efficacy</a:t>
            </a:r>
            <a:r>
              <a:rPr lang="nl-NL" sz="1200" b="0" i="0" u="none" strike="noStrike" kern="1200" baseline="0" dirty="0">
                <a:solidFill>
                  <a:schemeClr val="tx1"/>
                </a:solidFill>
                <a:latin typeface="+mn-lt"/>
                <a:ea typeface="+mn-ea"/>
                <a:cs typeface="+mn-cs"/>
              </a:rPr>
              <a:t>’ en een significante afname op de schaal ‘</a:t>
            </a:r>
            <a:r>
              <a:rPr lang="nl-NL" sz="1200" b="0" i="0" u="none" strike="noStrike" kern="1200" baseline="0" dirty="0" err="1">
                <a:solidFill>
                  <a:schemeClr val="tx1"/>
                </a:solidFill>
                <a:latin typeface="+mn-lt"/>
                <a:ea typeface="+mn-ea"/>
                <a:cs typeface="+mn-cs"/>
              </a:rPr>
              <a:t>lack</a:t>
            </a:r>
            <a:r>
              <a:rPr lang="nl-NL" sz="1200" b="0" i="0" u="none" strike="noStrike" kern="1200" baseline="0" dirty="0">
                <a:solidFill>
                  <a:schemeClr val="tx1"/>
                </a:solidFill>
                <a:latin typeface="+mn-lt"/>
                <a:ea typeface="+mn-ea"/>
                <a:cs typeface="+mn-cs"/>
              </a:rPr>
              <a:t> of </a:t>
            </a:r>
            <a:r>
              <a:rPr lang="nl-NL" sz="1200" b="0" i="0" u="none" strike="noStrike" kern="1200" baseline="0" dirty="0" err="1">
                <a:solidFill>
                  <a:schemeClr val="tx1"/>
                </a:solidFill>
                <a:latin typeface="+mn-lt"/>
                <a:ea typeface="+mn-ea"/>
                <a:cs typeface="+mn-cs"/>
              </a:rPr>
              <a:t>challenge</a:t>
            </a:r>
            <a:r>
              <a:rPr lang="nl-NL" sz="1200" b="0" i="0" u="none" strike="noStrike" kern="1200" baseline="0" dirty="0">
                <a:solidFill>
                  <a:schemeClr val="tx1"/>
                </a:solidFill>
                <a:latin typeface="+mn-lt"/>
                <a:ea typeface="+mn-ea"/>
                <a:cs typeface="+mn-cs"/>
              </a:rPr>
              <a:t>’. Na de interventie hadden de studenten dus gemiddeld meer vertrouwen in hun eigen kunnen en voelden zij zich meer uitgedaagd. </a:t>
            </a:r>
            <a:endParaRPr lang="nl-NL" dirty="0"/>
          </a:p>
        </p:txBody>
      </p:sp>
      <p:sp>
        <p:nvSpPr>
          <p:cNvPr id="4" name="Tijdelijke aanduiding voor dianummer 3"/>
          <p:cNvSpPr>
            <a:spLocks noGrp="1"/>
          </p:cNvSpPr>
          <p:nvPr>
            <p:ph type="sldNum" sz="quarter" idx="10"/>
          </p:nvPr>
        </p:nvSpPr>
        <p:spPr/>
        <p:txBody>
          <a:bodyPr/>
          <a:lstStyle/>
          <a:p>
            <a:fld id="{96EDE78D-ECE4-4DF7-9286-6B92F23DE313}" type="slidenum">
              <a:rPr lang="nl-NL" smtClean="0"/>
              <a:t>18</a:t>
            </a:fld>
            <a:endParaRPr lang="nl-NL"/>
          </a:p>
        </p:txBody>
      </p:sp>
    </p:spTree>
    <p:extLst>
      <p:ext uri="{BB962C8B-B14F-4D97-AF65-F5344CB8AC3E}">
        <p14:creationId xmlns:p14="http://schemas.microsoft.com/office/powerpoint/2010/main" val="421492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Actief worden:</a:t>
            </a:r>
            <a:r>
              <a:rPr lang="nl-NL" baseline="0" dirty="0"/>
              <a:t> Eens = staan en Oneens = zitten</a:t>
            </a:r>
            <a:endParaRPr lang="nl-NL" dirty="0"/>
          </a:p>
        </p:txBody>
      </p:sp>
      <p:sp>
        <p:nvSpPr>
          <p:cNvPr id="4" name="Tijdelijke aanduiding voor dianummer 3"/>
          <p:cNvSpPr>
            <a:spLocks noGrp="1"/>
          </p:cNvSpPr>
          <p:nvPr>
            <p:ph type="sldNum" sz="quarter" idx="10"/>
          </p:nvPr>
        </p:nvSpPr>
        <p:spPr/>
        <p:txBody>
          <a:bodyPr/>
          <a:lstStyle/>
          <a:p>
            <a:fld id="{96EDE78D-ECE4-4DF7-9286-6B92F23DE313}" type="slidenum">
              <a:rPr lang="nl-NL" smtClean="0"/>
              <a:t>24</a:t>
            </a:fld>
            <a:endParaRPr lang="nl-NL"/>
          </a:p>
        </p:txBody>
      </p:sp>
    </p:spTree>
    <p:extLst>
      <p:ext uri="{BB962C8B-B14F-4D97-AF65-F5344CB8AC3E}">
        <p14:creationId xmlns:p14="http://schemas.microsoft.com/office/powerpoint/2010/main" val="118380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1159" y="1944925"/>
            <a:ext cx="8509313" cy="4083983"/>
          </a:xfrm>
          <a:prstGeom prst="rect">
            <a:avLst/>
          </a:prstGeom>
        </p:spPr>
      </p:pic>
      <p:pic>
        <p:nvPicPr>
          <p:cNvPr id="14" name="Afbeelding 1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948264" y="3929832"/>
            <a:ext cx="1800200" cy="2091456"/>
          </a:xfrm>
          <a:prstGeom prst="rect">
            <a:avLst/>
          </a:prstGeom>
        </p:spPr>
      </p:pic>
      <p:sp>
        <p:nvSpPr>
          <p:cNvPr id="15" name="Rechthoek 14"/>
          <p:cNvSpPr/>
          <p:nvPr userDrawn="1"/>
        </p:nvSpPr>
        <p:spPr>
          <a:xfrm>
            <a:off x="7020389" y="4047455"/>
            <a:ext cx="1656184" cy="461665"/>
          </a:xfrm>
          <a:prstGeom prst="rect">
            <a:avLst/>
          </a:prstGeom>
        </p:spPr>
        <p:txBody>
          <a:bodyPr wrap="square">
            <a:spAutoFit/>
          </a:bodyPr>
          <a:lstStyle/>
          <a:p>
            <a:pPr algn="ctr"/>
            <a:r>
              <a:rPr lang="nl-NL" sz="2400" b="0" i="1" kern="1200" dirty="0">
                <a:solidFill>
                  <a:schemeClr val="bg1"/>
                </a:solidFill>
                <a:effectLst/>
                <a:latin typeface="Georgia" panose="02040502050405020303" pitchFamily="18" charset="0"/>
                <a:ea typeface="+mn-ea"/>
                <a:cs typeface="+mn-cs"/>
              </a:rPr>
              <a:t>Weten hoe</a:t>
            </a:r>
          </a:p>
        </p:txBody>
      </p:sp>
      <p:sp>
        <p:nvSpPr>
          <p:cNvPr id="16" name="Tijdelijke aanduiding voor tekst 11"/>
          <p:cNvSpPr>
            <a:spLocks noGrp="1"/>
          </p:cNvSpPr>
          <p:nvPr>
            <p:ph type="body" sz="quarter" idx="10" hasCustomPrompt="1"/>
          </p:nvPr>
        </p:nvSpPr>
        <p:spPr>
          <a:xfrm>
            <a:off x="7161500" y="4549559"/>
            <a:ext cx="1373962" cy="1183697"/>
          </a:xfrm>
          <a:prstGeom prst="rect">
            <a:avLst/>
          </a:prstGeom>
        </p:spPr>
        <p:txBody>
          <a:bodyPr/>
          <a:lstStyle>
            <a:lvl1pPr marL="0" indent="0" algn="ctr">
              <a:buNone/>
              <a:defRPr sz="1800" baseline="0">
                <a:solidFill>
                  <a:schemeClr val="bg1"/>
                </a:solidFill>
                <a:latin typeface="Georgia" panose="02040502050405020303" pitchFamily="18" charset="0"/>
              </a:defRPr>
            </a:lvl1pPr>
          </a:lstStyle>
          <a:p>
            <a:pPr lvl="0"/>
            <a:r>
              <a:rPr lang="nl-NL" dirty="0"/>
              <a:t>eigen tekst invoeren maximaal 4 regels</a:t>
            </a:r>
          </a:p>
        </p:txBody>
      </p:sp>
    </p:spTree>
    <p:extLst>
      <p:ext uri="{BB962C8B-B14F-4D97-AF65-F5344CB8AC3E}">
        <p14:creationId xmlns:p14="http://schemas.microsoft.com/office/powerpoint/2010/main" val="310426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927" y="1924452"/>
            <a:ext cx="8520545" cy="4098175"/>
          </a:xfrm>
          <a:prstGeom prst="rect">
            <a:avLst/>
          </a:prstGeom>
        </p:spPr>
      </p:pic>
    </p:spTree>
    <p:extLst>
      <p:ext uri="{BB962C8B-B14F-4D97-AF65-F5344CB8AC3E}">
        <p14:creationId xmlns:p14="http://schemas.microsoft.com/office/powerpoint/2010/main" val="1668080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614" y="1938353"/>
            <a:ext cx="8528858" cy="4098175"/>
          </a:xfrm>
          <a:prstGeom prst="rect">
            <a:avLst/>
          </a:prstGeom>
        </p:spPr>
      </p:pic>
    </p:spTree>
    <p:extLst>
      <p:ext uri="{BB962C8B-B14F-4D97-AF65-F5344CB8AC3E}">
        <p14:creationId xmlns:p14="http://schemas.microsoft.com/office/powerpoint/2010/main" val="2099375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sp>
        <p:nvSpPr>
          <p:cNvPr id="5" name="Tijdelijke aanduiding voor afbeelding 4"/>
          <p:cNvSpPr>
            <a:spLocks noGrp="1"/>
          </p:cNvSpPr>
          <p:nvPr>
            <p:ph type="pic" sz="quarter" idx="10" hasCustomPrompt="1"/>
          </p:nvPr>
        </p:nvSpPr>
        <p:spPr>
          <a:xfrm>
            <a:off x="313060" y="1938238"/>
            <a:ext cx="8507412" cy="4083050"/>
          </a:xfrm>
          <a:prstGeom prst="rect">
            <a:avLst/>
          </a:prstGeom>
        </p:spPr>
        <p:txBody>
          <a:bodyPr/>
          <a:lstStyle>
            <a:lvl1pPr marL="0" indent="0">
              <a:buNone/>
              <a:defRPr sz="1800" baseline="0">
                <a:solidFill>
                  <a:srgbClr val="00418C"/>
                </a:solidFill>
                <a:latin typeface="Arial" panose="020B0604020202020204" pitchFamily="34" charset="0"/>
                <a:cs typeface="Arial" panose="020B0604020202020204" pitchFamily="34" charset="0"/>
              </a:defRPr>
            </a:lvl1pPr>
          </a:lstStyle>
          <a:p>
            <a:r>
              <a:rPr lang="nl-NL" dirty="0"/>
              <a:t>In dit vak kan je een eigen afbeelding toevoegen.</a:t>
            </a:r>
          </a:p>
        </p:txBody>
      </p:sp>
    </p:spTree>
    <p:extLst>
      <p:ext uri="{BB962C8B-B14F-4D97-AF65-F5344CB8AC3E}">
        <p14:creationId xmlns:p14="http://schemas.microsoft.com/office/powerpoint/2010/main" val="659386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sp>
        <p:nvSpPr>
          <p:cNvPr id="7"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spTree>
    <p:extLst>
      <p:ext uri="{BB962C8B-B14F-4D97-AF65-F5344CB8AC3E}">
        <p14:creationId xmlns:p14="http://schemas.microsoft.com/office/powerpoint/2010/main" val="3140280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39552" y="1066726"/>
            <a:ext cx="8229600" cy="634082"/>
          </a:xfrm>
          <a:prstGeom prst="rect">
            <a:avLst/>
          </a:prstGeom>
        </p:spPr>
        <p:txBody>
          <a:bodyPr/>
          <a:lstStyle>
            <a:lvl1pPr algn="l">
              <a:defRPr sz="2800">
                <a:solidFill>
                  <a:srgbClr val="00418C"/>
                </a:solidFill>
                <a:latin typeface="Georgia" pitchFamily="18"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539552" y="1932072"/>
            <a:ext cx="8219256" cy="3960440"/>
          </a:xfrm>
          <a:prstGeom prst="rect">
            <a:avLst/>
          </a:prstGeom>
        </p:spPr>
        <p:txBody>
          <a:bodyPr/>
          <a:lstStyle>
            <a:lvl1pPr marL="0" indent="0">
              <a:buNone/>
              <a:defRPr sz="1800">
                <a:solidFill>
                  <a:srgbClr val="00418C"/>
                </a:solidFill>
                <a:latin typeface="Arial" pitchFamily="34" charset="0"/>
                <a:cs typeface="Arial" pitchFamily="34" charset="0"/>
              </a:defRPr>
            </a:lvl1pPr>
            <a:lvl2pPr>
              <a:defRPr sz="1800">
                <a:solidFill>
                  <a:srgbClr val="00418C"/>
                </a:solidFill>
                <a:latin typeface="Arial" pitchFamily="34" charset="0"/>
                <a:cs typeface="Arial" pitchFamily="34" charset="0"/>
              </a:defRPr>
            </a:lvl2pPr>
            <a:lvl3pPr>
              <a:defRPr sz="1700">
                <a:solidFill>
                  <a:srgbClr val="00418C"/>
                </a:solidFill>
                <a:latin typeface="Arial" pitchFamily="34" charset="0"/>
                <a:cs typeface="Arial" pitchFamily="34" charset="0"/>
              </a:defRPr>
            </a:lvl3pPr>
            <a:lvl4pPr>
              <a:defRPr sz="1600">
                <a:solidFill>
                  <a:srgbClr val="00418C"/>
                </a:solidFill>
                <a:latin typeface="Arial" pitchFamily="34" charset="0"/>
                <a:cs typeface="Arial" pitchFamily="34" charset="0"/>
              </a:defRPr>
            </a:lvl4pPr>
            <a:lvl5pPr>
              <a:defRPr sz="1500">
                <a:solidFill>
                  <a:srgbClr val="00418C"/>
                </a:solidFill>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568193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5" y="1064311"/>
            <a:ext cx="575617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9" name="Ondertitel 2"/>
          <p:cNvSpPr>
            <a:spLocks noGrp="1"/>
          </p:cNvSpPr>
          <p:nvPr>
            <p:ph type="subTitle" idx="1" hasCustomPrompt="1"/>
          </p:nvPr>
        </p:nvSpPr>
        <p:spPr>
          <a:xfrm>
            <a:off x="539552" y="1772816"/>
            <a:ext cx="5760640" cy="4271332"/>
          </a:xfrm>
          <a:prstGeom prst="rect">
            <a:avLst/>
          </a:prstGeom>
        </p:spPr>
        <p:txBody>
          <a:bodyPr/>
          <a:lstStyle>
            <a:lvl1pPr marL="0" indent="0" algn="l">
              <a:buNone/>
              <a:defRPr sz="1800" baseline="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Gebruik lettertype en –grootte: </a:t>
            </a:r>
            <a:br>
              <a:rPr lang="nl-NL" dirty="0"/>
            </a:br>
            <a:br>
              <a:rPr lang="nl-NL" dirty="0"/>
            </a:br>
            <a:r>
              <a:rPr lang="nl-NL" dirty="0"/>
              <a:t>Kop: Georgia, 28, tekst krijgt de blauwe kleur (RGB 0, 65, 140).</a:t>
            </a:r>
            <a:br>
              <a:rPr lang="nl-NL" dirty="0"/>
            </a:br>
            <a:r>
              <a:rPr lang="nl-NL" dirty="0"/>
              <a:t> </a:t>
            </a:r>
            <a:br>
              <a:rPr lang="nl-NL" dirty="0"/>
            </a:br>
            <a:r>
              <a:rPr lang="nl-NL" dirty="0" err="1"/>
              <a:t>Tekstvak</a:t>
            </a:r>
            <a:r>
              <a:rPr lang="nl-NL" dirty="0"/>
              <a:t>: </a:t>
            </a:r>
            <a:r>
              <a:rPr lang="nl-NL" dirty="0" err="1"/>
              <a:t>Arial</a:t>
            </a:r>
            <a:r>
              <a:rPr lang="nl-NL" dirty="0"/>
              <a:t>, 18, tekstkleur: blauw (RGB 0, 65, 140).</a:t>
            </a:r>
            <a:br>
              <a:rPr lang="nl-NL" dirty="0"/>
            </a:br>
            <a:br>
              <a:rPr lang="nl-NL" dirty="0"/>
            </a:br>
            <a:r>
              <a:rPr lang="nl-NL" dirty="0"/>
              <a:t>Nieuwe dia invoegen: via Start, nieuwe dia kun je titeldia’s en vervolgdia’s toevoegen. </a:t>
            </a:r>
          </a:p>
          <a:p>
            <a:endParaRPr lang="nl-NL" dirty="0"/>
          </a:p>
        </p:txBody>
      </p:sp>
      <p:pic>
        <p:nvPicPr>
          <p:cNvPr id="7"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404216" y="1271124"/>
            <a:ext cx="2416256" cy="4773024"/>
          </a:xfrm>
          <a:prstGeom prst="rect">
            <a:avLst/>
          </a:prstGeom>
        </p:spPr>
      </p:pic>
    </p:spTree>
    <p:extLst>
      <p:ext uri="{BB962C8B-B14F-4D97-AF65-F5344CB8AC3E}">
        <p14:creationId xmlns:p14="http://schemas.microsoft.com/office/powerpoint/2010/main" val="801804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7" name="Titel 1"/>
          <p:cNvSpPr>
            <a:spLocks noGrp="1"/>
          </p:cNvSpPr>
          <p:nvPr>
            <p:ph type="ctrTitle"/>
          </p:nvPr>
        </p:nvSpPr>
        <p:spPr>
          <a:xfrm>
            <a:off x="544015" y="1064311"/>
            <a:ext cx="575617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8" name="Ondertitel 2"/>
          <p:cNvSpPr>
            <a:spLocks noGrp="1"/>
          </p:cNvSpPr>
          <p:nvPr>
            <p:ph type="subTitle" idx="1" hasCustomPrompt="1"/>
          </p:nvPr>
        </p:nvSpPr>
        <p:spPr>
          <a:xfrm>
            <a:off x="539552" y="1772816"/>
            <a:ext cx="5760640" cy="4263712"/>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80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a:p>
            <a:endParaRPr lang="nl-NL" dirty="0"/>
          </a:p>
        </p:txBody>
      </p:sp>
      <p:pic>
        <p:nvPicPr>
          <p:cNvPr id="9"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404217" y="1261646"/>
            <a:ext cx="2416255" cy="4774882"/>
          </a:xfrm>
          <a:prstGeom prst="rect">
            <a:avLst/>
          </a:prstGeom>
        </p:spPr>
      </p:pic>
    </p:spTree>
    <p:extLst>
      <p:ext uri="{BB962C8B-B14F-4D97-AF65-F5344CB8AC3E}">
        <p14:creationId xmlns:p14="http://schemas.microsoft.com/office/powerpoint/2010/main" val="1274845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12" name="Titel 1"/>
          <p:cNvSpPr>
            <a:spLocks noGrp="1"/>
          </p:cNvSpPr>
          <p:nvPr>
            <p:ph type="ctrTitle"/>
          </p:nvPr>
        </p:nvSpPr>
        <p:spPr>
          <a:xfrm>
            <a:off x="544015" y="1064311"/>
            <a:ext cx="575617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13" name="Ondertitel 2"/>
          <p:cNvSpPr>
            <a:spLocks noGrp="1"/>
          </p:cNvSpPr>
          <p:nvPr>
            <p:ph type="subTitle" idx="1"/>
          </p:nvPr>
        </p:nvSpPr>
        <p:spPr>
          <a:xfrm>
            <a:off x="539552" y="1772816"/>
            <a:ext cx="5760640" cy="4270826"/>
          </a:xfrm>
          <a:prstGeom prst="rect">
            <a:avLst/>
          </a:prstGeom>
        </p:spPr>
        <p:txBody>
          <a:bodyPr/>
          <a:lstStyle>
            <a:lvl1pPr marL="0" indent="0" algn="l">
              <a:buNone/>
              <a:defRPr sz="180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pic>
        <p:nvPicPr>
          <p:cNvPr id="7"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404217" y="1268760"/>
            <a:ext cx="2416255" cy="4774882"/>
          </a:xfrm>
          <a:prstGeom prst="rect">
            <a:avLst/>
          </a:prstGeom>
        </p:spPr>
      </p:pic>
    </p:spTree>
    <p:extLst>
      <p:ext uri="{BB962C8B-B14F-4D97-AF65-F5344CB8AC3E}">
        <p14:creationId xmlns:p14="http://schemas.microsoft.com/office/powerpoint/2010/main" val="1509990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4" name="Titel 1"/>
          <p:cNvSpPr>
            <a:spLocks noGrp="1"/>
          </p:cNvSpPr>
          <p:nvPr>
            <p:ph type="ctrTitle"/>
          </p:nvPr>
        </p:nvSpPr>
        <p:spPr>
          <a:xfrm>
            <a:off x="544015" y="1064311"/>
            <a:ext cx="575617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5" name="Ondertitel 2"/>
          <p:cNvSpPr>
            <a:spLocks noGrp="1"/>
          </p:cNvSpPr>
          <p:nvPr>
            <p:ph type="subTitle" idx="1"/>
          </p:nvPr>
        </p:nvSpPr>
        <p:spPr>
          <a:xfrm>
            <a:off x="539552" y="1772816"/>
            <a:ext cx="5760640" cy="4263712"/>
          </a:xfrm>
          <a:prstGeom prst="rect">
            <a:avLst/>
          </a:prstGeom>
        </p:spPr>
        <p:txBody>
          <a:bodyPr/>
          <a:lstStyle>
            <a:lvl1pPr marL="0" indent="0" algn="l">
              <a:buNone/>
              <a:defRPr sz="180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pic>
        <p:nvPicPr>
          <p:cNvPr id="8"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404217" y="1263504"/>
            <a:ext cx="2416255" cy="4773024"/>
          </a:xfrm>
          <a:prstGeom prst="rect">
            <a:avLst/>
          </a:prstGeom>
        </p:spPr>
      </p:pic>
    </p:spTree>
    <p:extLst>
      <p:ext uri="{BB962C8B-B14F-4D97-AF65-F5344CB8AC3E}">
        <p14:creationId xmlns:p14="http://schemas.microsoft.com/office/powerpoint/2010/main" val="730429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eldia">
    <p:spTree>
      <p:nvGrpSpPr>
        <p:cNvPr id="1" name=""/>
        <p:cNvGrpSpPr/>
        <p:nvPr/>
      </p:nvGrpSpPr>
      <p:grpSpPr>
        <a:xfrm>
          <a:off x="0" y="0"/>
          <a:ext cx="0" cy="0"/>
          <a:chOff x="0" y="0"/>
          <a:chExt cx="0" cy="0"/>
        </a:xfrm>
      </p:grpSpPr>
      <p:sp>
        <p:nvSpPr>
          <p:cNvPr id="4" name="Titel 1"/>
          <p:cNvSpPr>
            <a:spLocks noGrp="1"/>
          </p:cNvSpPr>
          <p:nvPr>
            <p:ph type="ctrTitle"/>
          </p:nvPr>
        </p:nvSpPr>
        <p:spPr>
          <a:xfrm>
            <a:off x="544015" y="1064311"/>
            <a:ext cx="575617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5" name="Ondertitel 2"/>
          <p:cNvSpPr>
            <a:spLocks noGrp="1"/>
          </p:cNvSpPr>
          <p:nvPr>
            <p:ph type="subTitle" idx="1"/>
          </p:nvPr>
        </p:nvSpPr>
        <p:spPr>
          <a:xfrm>
            <a:off x="539552" y="1772816"/>
            <a:ext cx="5760640" cy="4263712"/>
          </a:xfrm>
          <a:prstGeom prst="rect">
            <a:avLst/>
          </a:prstGeom>
        </p:spPr>
        <p:txBody>
          <a:bodyPr/>
          <a:lstStyle>
            <a:lvl1pPr marL="0" indent="0" algn="l">
              <a:buNone/>
              <a:defRPr sz="180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404216" y="1263504"/>
            <a:ext cx="2416256" cy="4773024"/>
          </a:xfrm>
          <a:prstGeom prst="rect">
            <a:avLst/>
          </a:prstGeom>
        </p:spPr>
      </p:pic>
    </p:spTree>
    <p:extLst>
      <p:ext uri="{BB962C8B-B14F-4D97-AF65-F5344CB8AC3E}">
        <p14:creationId xmlns:p14="http://schemas.microsoft.com/office/powerpoint/2010/main" val="420581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08810" y="1938134"/>
            <a:ext cx="8511150" cy="4083154"/>
          </a:xfrm>
          <a:prstGeom prst="rect">
            <a:avLst/>
          </a:prstGeom>
        </p:spPr>
      </p:pic>
    </p:spTree>
    <p:extLst>
      <p:ext uri="{BB962C8B-B14F-4D97-AF65-F5344CB8AC3E}">
        <p14:creationId xmlns:p14="http://schemas.microsoft.com/office/powerpoint/2010/main" val="3750656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4" name="Titel 1"/>
          <p:cNvSpPr>
            <a:spLocks noGrp="1"/>
          </p:cNvSpPr>
          <p:nvPr>
            <p:ph type="ctrTitle"/>
          </p:nvPr>
        </p:nvSpPr>
        <p:spPr>
          <a:xfrm>
            <a:off x="544015" y="1064311"/>
            <a:ext cx="575617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5" name="Ondertitel 2"/>
          <p:cNvSpPr>
            <a:spLocks noGrp="1"/>
          </p:cNvSpPr>
          <p:nvPr>
            <p:ph type="subTitle" idx="1"/>
          </p:nvPr>
        </p:nvSpPr>
        <p:spPr>
          <a:xfrm>
            <a:off x="539552" y="1772816"/>
            <a:ext cx="5760640" cy="4263712"/>
          </a:xfrm>
          <a:prstGeom prst="rect">
            <a:avLst/>
          </a:prstGeom>
        </p:spPr>
        <p:txBody>
          <a:bodyPr/>
          <a:lstStyle>
            <a:lvl1pPr marL="0" indent="0" algn="l">
              <a:buNone/>
              <a:defRPr sz="180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404217" y="1263504"/>
            <a:ext cx="2416255" cy="4773024"/>
          </a:xfrm>
          <a:prstGeom prst="rect">
            <a:avLst/>
          </a:prstGeom>
        </p:spPr>
      </p:pic>
    </p:spTree>
    <p:extLst>
      <p:ext uri="{BB962C8B-B14F-4D97-AF65-F5344CB8AC3E}">
        <p14:creationId xmlns:p14="http://schemas.microsoft.com/office/powerpoint/2010/main" val="1674603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sp>
        <p:nvSpPr>
          <p:cNvPr id="4" name="Titel 1"/>
          <p:cNvSpPr>
            <a:spLocks noGrp="1"/>
          </p:cNvSpPr>
          <p:nvPr>
            <p:ph type="ctrTitle"/>
          </p:nvPr>
        </p:nvSpPr>
        <p:spPr>
          <a:xfrm>
            <a:off x="544015" y="1064311"/>
            <a:ext cx="575617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5" name="Ondertitel 2"/>
          <p:cNvSpPr>
            <a:spLocks noGrp="1"/>
          </p:cNvSpPr>
          <p:nvPr>
            <p:ph type="subTitle" idx="1"/>
          </p:nvPr>
        </p:nvSpPr>
        <p:spPr>
          <a:xfrm>
            <a:off x="539552" y="1772816"/>
            <a:ext cx="5760640" cy="4271332"/>
          </a:xfrm>
          <a:prstGeom prst="rect">
            <a:avLst/>
          </a:prstGeom>
        </p:spPr>
        <p:txBody>
          <a:bodyPr/>
          <a:lstStyle>
            <a:lvl1pPr marL="0" indent="0" algn="l">
              <a:buNone/>
              <a:defRPr sz="180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8665" y="1266875"/>
            <a:ext cx="2411807" cy="4777273"/>
          </a:xfrm>
          <a:prstGeom prst="rect">
            <a:avLst/>
          </a:prstGeom>
        </p:spPr>
      </p:pic>
    </p:spTree>
    <p:extLst>
      <p:ext uri="{BB962C8B-B14F-4D97-AF65-F5344CB8AC3E}">
        <p14:creationId xmlns:p14="http://schemas.microsoft.com/office/powerpoint/2010/main" val="3923880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eldia">
    <p:spTree>
      <p:nvGrpSpPr>
        <p:cNvPr id="1" name=""/>
        <p:cNvGrpSpPr/>
        <p:nvPr/>
      </p:nvGrpSpPr>
      <p:grpSpPr>
        <a:xfrm>
          <a:off x="0" y="0"/>
          <a:ext cx="0" cy="0"/>
          <a:chOff x="0" y="0"/>
          <a:chExt cx="0" cy="0"/>
        </a:xfrm>
      </p:grpSpPr>
      <p:sp>
        <p:nvSpPr>
          <p:cNvPr id="4" name="Titel 1"/>
          <p:cNvSpPr>
            <a:spLocks noGrp="1"/>
          </p:cNvSpPr>
          <p:nvPr>
            <p:ph type="ctrTitle"/>
          </p:nvPr>
        </p:nvSpPr>
        <p:spPr>
          <a:xfrm>
            <a:off x="544015" y="1064311"/>
            <a:ext cx="575617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5" name="Ondertitel 2"/>
          <p:cNvSpPr>
            <a:spLocks noGrp="1"/>
          </p:cNvSpPr>
          <p:nvPr>
            <p:ph type="subTitle" idx="1"/>
          </p:nvPr>
        </p:nvSpPr>
        <p:spPr>
          <a:xfrm>
            <a:off x="539552" y="1772815"/>
            <a:ext cx="5760640" cy="4265597"/>
          </a:xfrm>
          <a:prstGeom prst="rect">
            <a:avLst/>
          </a:prstGeom>
        </p:spPr>
        <p:txBody>
          <a:bodyPr/>
          <a:lstStyle>
            <a:lvl1pPr marL="0" indent="0" algn="l">
              <a:buNone/>
              <a:defRPr sz="180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pic>
        <p:nvPicPr>
          <p:cNvPr id="9" name="Afbeelding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412356" y="1261140"/>
            <a:ext cx="2408116" cy="4777273"/>
          </a:xfrm>
          <a:prstGeom prst="rect">
            <a:avLst/>
          </a:prstGeom>
        </p:spPr>
      </p:pic>
    </p:spTree>
    <p:extLst>
      <p:ext uri="{BB962C8B-B14F-4D97-AF65-F5344CB8AC3E}">
        <p14:creationId xmlns:p14="http://schemas.microsoft.com/office/powerpoint/2010/main" val="4088995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eldia">
    <p:spTree>
      <p:nvGrpSpPr>
        <p:cNvPr id="1" name=""/>
        <p:cNvGrpSpPr/>
        <p:nvPr/>
      </p:nvGrpSpPr>
      <p:grpSpPr>
        <a:xfrm>
          <a:off x="0" y="0"/>
          <a:ext cx="0" cy="0"/>
          <a:chOff x="0" y="0"/>
          <a:chExt cx="0" cy="0"/>
        </a:xfrm>
      </p:grpSpPr>
      <p:sp>
        <p:nvSpPr>
          <p:cNvPr id="4" name="Titel 1"/>
          <p:cNvSpPr>
            <a:spLocks noGrp="1"/>
          </p:cNvSpPr>
          <p:nvPr>
            <p:ph type="ctrTitle"/>
          </p:nvPr>
        </p:nvSpPr>
        <p:spPr>
          <a:xfrm>
            <a:off x="544015" y="1064311"/>
            <a:ext cx="575617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5" name="Ondertitel 2"/>
          <p:cNvSpPr>
            <a:spLocks noGrp="1"/>
          </p:cNvSpPr>
          <p:nvPr>
            <p:ph type="subTitle" idx="1"/>
          </p:nvPr>
        </p:nvSpPr>
        <p:spPr>
          <a:xfrm>
            <a:off x="539552" y="1772816"/>
            <a:ext cx="5760640" cy="4248472"/>
          </a:xfrm>
          <a:prstGeom prst="rect">
            <a:avLst/>
          </a:prstGeom>
        </p:spPr>
        <p:txBody>
          <a:bodyPr/>
          <a:lstStyle>
            <a:lvl1pPr marL="0" indent="0" algn="l">
              <a:buNone/>
              <a:defRPr sz="180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412552" y="1264971"/>
            <a:ext cx="2407920" cy="4756317"/>
          </a:xfrm>
          <a:prstGeom prst="rect">
            <a:avLst/>
          </a:prstGeom>
        </p:spPr>
      </p:pic>
    </p:spTree>
    <p:extLst>
      <p:ext uri="{BB962C8B-B14F-4D97-AF65-F5344CB8AC3E}">
        <p14:creationId xmlns:p14="http://schemas.microsoft.com/office/powerpoint/2010/main" val="1657173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eldia">
    <p:spTree>
      <p:nvGrpSpPr>
        <p:cNvPr id="1" name=""/>
        <p:cNvGrpSpPr/>
        <p:nvPr/>
      </p:nvGrpSpPr>
      <p:grpSpPr>
        <a:xfrm>
          <a:off x="0" y="0"/>
          <a:ext cx="0" cy="0"/>
          <a:chOff x="0" y="0"/>
          <a:chExt cx="0" cy="0"/>
        </a:xfrm>
      </p:grpSpPr>
      <p:sp>
        <p:nvSpPr>
          <p:cNvPr id="4" name="Titel 1"/>
          <p:cNvSpPr>
            <a:spLocks noGrp="1"/>
          </p:cNvSpPr>
          <p:nvPr>
            <p:ph type="ctrTitle"/>
          </p:nvPr>
        </p:nvSpPr>
        <p:spPr>
          <a:xfrm>
            <a:off x="544015" y="1064311"/>
            <a:ext cx="575617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5" name="Ondertitel 2"/>
          <p:cNvSpPr>
            <a:spLocks noGrp="1"/>
          </p:cNvSpPr>
          <p:nvPr>
            <p:ph type="subTitle" idx="1"/>
          </p:nvPr>
        </p:nvSpPr>
        <p:spPr>
          <a:xfrm>
            <a:off x="539552" y="1772816"/>
            <a:ext cx="5760640" cy="4248472"/>
          </a:xfrm>
          <a:prstGeom prst="rect">
            <a:avLst/>
          </a:prstGeom>
        </p:spPr>
        <p:txBody>
          <a:bodyPr/>
          <a:lstStyle>
            <a:lvl1pPr marL="0" indent="0" algn="l">
              <a:buNone/>
              <a:defRPr sz="180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412552" y="1264971"/>
            <a:ext cx="2407920" cy="4756317"/>
          </a:xfrm>
          <a:prstGeom prst="rect">
            <a:avLst/>
          </a:prstGeom>
        </p:spPr>
      </p:pic>
    </p:spTree>
    <p:extLst>
      <p:ext uri="{BB962C8B-B14F-4D97-AF65-F5344CB8AC3E}">
        <p14:creationId xmlns:p14="http://schemas.microsoft.com/office/powerpoint/2010/main" val="880844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eldia">
    <p:spTree>
      <p:nvGrpSpPr>
        <p:cNvPr id="1" name=""/>
        <p:cNvGrpSpPr/>
        <p:nvPr/>
      </p:nvGrpSpPr>
      <p:grpSpPr>
        <a:xfrm>
          <a:off x="0" y="0"/>
          <a:ext cx="0" cy="0"/>
          <a:chOff x="0" y="0"/>
          <a:chExt cx="0" cy="0"/>
        </a:xfrm>
      </p:grpSpPr>
      <p:sp>
        <p:nvSpPr>
          <p:cNvPr id="4" name="Titel 1"/>
          <p:cNvSpPr>
            <a:spLocks noGrp="1"/>
          </p:cNvSpPr>
          <p:nvPr>
            <p:ph type="ctrTitle"/>
          </p:nvPr>
        </p:nvSpPr>
        <p:spPr>
          <a:xfrm>
            <a:off x="544015" y="1064311"/>
            <a:ext cx="575617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5" name="Ondertitel 2"/>
          <p:cNvSpPr>
            <a:spLocks noGrp="1"/>
          </p:cNvSpPr>
          <p:nvPr>
            <p:ph type="subTitle" idx="1"/>
          </p:nvPr>
        </p:nvSpPr>
        <p:spPr>
          <a:xfrm>
            <a:off x="539552" y="1772816"/>
            <a:ext cx="5760640" cy="4248472"/>
          </a:xfrm>
          <a:prstGeom prst="rect">
            <a:avLst/>
          </a:prstGeom>
        </p:spPr>
        <p:txBody>
          <a:bodyPr/>
          <a:lstStyle>
            <a:lvl1pPr marL="0" indent="0" algn="l">
              <a:buNone/>
              <a:defRPr sz="180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6" name="Tijdelijke aanduiding voor afbeelding 2"/>
          <p:cNvSpPr>
            <a:spLocks noGrp="1"/>
          </p:cNvSpPr>
          <p:nvPr>
            <p:ph type="pic" sz="quarter" idx="10"/>
          </p:nvPr>
        </p:nvSpPr>
        <p:spPr>
          <a:xfrm>
            <a:off x="6404297" y="1262916"/>
            <a:ext cx="2416175" cy="4773612"/>
          </a:xfrm>
          <a:prstGeom prst="rect">
            <a:avLst/>
          </a:prstGeom>
        </p:spPr>
        <p:txBody>
          <a:bodyPr/>
          <a:lstStyle>
            <a:lvl1pPr marL="0" indent="0">
              <a:buNone/>
              <a:defRPr sz="1800">
                <a:solidFill>
                  <a:srgbClr val="00418C"/>
                </a:solidFill>
                <a:latin typeface="Arial" panose="020B0604020202020204" pitchFamily="34" charset="0"/>
                <a:cs typeface="Arial" panose="020B0604020202020204" pitchFamily="34" charset="0"/>
              </a:defRPr>
            </a:lvl1pPr>
          </a:lstStyle>
          <a:p>
            <a:endParaRPr lang="nl-NL" dirty="0"/>
          </a:p>
        </p:txBody>
      </p:sp>
    </p:spTree>
    <p:extLst>
      <p:ext uri="{BB962C8B-B14F-4D97-AF65-F5344CB8AC3E}">
        <p14:creationId xmlns:p14="http://schemas.microsoft.com/office/powerpoint/2010/main" val="4205026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el 1"/>
          <p:cNvSpPr>
            <a:spLocks noGrp="1"/>
          </p:cNvSpPr>
          <p:nvPr>
            <p:ph type="ctrTitle"/>
          </p:nvPr>
        </p:nvSpPr>
        <p:spPr>
          <a:xfrm>
            <a:off x="544015" y="1064311"/>
            <a:ext cx="582818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7" name="Ondertitel 2"/>
          <p:cNvSpPr>
            <a:spLocks noGrp="1"/>
          </p:cNvSpPr>
          <p:nvPr>
            <p:ph type="subTitle" idx="1"/>
          </p:nvPr>
        </p:nvSpPr>
        <p:spPr>
          <a:xfrm>
            <a:off x="539552" y="1772816"/>
            <a:ext cx="5832650" cy="4248472"/>
          </a:xfrm>
          <a:prstGeom prst="rect">
            <a:avLst/>
          </a:prstGeom>
        </p:spPr>
        <p:txBody>
          <a:bodyPr/>
          <a:lstStyle>
            <a:lvl1pPr marL="0" indent="0" algn="l">
              <a:buNone/>
              <a:defRPr sz="180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Tree>
    <p:extLst>
      <p:ext uri="{BB962C8B-B14F-4D97-AF65-F5344CB8AC3E}">
        <p14:creationId xmlns:p14="http://schemas.microsoft.com/office/powerpoint/2010/main" val="1196818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el 1"/>
          <p:cNvSpPr>
            <a:spLocks noGrp="1"/>
          </p:cNvSpPr>
          <p:nvPr>
            <p:ph type="ctrTitle"/>
          </p:nvPr>
        </p:nvSpPr>
        <p:spPr>
          <a:xfrm>
            <a:off x="544015" y="1064311"/>
            <a:ext cx="5828187" cy="648072"/>
          </a:xfrm>
          <a:prstGeom prst="rect">
            <a:avLst/>
          </a:prstGeom>
        </p:spPr>
        <p:txBody>
          <a:bodyPr>
            <a:normAutofit/>
          </a:bodyPr>
          <a:lstStyle>
            <a:lvl1pPr algn="l">
              <a:defRPr sz="2800">
                <a:solidFill>
                  <a:srgbClr val="00418C"/>
                </a:solidFill>
                <a:latin typeface="Georgia" pitchFamily="18" charset="0"/>
              </a:defRPr>
            </a:lvl1pPr>
          </a:lstStyle>
          <a:p>
            <a:r>
              <a:rPr lang="nl-NL" dirty="0"/>
              <a:t>Klik om de stijl te bewerken</a:t>
            </a:r>
          </a:p>
        </p:txBody>
      </p:sp>
      <p:sp>
        <p:nvSpPr>
          <p:cNvPr id="7" name="Ondertitel 2"/>
          <p:cNvSpPr>
            <a:spLocks noGrp="1"/>
          </p:cNvSpPr>
          <p:nvPr>
            <p:ph type="subTitle" idx="1"/>
          </p:nvPr>
        </p:nvSpPr>
        <p:spPr>
          <a:xfrm>
            <a:off x="539552" y="1772816"/>
            <a:ext cx="5832650" cy="4248472"/>
          </a:xfrm>
          <a:prstGeom prst="rect">
            <a:avLst/>
          </a:prstGeom>
        </p:spPr>
        <p:txBody>
          <a:bodyPr/>
          <a:lstStyle>
            <a:lvl1pPr marL="0" indent="0" algn="l">
              <a:buNone/>
              <a:defRPr sz="1800">
                <a:solidFill>
                  <a:srgbClr val="00418C"/>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Tree>
    <p:extLst>
      <p:ext uri="{BB962C8B-B14F-4D97-AF65-F5344CB8AC3E}">
        <p14:creationId xmlns:p14="http://schemas.microsoft.com/office/powerpoint/2010/main" val="3540494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08810" y="1945755"/>
            <a:ext cx="8511151" cy="4083153"/>
          </a:xfrm>
          <a:prstGeom prst="rect">
            <a:avLst/>
          </a:prstGeom>
        </p:spPr>
      </p:pic>
    </p:spTree>
    <p:extLst>
      <p:ext uri="{BB962C8B-B14F-4D97-AF65-F5344CB8AC3E}">
        <p14:creationId xmlns:p14="http://schemas.microsoft.com/office/powerpoint/2010/main" val="50799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pic>
        <p:nvPicPr>
          <p:cNvPr id="4" name="Afbeelding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09322" y="1945755"/>
            <a:ext cx="8511150" cy="4083153"/>
          </a:xfrm>
          <a:prstGeom prst="rect">
            <a:avLst/>
          </a:prstGeom>
        </p:spPr>
      </p:pic>
    </p:spTree>
    <p:extLst>
      <p:ext uri="{BB962C8B-B14F-4D97-AF65-F5344CB8AC3E}">
        <p14:creationId xmlns:p14="http://schemas.microsoft.com/office/powerpoint/2010/main" val="2059767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8239" y="1939046"/>
            <a:ext cx="8512233" cy="4089862"/>
          </a:xfrm>
          <a:prstGeom prst="rect">
            <a:avLst/>
          </a:prstGeom>
        </p:spPr>
      </p:pic>
    </p:spTree>
    <p:extLst>
      <p:ext uri="{BB962C8B-B14F-4D97-AF65-F5344CB8AC3E}">
        <p14:creationId xmlns:p14="http://schemas.microsoft.com/office/powerpoint/2010/main" val="160465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8239" y="1939046"/>
            <a:ext cx="8512233" cy="4089862"/>
          </a:xfrm>
          <a:prstGeom prst="rect">
            <a:avLst/>
          </a:prstGeom>
        </p:spPr>
      </p:pic>
    </p:spTree>
    <p:extLst>
      <p:ext uri="{BB962C8B-B14F-4D97-AF65-F5344CB8AC3E}">
        <p14:creationId xmlns:p14="http://schemas.microsoft.com/office/powerpoint/2010/main" val="3573097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pic>
        <p:nvPicPr>
          <p:cNvPr id="4" name="Afbeelding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95771" y="1938353"/>
            <a:ext cx="8524701" cy="4098175"/>
          </a:xfrm>
          <a:prstGeom prst="rect">
            <a:avLst/>
          </a:prstGeom>
        </p:spPr>
      </p:pic>
    </p:spTree>
    <p:extLst>
      <p:ext uri="{BB962C8B-B14F-4D97-AF65-F5344CB8AC3E}">
        <p14:creationId xmlns:p14="http://schemas.microsoft.com/office/powerpoint/2010/main" val="1583723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927" y="1924452"/>
            <a:ext cx="8520545" cy="4098175"/>
          </a:xfrm>
          <a:prstGeom prst="rect">
            <a:avLst/>
          </a:prstGeom>
        </p:spPr>
      </p:pic>
    </p:spTree>
    <p:extLst>
      <p:ext uri="{BB962C8B-B14F-4D97-AF65-F5344CB8AC3E}">
        <p14:creationId xmlns:p14="http://schemas.microsoft.com/office/powerpoint/2010/main" val="65339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44016" y="1064311"/>
            <a:ext cx="8276456" cy="648072"/>
          </a:xfrm>
          <a:prstGeom prst="rect">
            <a:avLst/>
          </a:prstGeom>
        </p:spPr>
        <p:txBody>
          <a:bodyPr>
            <a:normAutofit/>
          </a:bodyPr>
          <a:lstStyle>
            <a:lvl1pPr algn="l">
              <a:defRPr sz="2800">
                <a:solidFill>
                  <a:srgbClr val="00418C"/>
                </a:solidFill>
                <a:latin typeface="Georgia" pitchFamily="18" charset="0"/>
              </a:defRPr>
            </a:lvl1pPr>
          </a:lstStyle>
          <a:p>
            <a:r>
              <a:rPr lang="nl-NL"/>
              <a:t>Klik om de stijl te bewerken</a:t>
            </a:r>
            <a:endParaRPr lang="nl-NL" dirty="0"/>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301" y="1938353"/>
            <a:ext cx="8537171" cy="4098175"/>
          </a:xfrm>
          <a:prstGeom prst="rect">
            <a:avLst/>
          </a:prstGeom>
        </p:spPr>
      </p:pic>
    </p:spTree>
    <p:extLst>
      <p:ext uri="{BB962C8B-B14F-4D97-AF65-F5344CB8AC3E}">
        <p14:creationId xmlns:p14="http://schemas.microsoft.com/office/powerpoint/2010/main" val="1449285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83763" y="116632"/>
            <a:ext cx="3236709" cy="505926"/>
          </a:xfrm>
          <a:prstGeom prst="rect">
            <a:avLst/>
          </a:prstGeom>
        </p:spPr>
      </p:pic>
      <p:sp>
        <p:nvSpPr>
          <p:cNvPr id="6" name="Punthaak 9"/>
          <p:cNvSpPr/>
          <p:nvPr/>
        </p:nvSpPr>
        <p:spPr>
          <a:xfrm>
            <a:off x="0" y="1052736"/>
            <a:ext cx="467544" cy="504056"/>
          </a:xfrm>
          <a:custGeom>
            <a:avLst/>
            <a:gdLst>
              <a:gd name="connsiteX0" fmla="*/ 0 w 682505"/>
              <a:gd name="connsiteY0" fmla="*/ 0 h 432048"/>
              <a:gd name="connsiteX1" fmla="*/ 489030 w 682505"/>
              <a:gd name="connsiteY1" fmla="*/ 0 h 432048"/>
              <a:gd name="connsiteX2" fmla="*/ 682505 w 682505"/>
              <a:gd name="connsiteY2" fmla="*/ 216024 h 432048"/>
              <a:gd name="connsiteX3" fmla="*/ 489030 w 682505"/>
              <a:gd name="connsiteY3" fmla="*/ 432048 h 432048"/>
              <a:gd name="connsiteX4" fmla="*/ 0 w 682505"/>
              <a:gd name="connsiteY4" fmla="*/ 432048 h 432048"/>
              <a:gd name="connsiteX5" fmla="*/ 193475 w 682505"/>
              <a:gd name="connsiteY5" fmla="*/ 216024 h 432048"/>
              <a:gd name="connsiteX6" fmla="*/ 0 w 682505"/>
              <a:gd name="connsiteY6" fmla="*/ 0 h 432048"/>
              <a:gd name="connsiteX0" fmla="*/ 0 w 682505"/>
              <a:gd name="connsiteY0" fmla="*/ 0 h 432048"/>
              <a:gd name="connsiteX1" fmla="*/ 489030 w 682505"/>
              <a:gd name="connsiteY1" fmla="*/ 0 h 432048"/>
              <a:gd name="connsiteX2" fmla="*/ 682505 w 682505"/>
              <a:gd name="connsiteY2" fmla="*/ 216024 h 432048"/>
              <a:gd name="connsiteX3" fmla="*/ 489030 w 682505"/>
              <a:gd name="connsiteY3" fmla="*/ 432048 h 432048"/>
              <a:gd name="connsiteX4" fmla="*/ 0 w 682505"/>
              <a:gd name="connsiteY4" fmla="*/ 432048 h 432048"/>
              <a:gd name="connsiteX5" fmla="*/ 3080 w 682505"/>
              <a:gd name="connsiteY5" fmla="*/ 238571 h 432048"/>
              <a:gd name="connsiteX6" fmla="*/ 0 w 682505"/>
              <a:gd name="connsiteY6" fmla="*/ 0 h 432048"/>
              <a:gd name="connsiteX0" fmla="*/ 250521 w 682505"/>
              <a:gd name="connsiteY0" fmla="*/ 0 h 434553"/>
              <a:gd name="connsiteX1" fmla="*/ 489030 w 682505"/>
              <a:gd name="connsiteY1" fmla="*/ 2505 h 434553"/>
              <a:gd name="connsiteX2" fmla="*/ 682505 w 682505"/>
              <a:gd name="connsiteY2" fmla="*/ 218529 h 434553"/>
              <a:gd name="connsiteX3" fmla="*/ 489030 w 682505"/>
              <a:gd name="connsiteY3" fmla="*/ 434553 h 434553"/>
              <a:gd name="connsiteX4" fmla="*/ 0 w 682505"/>
              <a:gd name="connsiteY4" fmla="*/ 434553 h 434553"/>
              <a:gd name="connsiteX5" fmla="*/ 3080 w 682505"/>
              <a:gd name="connsiteY5" fmla="*/ 241076 h 434553"/>
              <a:gd name="connsiteX6" fmla="*/ 250521 w 682505"/>
              <a:gd name="connsiteY6" fmla="*/ 0 h 434553"/>
              <a:gd name="connsiteX0" fmla="*/ 250521 w 682505"/>
              <a:gd name="connsiteY0" fmla="*/ 0 h 434553"/>
              <a:gd name="connsiteX1" fmla="*/ 489030 w 682505"/>
              <a:gd name="connsiteY1" fmla="*/ 2505 h 434553"/>
              <a:gd name="connsiteX2" fmla="*/ 682505 w 682505"/>
              <a:gd name="connsiteY2" fmla="*/ 218529 h 434553"/>
              <a:gd name="connsiteX3" fmla="*/ 489030 w 682505"/>
              <a:gd name="connsiteY3" fmla="*/ 434553 h 434553"/>
              <a:gd name="connsiteX4" fmla="*/ 0 w 682505"/>
              <a:gd name="connsiteY4" fmla="*/ 434553 h 434553"/>
              <a:gd name="connsiteX5" fmla="*/ 251096 w 682505"/>
              <a:gd name="connsiteY5" fmla="*/ 348800 h 434553"/>
              <a:gd name="connsiteX6" fmla="*/ 250521 w 682505"/>
              <a:gd name="connsiteY6" fmla="*/ 0 h 434553"/>
              <a:gd name="connsiteX0" fmla="*/ 0 w 431984"/>
              <a:gd name="connsiteY0" fmla="*/ 0 h 434553"/>
              <a:gd name="connsiteX1" fmla="*/ 238509 w 431984"/>
              <a:gd name="connsiteY1" fmla="*/ 2505 h 434553"/>
              <a:gd name="connsiteX2" fmla="*/ 431984 w 431984"/>
              <a:gd name="connsiteY2" fmla="*/ 218529 h 434553"/>
              <a:gd name="connsiteX3" fmla="*/ 238509 w 431984"/>
              <a:gd name="connsiteY3" fmla="*/ 434553 h 434553"/>
              <a:gd name="connsiteX4" fmla="*/ 0 w 431984"/>
              <a:gd name="connsiteY4" fmla="*/ 432048 h 434553"/>
              <a:gd name="connsiteX5" fmla="*/ 575 w 431984"/>
              <a:gd name="connsiteY5" fmla="*/ 348800 h 434553"/>
              <a:gd name="connsiteX6" fmla="*/ 0 w 431984"/>
              <a:gd name="connsiteY6" fmla="*/ 0 h 43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984" h="434553">
                <a:moveTo>
                  <a:pt x="0" y="0"/>
                </a:moveTo>
                <a:lnTo>
                  <a:pt x="238509" y="2505"/>
                </a:lnTo>
                <a:lnTo>
                  <a:pt x="431984" y="218529"/>
                </a:lnTo>
                <a:lnTo>
                  <a:pt x="238509" y="434553"/>
                </a:lnTo>
                <a:lnTo>
                  <a:pt x="0" y="432048"/>
                </a:lnTo>
                <a:cubicBezTo>
                  <a:pt x="1027" y="367556"/>
                  <a:pt x="-452" y="413292"/>
                  <a:pt x="575" y="348800"/>
                </a:cubicBezTo>
                <a:cubicBezTo>
                  <a:pt x="-452" y="269276"/>
                  <a:pt x="1027" y="79524"/>
                  <a:pt x="0" y="0"/>
                </a:cubicBezTo>
                <a:close/>
              </a:path>
            </a:pathLst>
          </a:custGeom>
          <a:solidFill>
            <a:srgbClr val="E61469"/>
          </a:solidFill>
          <a:ln>
            <a:solidFill>
              <a:srgbClr val="E61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pic>
        <p:nvPicPr>
          <p:cNvPr id="8" name="Afbeelding 7"/>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303716" y="6381328"/>
            <a:ext cx="8521200" cy="45719"/>
          </a:xfrm>
          <a:prstGeom prst="rect">
            <a:avLst/>
          </a:prstGeom>
        </p:spPr>
      </p:pic>
    </p:spTree>
    <p:extLst>
      <p:ext uri="{BB962C8B-B14F-4D97-AF65-F5344CB8AC3E}">
        <p14:creationId xmlns:p14="http://schemas.microsoft.com/office/powerpoint/2010/main" val="1144729826"/>
      </p:ext>
    </p:extLst>
  </p:cSld>
  <p:clrMap bg1="lt1" tx1="dk1" bg2="lt2" tx2="dk2" accent1="accent1" accent2="accent2" accent3="accent3" accent4="accent4" accent5="accent5" accent6="accent6" hlink="hlink" folHlink="folHlink"/>
  <p:sldLayoutIdLst>
    <p:sldLayoutId id="2147483653" r:id="rId1"/>
    <p:sldLayoutId id="2147483652" r:id="rId2"/>
    <p:sldLayoutId id="2147483666" r:id="rId3"/>
    <p:sldLayoutId id="2147483670" r:id="rId4"/>
    <p:sldLayoutId id="2147483677" r:id="rId5"/>
    <p:sldLayoutId id="2147483679" r:id="rId6"/>
    <p:sldLayoutId id="2147483683" r:id="rId7"/>
    <p:sldLayoutId id="2147483681" r:id="rId8"/>
    <p:sldLayoutId id="2147483685" r:id="rId9"/>
    <p:sldLayoutId id="2147483687" r:id="rId10"/>
    <p:sldLayoutId id="2147483686" r:id="rId11"/>
    <p:sldLayoutId id="2147483675" r:id="rId12"/>
    <p:sldLayoutId id="2147483665" r:id="rId13"/>
    <p:sldLayoutId id="2147483650"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83763" y="116632"/>
            <a:ext cx="3236709" cy="505926"/>
          </a:xfrm>
          <a:prstGeom prst="rect">
            <a:avLst/>
          </a:prstGeom>
        </p:spPr>
      </p:pic>
      <p:sp>
        <p:nvSpPr>
          <p:cNvPr id="11" name="Punthaak 9"/>
          <p:cNvSpPr/>
          <p:nvPr/>
        </p:nvSpPr>
        <p:spPr>
          <a:xfrm>
            <a:off x="0" y="1052736"/>
            <a:ext cx="467544" cy="504056"/>
          </a:xfrm>
          <a:custGeom>
            <a:avLst/>
            <a:gdLst>
              <a:gd name="connsiteX0" fmla="*/ 0 w 682505"/>
              <a:gd name="connsiteY0" fmla="*/ 0 h 432048"/>
              <a:gd name="connsiteX1" fmla="*/ 489030 w 682505"/>
              <a:gd name="connsiteY1" fmla="*/ 0 h 432048"/>
              <a:gd name="connsiteX2" fmla="*/ 682505 w 682505"/>
              <a:gd name="connsiteY2" fmla="*/ 216024 h 432048"/>
              <a:gd name="connsiteX3" fmla="*/ 489030 w 682505"/>
              <a:gd name="connsiteY3" fmla="*/ 432048 h 432048"/>
              <a:gd name="connsiteX4" fmla="*/ 0 w 682505"/>
              <a:gd name="connsiteY4" fmla="*/ 432048 h 432048"/>
              <a:gd name="connsiteX5" fmla="*/ 193475 w 682505"/>
              <a:gd name="connsiteY5" fmla="*/ 216024 h 432048"/>
              <a:gd name="connsiteX6" fmla="*/ 0 w 682505"/>
              <a:gd name="connsiteY6" fmla="*/ 0 h 432048"/>
              <a:gd name="connsiteX0" fmla="*/ 0 w 682505"/>
              <a:gd name="connsiteY0" fmla="*/ 0 h 432048"/>
              <a:gd name="connsiteX1" fmla="*/ 489030 w 682505"/>
              <a:gd name="connsiteY1" fmla="*/ 0 h 432048"/>
              <a:gd name="connsiteX2" fmla="*/ 682505 w 682505"/>
              <a:gd name="connsiteY2" fmla="*/ 216024 h 432048"/>
              <a:gd name="connsiteX3" fmla="*/ 489030 w 682505"/>
              <a:gd name="connsiteY3" fmla="*/ 432048 h 432048"/>
              <a:gd name="connsiteX4" fmla="*/ 0 w 682505"/>
              <a:gd name="connsiteY4" fmla="*/ 432048 h 432048"/>
              <a:gd name="connsiteX5" fmla="*/ 3080 w 682505"/>
              <a:gd name="connsiteY5" fmla="*/ 238571 h 432048"/>
              <a:gd name="connsiteX6" fmla="*/ 0 w 682505"/>
              <a:gd name="connsiteY6" fmla="*/ 0 h 432048"/>
              <a:gd name="connsiteX0" fmla="*/ 250521 w 682505"/>
              <a:gd name="connsiteY0" fmla="*/ 0 h 434553"/>
              <a:gd name="connsiteX1" fmla="*/ 489030 w 682505"/>
              <a:gd name="connsiteY1" fmla="*/ 2505 h 434553"/>
              <a:gd name="connsiteX2" fmla="*/ 682505 w 682505"/>
              <a:gd name="connsiteY2" fmla="*/ 218529 h 434553"/>
              <a:gd name="connsiteX3" fmla="*/ 489030 w 682505"/>
              <a:gd name="connsiteY3" fmla="*/ 434553 h 434553"/>
              <a:gd name="connsiteX4" fmla="*/ 0 w 682505"/>
              <a:gd name="connsiteY4" fmla="*/ 434553 h 434553"/>
              <a:gd name="connsiteX5" fmla="*/ 3080 w 682505"/>
              <a:gd name="connsiteY5" fmla="*/ 241076 h 434553"/>
              <a:gd name="connsiteX6" fmla="*/ 250521 w 682505"/>
              <a:gd name="connsiteY6" fmla="*/ 0 h 434553"/>
              <a:gd name="connsiteX0" fmla="*/ 250521 w 682505"/>
              <a:gd name="connsiteY0" fmla="*/ 0 h 434553"/>
              <a:gd name="connsiteX1" fmla="*/ 489030 w 682505"/>
              <a:gd name="connsiteY1" fmla="*/ 2505 h 434553"/>
              <a:gd name="connsiteX2" fmla="*/ 682505 w 682505"/>
              <a:gd name="connsiteY2" fmla="*/ 218529 h 434553"/>
              <a:gd name="connsiteX3" fmla="*/ 489030 w 682505"/>
              <a:gd name="connsiteY3" fmla="*/ 434553 h 434553"/>
              <a:gd name="connsiteX4" fmla="*/ 0 w 682505"/>
              <a:gd name="connsiteY4" fmla="*/ 434553 h 434553"/>
              <a:gd name="connsiteX5" fmla="*/ 251096 w 682505"/>
              <a:gd name="connsiteY5" fmla="*/ 348800 h 434553"/>
              <a:gd name="connsiteX6" fmla="*/ 250521 w 682505"/>
              <a:gd name="connsiteY6" fmla="*/ 0 h 434553"/>
              <a:gd name="connsiteX0" fmla="*/ 0 w 431984"/>
              <a:gd name="connsiteY0" fmla="*/ 0 h 434553"/>
              <a:gd name="connsiteX1" fmla="*/ 238509 w 431984"/>
              <a:gd name="connsiteY1" fmla="*/ 2505 h 434553"/>
              <a:gd name="connsiteX2" fmla="*/ 431984 w 431984"/>
              <a:gd name="connsiteY2" fmla="*/ 218529 h 434553"/>
              <a:gd name="connsiteX3" fmla="*/ 238509 w 431984"/>
              <a:gd name="connsiteY3" fmla="*/ 434553 h 434553"/>
              <a:gd name="connsiteX4" fmla="*/ 0 w 431984"/>
              <a:gd name="connsiteY4" fmla="*/ 432048 h 434553"/>
              <a:gd name="connsiteX5" fmla="*/ 575 w 431984"/>
              <a:gd name="connsiteY5" fmla="*/ 348800 h 434553"/>
              <a:gd name="connsiteX6" fmla="*/ 0 w 431984"/>
              <a:gd name="connsiteY6" fmla="*/ 0 h 43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984" h="434553">
                <a:moveTo>
                  <a:pt x="0" y="0"/>
                </a:moveTo>
                <a:lnTo>
                  <a:pt x="238509" y="2505"/>
                </a:lnTo>
                <a:lnTo>
                  <a:pt x="431984" y="218529"/>
                </a:lnTo>
                <a:lnTo>
                  <a:pt x="238509" y="434553"/>
                </a:lnTo>
                <a:lnTo>
                  <a:pt x="0" y="432048"/>
                </a:lnTo>
                <a:cubicBezTo>
                  <a:pt x="1027" y="367556"/>
                  <a:pt x="-452" y="413292"/>
                  <a:pt x="575" y="348800"/>
                </a:cubicBezTo>
                <a:cubicBezTo>
                  <a:pt x="-452" y="269276"/>
                  <a:pt x="1027" y="79524"/>
                  <a:pt x="0" y="0"/>
                </a:cubicBezTo>
                <a:close/>
              </a:path>
            </a:pathLst>
          </a:custGeom>
          <a:solidFill>
            <a:srgbClr val="E61469"/>
          </a:solidFill>
          <a:ln>
            <a:solidFill>
              <a:srgbClr val="E61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pic>
        <p:nvPicPr>
          <p:cNvPr id="6" name="Afbeelding 5"/>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303716" y="6381328"/>
            <a:ext cx="8521200" cy="45719"/>
          </a:xfrm>
          <a:prstGeom prst="rect">
            <a:avLst/>
          </a:prstGeom>
        </p:spPr>
      </p:pic>
    </p:spTree>
    <p:extLst>
      <p:ext uri="{BB962C8B-B14F-4D97-AF65-F5344CB8AC3E}">
        <p14:creationId xmlns:p14="http://schemas.microsoft.com/office/powerpoint/2010/main" val="2631353604"/>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56" r:id="rId3"/>
    <p:sldLayoutId id="2147483658" r:id="rId4"/>
    <p:sldLayoutId id="2147483672" r:id="rId5"/>
    <p:sldLayoutId id="2147483671" r:id="rId6"/>
    <p:sldLayoutId id="2147483678" r:id="rId7"/>
    <p:sldLayoutId id="2147483680" r:id="rId8"/>
    <p:sldLayoutId id="2147483684" r:id="rId9"/>
    <p:sldLayoutId id="2147483682" r:id="rId10"/>
    <p:sldLayoutId id="2147483676"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763" y="116632"/>
            <a:ext cx="3236709" cy="505926"/>
          </a:xfrm>
          <a:prstGeom prst="rect">
            <a:avLst/>
          </a:prstGeom>
        </p:spPr>
      </p:pic>
    </p:spTree>
    <p:extLst>
      <p:ext uri="{BB962C8B-B14F-4D97-AF65-F5344CB8AC3E}">
        <p14:creationId xmlns:p14="http://schemas.microsoft.com/office/powerpoint/2010/main" val="3420748248"/>
      </p:ext>
    </p:extLst>
  </p:cSld>
  <p:clrMap bg1="lt1" tx1="dk1" bg2="lt2" tx2="dk2" accent1="accent1" accent2="accent2" accent3="accent3" accent4="accent4" accent5="accent5" accent6="accent6" hlink="hlink" folHlink="folHlink"/>
  <p:sldLayoutIdLst>
    <p:sldLayoutId id="214748370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hyperlink" Target="https://tinyurl.com/yb5zgw4y" TargetMode="External"/><Relationship Id="rId2" Type="http://schemas.openxmlformats.org/officeDocument/2006/relationships/hyperlink" Target="https://tinyurl.com/ychu7aoj" TargetMode="External"/><Relationship Id="rId1" Type="http://schemas.openxmlformats.org/officeDocument/2006/relationships/slideLayout" Target="../slideLayouts/slideLayout14.xml"/><Relationship Id="rId4" Type="http://schemas.openxmlformats.org/officeDocument/2006/relationships/hyperlink" Target="mailto:m.kenter@windesheimflevoland.n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a:t>Rekenen &amp; DLM op de Pabo</a:t>
            </a:r>
          </a:p>
        </p:txBody>
      </p:sp>
      <p:pic>
        <p:nvPicPr>
          <p:cNvPr id="1026" name="Picture 2" descr="Afbeeldingsresultaat voor einstein we cannot solve our problems with the same thinking"/>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02" r="20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4644008" y="6381328"/>
            <a:ext cx="4248472" cy="369332"/>
          </a:xfrm>
          <a:prstGeom prst="rect">
            <a:avLst/>
          </a:prstGeom>
          <a:noFill/>
        </p:spPr>
        <p:txBody>
          <a:bodyPr wrap="square" rtlCol="0">
            <a:spAutoFit/>
          </a:bodyPr>
          <a:lstStyle/>
          <a:p>
            <a:pPr algn="r"/>
            <a:r>
              <a:rPr lang="nl-NL" dirty="0">
                <a:solidFill>
                  <a:srgbClr val="00418C"/>
                </a:solidFill>
              </a:rPr>
              <a:t>Maaike Kenter, Panama-conferentie 2019</a:t>
            </a:r>
          </a:p>
        </p:txBody>
      </p:sp>
    </p:spTree>
    <p:extLst>
      <p:ext uri="{BB962C8B-B14F-4D97-AF65-F5344CB8AC3E}">
        <p14:creationId xmlns:p14="http://schemas.microsoft.com/office/powerpoint/2010/main" val="826832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544015" y="1064311"/>
            <a:ext cx="6692281" cy="648072"/>
          </a:xfrm>
        </p:spPr>
        <p:txBody>
          <a:bodyPr>
            <a:normAutofit/>
          </a:bodyPr>
          <a:lstStyle/>
          <a:p>
            <a:r>
              <a:rPr lang="nl-NL" b="1" dirty="0"/>
              <a:t>Onderwijsontwerp – voorkennis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667" y="1628800"/>
            <a:ext cx="6986667"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a:t>
            </a:r>
            <a:r>
              <a:rPr lang="nl-NL" sz="1200" b="1" dirty="0">
                <a:solidFill>
                  <a:srgbClr val="00418C"/>
                </a:solidFill>
              </a:rPr>
              <a:t>Onderwijsontwerp</a:t>
            </a:r>
            <a:r>
              <a:rPr lang="nl-NL" sz="1200" dirty="0">
                <a:solidFill>
                  <a:srgbClr val="00418C"/>
                </a:solidFill>
              </a:rPr>
              <a:t> | Opzet van het onderzoek | Resultaten | Conclusie | Discussie | Literatuur</a:t>
            </a:r>
          </a:p>
        </p:txBody>
      </p:sp>
    </p:spTree>
    <p:extLst>
      <p:ext uri="{BB962C8B-B14F-4D97-AF65-F5344CB8AC3E}">
        <p14:creationId xmlns:p14="http://schemas.microsoft.com/office/powerpoint/2010/main" val="471796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544015" y="1064311"/>
            <a:ext cx="7412361" cy="648072"/>
          </a:xfrm>
        </p:spPr>
        <p:txBody>
          <a:bodyPr>
            <a:normAutofit/>
          </a:bodyPr>
          <a:lstStyle/>
          <a:p>
            <a:r>
              <a:rPr lang="nl-NL" b="1" dirty="0"/>
              <a:t>Onderwijsontwerp – oefenen + hint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684" y="1628800"/>
            <a:ext cx="6996632"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293097"/>
            <a:ext cx="5328592" cy="1214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a:t>
            </a:r>
            <a:r>
              <a:rPr lang="nl-NL" sz="1200" b="1" dirty="0">
                <a:solidFill>
                  <a:srgbClr val="00418C"/>
                </a:solidFill>
              </a:rPr>
              <a:t>Onderwijsontwerp</a:t>
            </a:r>
            <a:r>
              <a:rPr lang="nl-NL" sz="1200" dirty="0">
                <a:solidFill>
                  <a:srgbClr val="00418C"/>
                </a:solidFill>
              </a:rPr>
              <a:t> | Opzet van het onderzoek | Resultaten | Conclusie | Discussie | Literatuur</a:t>
            </a:r>
          </a:p>
        </p:txBody>
      </p:sp>
    </p:spTree>
    <p:extLst>
      <p:ext uri="{BB962C8B-B14F-4D97-AF65-F5344CB8AC3E}">
        <p14:creationId xmlns:p14="http://schemas.microsoft.com/office/powerpoint/2010/main" val="47179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544015" y="1064311"/>
            <a:ext cx="6980313" cy="648072"/>
          </a:xfrm>
        </p:spPr>
        <p:txBody>
          <a:bodyPr>
            <a:normAutofit/>
          </a:bodyPr>
          <a:lstStyle/>
          <a:p>
            <a:r>
              <a:rPr lang="nl-NL" b="1" dirty="0"/>
              <a:t>Onderwijsontwerp – instructie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00" y="1629320"/>
            <a:ext cx="6980000"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a:t>
            </a:r>
            <a:r>
              <a:rPr lang="nl-NL" sz="1200" b="1" dirty="0">
                <a:solidFill>
                  <a:srgbClr val="00418C"/>
                </a:solidFill>
              </a:rPr>
              <a:t>Onderwijsontwerp</a:t>
            </a:r>
            <a:r>
              <a:rPr lang="nl-NL" sz="1200" dirty="0">
                <a:solidFill>
                  <a:srgbClr val="00418C"/>
                </a:solidFill>
              </a:rPr>
              <a:t> | Opzet van het onderzoek | Resultaten | Conclusie | Discussie | Literatuur</a:t>
            </a:r>
          </a:p>
        </p:txBody>
      </p:sp>
    </p:spTree>
    <p:extLst>
      <p:ext uri="{BB962C8B-B14F-4D97-AF65-F5344CB8AC3E}">
        <p14:creationId xmlns:p14="http://schemas.microsoft.com/office/powerpoint/2010/main" val="471796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Onderwijsontwerp – oefenen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05" y="1629320"/>
            <a:ext cx="7006590"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a:t>
            </a:r>
            <a:r>
              <a:rPr lang="nl-NL" sz="1200" b="1" dirty="0">
                <a:solidFill>
                  <a:srgbClr val="00418C"/>
                </a:solidFill>
              </a:rPr>
              <a:t>Onderwijsontwerp</a:t>
            </a:r>
            <a:r>
              <a:rPr lang="nl-NL" sz="1200" dirty="0">
                <a:solidFill>
                  <a:srgbClr val="00418C"/>
                </a:solidFill>
              </a:rPr>
              <a:t> | Opzet van het onderzoek | Resultaten | Conclusie | Discussie | Literatuur</a:t>
            </a:r>
          </a:p>
        </p:txBody>
      </p:sp>
    </p:spTree>
    <p:extLst>
      <p:ext uri="{BB962C8B-B14F-4D97-AF65-F5344CB8AC3E}">
        <p14:creationId xmlns:p14="http://schemas.microsoft.com/office/powerpoint/2010/main" val="471796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a:t>Onderwijsontwerp – resultaten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74" y="1629320"/>
            <a:ext cx="7016652"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a:t>
            </a:r>
            <a:r>
              <a:rPr lang="nl-NL" sz="1200" b="1" dirty="0">
                <a:solidFill>
                  <a:srgbClr val="00418C"/>
                </a:solidFill>
              </a:rPr>
              <a:t>Onderwijsontwerp</a:t>
            </a:r>
            <a:r>
              <a:rPr lang="nl-NL" sz="1200" dirty="0">
                <a:solidFill>
                  <a:srgbClr val="00418C"/>
                </a:solidFill>
              </a:rPr>
              <a:t> | Opzet van het onderzoek | Resultaten | Conclusie | Discussie | Literatuur</a:t>
            </a:r>
          </a:p>
        </p:txBody>
      </p:sp>
    </p:spTree>
    <p:extLst>
      <p:ext uri="{BB962C8B-B14F-4D97-AF65-F5344CB8AC3E}">
        <p14:creationId xmlns:p14="http://schemas.microsoft.com/office/powerpoint/2010/main" val="667469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a:t>Onderwijsontwerp – forumopdracht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684" y="1629320"/>
            <a:ext cx="6996633"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a:t>
            </a:r>
            <a:r>
              <a:rPr lang="nl-NL" sz="1200" b="1" dirty="0">
                <a:solidFill>
                  <a:srgbClr val="00418C"/>
                </a:solidFill>
              </a:rPr>
              <a:t>Onderwijsontwerp</a:t>
            </a:r>
            <a:r>
              <a:rPr lang="nl-NL" sz="1200" dirty="0">
                <a:solidFill>
                  <a:srgbClr val="00418C"/>
                </a:solidFill>
              </a:rPr>
              <a:t> | Opzet van het onderzoek | Resultaten | Conclusie | Discussie | Literatuur</a:t>
            </a:r>
          </a:p>
        </p:txBody>
      </p:sp>
    </p:spTree>
    <p:extLst>
      <p:ext uri="{BB962C8B-B14F-4D97-AF65-F5344CB8AC3E}">
        <p14:creationId xmlns:p14="http://schemas.microsoft.com/office/powerpoint/2010/main" val="228885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Opzet van het onderzoek</a:t>
            </a:r>
          </a:p>
        </p:txBody>
      </p:sp>
      <p:sp>
        <p:nvSpPr>
          <p:cNvPr id="5" name="Ondertitel 4"/>
          <p:cNvSpPr>
            <a:spLocks noGrp="1"/>
          </p:cNvSpPr>
          <p:nvPr>
            <p:ph type="subTitle" idx="1"/>
          </p:nvPr>
        </p:nvSpPr>
        <p:spPr>
          <a:xfrm>
            <a:off x="539552" y="2924944"/>
            <a:ext cx="8208912" cy="3096344"/>
          </a:xfrm>
        </p:spPr>
        <p:txBody>
          <a:bodyPr/>
          <a:lstStyle/>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sz="1600" dirty="0"/>
              <a:t>Rekenvaardigheid: Zelf samengestelde toets (20 items) – rekenniveau 3F –  getoetst voor en na de inzet van het onderwijsontwerp met DLM</a:t>
            </a:r>
          </a:p>
          <a:p>
            <a:pPr marL="285750" indent="-285750">
              <a:buFont typeface="Arial" panose="020B0604020202020204" pitchFamily="34" charset="0"/>
              <a:buChar char="•"/>
            </a:pPr>
            <a:r>
              <a:rPr lang="nl-NL" sz="1600" dirty="0"/>
              <a:t>Motivatie: Globale Reken Motivatievragenlijst (</a:t>
            </a:r>
            <a:r>
              <a:rPr lang="nl-NL" sz="1600" dirty="0" err="1"/>
              <a:t>Prast</a:t>
            </a:r>
            <a:r>
              <a:rPr lang="nl-NL" sz="1600" dirty="0"/>
              <a:t> et al., 2012) – getoetst voor en na de inzet van het onderwijsontwerp met DLM </a:t>
            </a:r>
          </a:p>
          <a:p>
            <a:pPr marL="285750" indent="-285750">
              <a:buFont typeface="Arial" panose="020B0604020202020204" pitchFamily="34" charset="0"/>
              <a:buChar char="•"/>
            </a:pPr>
            <a:r>
              <a:rPr lang="nl-NL" sz="1600" dirty="0"/>
              <a:t>Inzet van onderwijsontwerp met DLM – gedurende 6 lesweken</a:t>
            </a:r>
          </a:p>
          <a:p>
            <a:pPr marL="285750" indent="-285750">
              <a:buFont typeface="Arial" panose="020B0604020202020204" pitchFamily="34" charset="0"/>
              <a:buChar char="•"/>
            </a:pPr>
            <a:r>
              <a:rPr lang="nl-NL" sz="1600" dirty="0"/>
              <a:t>Focusinterview met experimentgroep – ervaringen/meningen van de studenten achterhalen</a:t>
            </a:r>
          </a:p>
          <a:p>
            <a:pPr marL="285750" indent="-285750">
              <a:buFont typeface="Arial" panose="020B0604020202020204" pitchFamily="34" charset="0"/>
              <a:buChar char="•"/>
            </a:pPr>
            <a:r>
              <a:rPr lang="nl-NL" sz="1600" dirty="0"/>
              <a:t>Interview met docent in kwestie - ervaringen/meningen van de docent achterhalen</a:t>
            </a:r>
          </a:p>
          <a:p>
            <a:pPr marL="285750" indent="-285750">
              <a:buFont typeface="Arial" panose="020B0604020202020204" pitchFamily="34" charset="0"/>
              <a:buChar char="•"/>
            </a:pPr>
            <a:endParaRPr lang="nl-NL" dirty="0"/>
          </a:p>
        </p:txBody>
      </p:sp>
      <p:pic>
        <p:nvPicPr>
          <p:cNvPr id="6146" name="Picture 2"/>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1822" y="1700808"/>
            <a:ext cx="824865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Onderwijsontwerp | </a:t>
            </a:r>
            <a:r>
              <a:rPr lang="nl-NL" sz="1200" b="1" dirty="0">
                <a:solidFill>
                  <a:srgbClr val="00418C"/>
                </a:solidFill>
              </a:rPr>
              <a:t>Opzet van het onderzoek </a:t>
            </a:r>
            <a:r>
              <a:rPr lang="nl-NL" sz="1200" dirty="0">
                <a:solidFill>
                  <a:srgbClr val="00418C"/>
                </a:solidFill>
              </a:rPr>
              <a:t>| Resultaten | Conclusie | Discussie | Literatuur</a:t>
            </a:r>
          </a:p>
        </p:txBody>
      </p:sp>
    </p:spTree>
    <p:extLst>
      <p:ext uri="{BB962C8B-B14F-4D97-AF65-F5344CB8AC3E}">
        <p14:creationId xmlns:p14="http://schemas.microsoft.com/office/powerpoint/2010/main" val="1260173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b="1" dirty="0"/>
              <a:t>Resultaten – rekenvaardigheid </a:t>
            </a:r>
          </a:p>
        </p:txBody>
      </p:sp>
      <p:sp>
        <p:nvSpPr>
          <p:cNvPr id="6" name="Tijdelijke aanduiding voor inhoud 5"/>
          <p:cNvSpPr>
            <a:spLocks noGrp="1"/>
          </p:cNvSpPr>
          <p:nvPr>
            <p:ph idx="1"/>
          </p:nvPr>
        </p:nvSpPr>
        <p:spPr/>
        <p:txBody>
          <a:bodyPr/>
          <a:lstStyle/>
          <a:p>
            <a:r>
              <a:rPr lang="nl-NL" dirty="0"/>
              <a:t>In de experimentgroep blijkt op rekenvaardigheid tussen </a:t>
            </a:r>
            <a:r>
              <a:rPr lang="nl-NL" dirty="0" err="1"/>
              <a:t>toetsmoment</a:t>
            </a:r>
            <a:r>
              <a:rPr lang="nl-NL" dirty="0"/>
              <a:t> A (M = 11,67; SD = 3,087) en </a:t>
            </a:r>
            <a:r>
              <a:rPr lang="nl-NL" dirty="0" err="1"/>
              <a:t>toetsmoment</a:t>
            </a:r>
            <a:r>
              <a:rPr lang="nl-NL" dirty="0"/>
              <a:t> B (M = 11,89; SD = 3,676) </a:t>
            </a:r>
            <a:r>
              <a:rPr lang="nl-NL" b="1" dirty="0"/>
              <a:t>geen</a:t>
            </a:r>
            <a:r>
              <a:rPr lang="nl-NL" dirty="0"/>
              <a:t> significant verschil opgetreden n.a.v. de interventie, t(17) = -0,622, p &lt; 0,05. </a:t>
            </a:r>
          </a:p>
          <a:p>
            <a:endParaRPr lang="nl-NL" dirty="0"/>
          </a:p>
          <a:p>
            <a:r>
              <a:rPr lang="nl-NL" dirty="0"/>
              <a:t>In de controlegroep blijkt op rekenvaardigheid tussen </a:t>
            </a:r>
            <a:r>
              <a:rPr lang="nl-NL" dirty="0" err="1"/>
              <a:t>toetsmoment</a:t>
            </a:r>
            <a:r>
              <a:rPr lang="nl-NL" dirty="0"/>
              <a:t> A (M = 12,62; SD = 3,263) en </a:t>
            </a:r>
            <a:r>
              <a:rPr lang="nl-NL" dirty="0" err="1"/>
              <a:t>toetsmoment</a:t>
            </a:r>
            <a:r>
              <a:rPr lang="nl-NL" dirty="0"/>
              <a:t> B (M = 13,05; SD = 3,201) ook </a:t>
            </a:r>
            <a:r>
              <a:rPr lang="nl-NL" b="1" dirty="0"/>
              <a:t>geen</a:t>
            </a:r>
            <a:r>
              <a:rPr lang="nl-NL" dirty="0"/>
              <a:t> significant verschil opgetreden, t(20) = -1,205, p &lt; 0,05. </a:t>
            </a:r>
          </a:p>
          <a:p>
            <a:endParaRPr lang="nl-NL" dirty="0"/>
          </a:p>
          <a:p>
            <a:r>
              <a:rPr lang="nl-NL" dirty="0"/>
              <a:t>Beide een lichte stijging in de rekenvaardigheid, maar niet significant. In vergelijking met elkaar kan gezegd worden dat de online vorm van rekenonderwijs niet per se slechter (of beter) is dan de face </a:t>
            </a:r>
            <a:r>
              <a:rPr lang="nl-NL" dirty="0" err="1"/>
              <a:t>to</a:t>
            </a:r>
            <a:r>
              <a:rPr lang="nl-NL" dirty="0"/>
              <a:t> face vorm van rekenonderwijs voor deze groep pabostudenten</a:t>
            </a:r>
          </a:p>
        </p:txBody>
      </p:sp>
      <p:sp>
        <p:nvSpPr>
          <p:cNvPr id="7" name="Tekstvak 6"/>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Onderwijsontwerp | Opzet van het onderzoek | </a:t>
            </a:r>
            <a:r>
              <a:rPr lang="nl-NL" sz="1200" b="1" dirty="0">
                <a:solidFill>
                  <a:srgbClr val="00418C"/>
                </a:solidFill>
              </a:rPr>
              <a:t>Resultaten</a:t>
            </a:r>
            <a:r>
              <a:rPr lang="nl-NL" sz="1200" dirty="0">
                <a:solidFill>
                  <a:srgbClr val="00418C"/>
                </a:solidFill>
              </a:rPr>
              <a:t> | Conclusie | Discussie | Literatuur</a:t>
            </a:r>
          </a:p>
        </p:txBody>
      </p:sp>
    </p:spTree>
    <p:extLst>
      <p:ext uri="{BB962C8B-B14F-4D97-AF65-F5344CB8AC3E}">
        <p14:creationId xmlns:p14="http://schemas.microsoft.com/office/powerpoint/2010/main" val="161541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Resultaten – motivatie </a:t>
            </a:r>
          </a:p>
        </p:txBody>
      </p:sp>
      <p:sp>
        <p:nvSpPr>
          <p:cNvPr id="3" name="Ondertitel 2"/>
          <p:cNvSpPr>
            <a:spLocks noGrp="1"/>
          </p:cNvSpPr>
          <p:nvPr>
            <p:ph type="subTitle" idx="1"/>
          </p:nvPr>
        </p:nvSpPr>
        <p:spPr>
          <a:xfrm>
            <a:off x="395536" y="1772816"/>
            <a:ext cx="8496944" cy="792088"/>
          </a:xfrm>
        </p:spPr>
        <p:txBody>
          <a:bodyPr/>
          <a:lstStyle/>
          <a:p>
            <a:r>
              <a:rPr lang="nl-NL" dirty="0"/>
              <a:t>Testmoment A = voorafgaand aan het inzetten van het onderwijsontwerp met DLM</a:t>
            </a:r>
          </a:p>
          <a:p>
            <a:r>
              <a:rPr lang="nl-NL" dirty="0"/>
              <a:t>Testmoment B = na afloop van het inzetten van het onderwijsontwerp met DLM</a:t>
            </a:r>
          </a:p>
          <a:p>
            <a:endParaRPr lang="nl-NL" dirty="0"/>
          </a:p>
        </p:txBody>
      </p:sp>
      <p:sp>
        <p:nvSpPr>
          <p:cNvPr id="5" name="Ondertitel 2"/>
          <p:cNvSpPr txBox="1">
            <a:spLocks/>
          </p:cNvSpPr>
          <p:nvPr/>
        </p:nvSpPr>
        <p:spPr>
          <a:xfrm>
            <a:off x="323528" y="5085184"/>
            <a:ext cx="8496944" cy="1368152"/>
          </a:xfrm>
          <a:prstGeom prst="rect">
            <a:avLst/>
          </a:prstGeom>
        </p:spPr>
        <p:txBody>
          <a:bodyPr/>
          <a:lstStyle>
            <a:lvl1pPr marL="0" indent="0" algn="l" defTabSz="914400" rtl="0" eaLnBrk="1" latinLnBrk="0" hangingPunct="1">
              <a:spcBef>
                <a:spcPct val="20000"/>
              </a:spcBef>
              <a:buFont typeface="Arial" pitchFamily="34" charset="0"/>
              <a:buNone/>
              <a:defRPr sz="1800" kern="1200">
                <a:solidFill>
                  <a:srgbClr val="00418C"/>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nl-NL" sz="1600" dirty="0"/>
              <a:t>Motivatie in de experimentgroep</a:t>
            </a:r>
          </a:p>
          <a:p>
            <a:pPr algn="ctr"/>
            <a:r>
              <a:rPr lang="nl-NL" sz="1600" i="1" dirty="0"/>
              <a:t>Significant verschil voor ‘</a:t>
            </a:r>
            <a:r>
              <a:rPr lang="nl-NL" sz="1600" i="1" dirty="0" err="1"/>
              <a:t>self-efficacy</a:t>
            </a:r>
            <a:r>
              <a:rPr lang="nl-NL" sz="1600" i="1" dirty="0"/>
              <a:t>’  </a:t>
            </a:r>
            <a:r>
              <a:rPr lang="nl-NL" sz="1600" i="1" dirty="0">
                <a:sym typeface="Wingdings" panose="05000000000000000000" pitchFamily="2" charset="2"/>
              </a:rPr>
              <a:t> Meer vertrouwen in eigen kunnen</a:t>
            </a:r>
            <a:endParaRPr lang="nl-NL" sz="1600" i="1" dirty="0"/>
          </a:p>
          <a:p>
            <a:pPr algn="ctr"/>
            <a:r>
              <a:rPr lang="nl-NL" sz="1600" i="1" dirty="0"/>
              <a:t>Significant verschil voor ‘</a:t>
            </a:r>
            <a:r>
              <a:rPr lang="nl-NL" sz="1600" i="1" dirty="0" err="1"/>
              <a:t>lack</a:t>
            </a:r>
            <a:r>
              <a:rPr lang="nl-NL" sz="1600" i="1" dirty="0"/>
              <a:t> of </a:t>
            </a:r>
            <a:r>
              <a:rPr lang="nl-NL" sz="1600" i="1" dirty="0" err="1"/>
              <a:t>challenge</a:t>
            </a:r>
            <a:r>
              <a:rPr lang="nl-NL" sz="1600" i="1" dirty="0"/>
              <a:t>’ </a:t>
            </a:r>
            <a:r>
              <a:rPr lang="nl-NL" sz="1600" i="1" dirty="0">
                <a:sym typeface="Wingdings" panose="05000000000000000000" pitchFamily="2" charset="2"/>
              </a:rPr>
              <a:t> Meer uitgedaagd</a:t>
            </a:r>
          </a:p>
          <a:p>
            <a:pPr algn="ctr"/>
            <a:r>
              <a:rPr lang="nl-NL" sz="1600" i="1" dirty="0">
                <a:sym typeface="Wingdings" panose="05000000000000000000" pitchFamily="2" charset="2"/>
              </a:rPr>
              <a:t>Mogelijk verband tussen afname rekenangst en toename </a:t>
            </a:r>
            <a:r>
              <a:rPr lang="nl-NL" sz="1600" i="1" dirty="0" err="1">
                <a:sym typeface="Wingdings" panose="05000000000000000000" pitchFamily="2" charset="2"/>
              </a:rPr>
              <a:t>self-efficacy</a:t>
            </a:r>
            <a:endParaRPr lang="nl-NL" sz="1600"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24"/>
          <a:stretch/>
        </p:blipFill>
        <p:spPr bwMode="auto">
          <a:xfrm>
            <a:off x="855832" y="2492896"/>
            <a:ext cx="7432337" cy="25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Onderwijsontwerp | Opzet van het onderzoek | </a:t>
            </a:r>
            <a:r>
              <a:rPr lang="nl-NL" sz="1200" b="1" dirty="0">
                <a:solidFill>
                  <a:srgbClr val="00418C"/>
                </a:solidFill>
              </a:rPr>
              <a:t>Resultaten</a:t>
            </a:r>
            <a:r>
              <a:rPr lang="nl-NL" sz="1200" dirty="0">
                <a:solidFill>
                  <a:srgbClr val="00418C"/>
                </a:solidFill>
              </a:rPr>
              <a:t> | Conclusie | Discussie | Literatuur</a:t>
            </a:r>
          </a:p>
        </p:txBody>
      </p:sp>
    </p:spTree>
    <p:extLst>
      <p:ext uri="{BB962C8B-B14F-4D97-AF65-F5344CB8AC3E}">
        <p14:creationId xmlns:p14="http://schemas.microsoft.com/office/powerpoint/2010/main" val="4128314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Resultaten – motivatie </a:t>
            </a:r>
          </a:p>
        </p:txBody>
      </p:sp>
      <p:sp>
        <p:nvSpPr>
          <p:cNvPr id="3" name="Ondertitel 2"/>
          <p:cNvSpPr>
            <a:spLocks noGrp="1"/>
          </p:cNvSpPr>
          <p:nvPr>
            <p:ph type="subTitle" idx="1"/>
          </p:nvPr>
        </p:nvSpPr>
        <p:spPr>
          <a:xfrm>
            <a:off x="395536" y="1772816"/>
            <a:ext cx="8496944" cy="792088"/>
          </a:xfrm>
        </p:spPr>
        <p:txBody>
          <a:bodyPr/>
          <a:lstStyle/>
          <a:p>
            <a:r>
              <a:rPr lang="nl-NL" dirty="0"/>
              <a:t>Testmoment A = voorafgaand aan het inzetten van het onderwijsontwerp met DLM</a:t>
            </a:r>
          </a:p>
          <a:p>
            <a:r>
              <a:rPr lang="nl-NL" dirty="0"/>
              <a:t>Testmoment B = na afloop van het inzetten van het onderwijsontwerp met DLM</a:t>
            </a:r>
          </a:p>
          <a:p>
            <a:endParaRPr lang="nl-NL"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535"/>
          <a:stretch/>
        </p:blipFill>
        <p:spPr bwMode="auto">
          <a:xfrm>
            <a:off x="620820" y="2564904"/>
            <a:ext cx="7902361" cy="25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ndertitel 2"/>
          <p:cNvSpPr txBox="1">
            <a:spLocks/>
          </p:cNvSpPr>
          <p:nvPr/>
        </p:nvSpPr>
        <p:spPr>
          <a:xfrm>
            <a:off x="323528" y="5229200"/>
            <a:ext cx="8496944" cy="1368152"/>
          </a:xfrm>
          <a:prstGeom prst="rect">
            <a:avLst/>
          </a:prstGeom>
        </p:spPr>
        <p:txBody>
          <a:bodyPr/>
          <a:lstStyle>
            <a:lvl1pPr marL="0" indent="0" algn="l" defTabSz="914400" rtl="0" eaLnBrk="1" latinLnBrk="0" hangingPunct="1">
              <a:spcBef>
                <a:spcPct val="20000"/>
              </a:spcBef>
              <a:buFont typeface="Arial" pitchFamily="34" charset="0"/>
              <a:buNone/>
              <a:defRPr sz="1800" kern="1200">
                <a:solidFill>
                  <a:srgbClr val="00418C"/>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nl-NL" sz="1600" dirty="0"/>
              <a:t>Motivatie in de controlegroep</a:t>
            </a:r>
          </a:p>
          <a:p>
            <a:pPr algn="ctr"/>
            <a:r>
              <a:rPr lang="nl-NL" sz="1600" i="1" dirty="0"/>
              <a:t>Significant verschil voor ‘</a:t>
            </a:r>
            <a:r>
              <a:rPr lang="nl-NL" sz="1600" i="1" dirty="0" err="1"/>
              <a:t>math</a:t>
            </a:r>
            <a:r>
              <a:rPr lang="nl-NL" sz="1600" i="1" dirty="0"/>
              <a:t> </a:t>
            </a:r>
            <a:r>
              <a:rPr lang="nl-NL" sz="1600" i="1" dirty="0" err="1"/>
              <a:t>anxiety</a:t>
            </a:r>
            <a:r>
              <a:rPr lang="nl-NL" sz="1600" i="1" dirty="0"/>
              <a:t>’  </a:t>
            </a:r>
            <a:r>
              <a:rPr lang="nl-NL" sz="1600" i="1" dirty="0">
                <a:sym typeface="Wingdings" panose="05000000000000000000" pitchFamily="2" charset="2"/>
              </a:rPr>
              <a:t> Mogelijk door persoonlijk contact met docent</a:t>
            </a:r>
            <a:endParaRPr lang="nl-NL" sz="1600" i="1" dirty="0"/>
          </a:p>
          <a:p>
            <a:pPr algn="ctr"/>
            <a:r>
              <a:rPr lang="nl-NL" sz="1600" i="1" dirty="0"/>
              <a:t>Significant verschil voor ‘</a:t>
            </a:r>
            <a:r>
              <a:rPr lang="nl-NL" sz="1600" i="1" dirty="0" err="1"/>
              <a:t>lack</a:t>
            </a:r>
            <a:r>
              <a:rPr lang="nl-NL" sz="1600" i="1" dirty="0"/>
              <a:t> of </a:t>
            </a:r>
            <a:r>
              <a:rPr lang="nl-NL" sz="1600" i="1" dirty="0" err="1"/>
              <a:t>challenge</a:t>
            </a:r>
            <a:r>
              <a:rPr lang="nl-NL" sz="1600" i="1" dirty="0"/>
              <a:t>’ </a:t>
            </a:r>
            <a:r>
              <a:rPr lang="nl-NL" sz="1600" i="1" dirty="0">
                <a:sym typeface="Wingdings" panose="05000000000000000000" pitchFamily="2" charset="2"/>
              </a:rPr>
              <a:t> Meer uitgedaagd door gebruik forumopdrachten in de klas</a:t>
            </a:r>
            <a:endParaRPr lang="nl-NL" sz="1600" i="1" dirty="0"/>
          </a:p>
          <a:p>
            <a:endParaRPr lang="nl-NL" sz="1600" dirty="0"/>
          </a:p>
        </p:txBody>
      </p:sp>
      <p:sp>
        <p:nvSpPr>
          <p:cNvPr id="6" name="Tekstvak 5"/>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Onderwijsontwerp | Opzet van het onderzoek | </a:t>
            </a:r>
            <a:r>
              <a:rPr lang="nl-NL" sz="1200" b="1" dirty="0">
                <a:solidFill>
                  <a:srgbClr val="00418C"/>
                </a:solidFill>
              </a:rPr>
              <a:t>Resultaten</a:t>
            </a:r>
            <a:r>
              <a:rPr lang="nl-NL" sz="1200" dirty="0">
                <a:solidFill>
                  <a:srgbClr val="00418C"/>
                </a:solidFill>
              </a:rPr>
              <a:t> | Conclusie | Discussie | Literatuur</a:t>
            </a:r>
          </a:p>
        </p:txBody>
      </p:sp>
    </p:spTree>
    <p:extLst>
      <p:ext uri="{BB962C8B-B14F-4D97-AF65-F5344CB8AC3E}">
        <p14:creationId xmlns:p14="http://schemas.microsoft.com/office/powerpoint/2010/main" val="1260173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Inhoud</a:t>
            </a:r>
          </a:p>
        </p:txBody>
      </p:sp>
      <p:sp>
        <p:nvSpPr>
          <p:cNvPr id="5" name="Ondertitel 4"/>
          <p:cNvSpPr>
            <a:spLocks noGrp="1"/>
          </p:cNvSpPr>
          <p:nvPr>
            <p:ph type="subTitle" idx="1"/>
          </p:nvPr>
        </p:nvSpPr>
        <p:spPr>
          <a:xfrm>
            <a:off x="539552" y="1772816"/>
            <a:ext cx="4608512" cy="4248472"/>
          </a:xfrm>
        </p:spPr>
        <p:txBody>
          <a:bodyPr/>
          <a:lstStyle/>
          <a:p>
            <a:pPr marL="285750" indent="-285750">
              <a:buFont typeface="Arial" panose="020B0604020202020204" pitchFamily="34" charset="0"/>
              <a:buChar char="•"/>
            </a:pPr>
            <a:r>
              <a:rPr lang="nl-NL" dirty="0"/>
              <a:t>Aanleiding</a:t>
            </a:r>
          </a:p>
          <a:p>
            <a:pPr marL="285750" indent="-285750">
              <a:buFont typeface="Arial" panose="020B0604020202020204" pitchFamily="34" charset="0"/>
              <a:buChar char="•"/>
            </a:pPr>
            <a:r>
              <a:rPr lang="nl-NL" dirty="0"/>
              <a:t>Theoretisch kader</a:t>
            </a:r>
          </a:p>
          <a:p>
            <a:pPr marL="285750" indent="-285750">
              <a:buFont typeface="Arial" panose="020B0604020202020204" pitchFamily="34" charset="0"/>
              <a:buChar char="•"/>
            </a:pPr>
            <a:r>
              <a:rPr lang="nl-NL" dirty="0"/>
              <a:t>Onderwijsontwerp</a:t>
            </a:r>
          </a:p>
          <a:p>
            <a:pPr marL="285750" indent="-285750">
              <a:buFont typeface="Arial" panose="020B0604020202020204" pitchFamily="34" charset="0"/>
              <a:buChar char="•"/>
            </a:pPr>
            <a:r>
              <a:rPr lang="nl-NL" dirty="0"/>
              <a:t>Opzet van het onderzoek</a:t>
            </a:r>
          </a:p>
          <a:p>
            <a:pPr marL="285750" indent="-285750">
              <a:buFont typeface="Arial" panose="020B0604020202020204" pitchFamily="34" charset="0"/>
              <a:buChar char="•"/>
            </a:pPr>
            <a:r>
              <a:rPr lang="nl-NL" dirty="0"/>
              <a:t>Resultaten</a:t>
            </a:r>
          </a:p>
          <a:p>
            <a:pPr marL="285750" indent="-285750">
              <a:buFont typeface="Arial" panose="020B0604020202020204" pitchFamily="34" charset="0"/>
              <a:buChar char="•"/>
            </a:pPr>
            <a:r>
              <a:rPr lang="nl-NL" dirty="0"/>
              <a:t>Conclusie</a:t>
            </a:r>
          </a:p>
          <a:p>
            <a:pPr marL="285750" indent="-285750">
              <a:buFont typeface="Arial" panose="020B0604020202020204" pitchFamily="34" charset="0"/>
              <a:buChar char="•"/>
            </a:pPr>
            <a:r>
              <a:rPr lang="nl-NL" dirty="0"/>
              <a:t>Discussie</a:t>
            </a:r>
          </a:p>
          <a:p>
            <a:pPr marL="285750" indent="-285750">
              <a:buFont typeface="Arial" panose="020B0604020202020204" pitchFamily="34" charset="0"/>
              <a:buChar char="•"/>
            </a:pPr>
            <a:r>
              <a:rPr lang="nl-NL" dirty="0"/>
              <a:t>Literatuur</a:t>
            </a:r>
          </a:p>
        </p:txBody>
      </p:sp>
      <p:pic>
        <p:nvPicPr>
          <p:cNvPr id="8" name="Tijdelijke aanduiding voor afbeelding 7"/>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79864" y="1772816"/>
            <a:ext cx="4608511" cy="4248472"/>
          </a:xfrm>
        </p:spPr>
      </p:pic>
    </p:spTree>
    <p:extLst>
      <p:ext uri="{BB962C8B-B14F-4D97-AF65-F5344CB8AC3E}">
        <p14:creationId xmlns:p14="http://schemas.microsoft.com/office/powerpoint/2010/main" val="2902469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544015" y="1064311"/>
            <a:ext cx="8564489" cy="648072"/>
          </a:xfrm>
        </p:spPr>
        <p:txBody>
          <a:bodyPr>
            <a:normAutofit/>
          </a:bodyPr>
          <a:lstStyle/>
          <a:p>
            <a:r>
              <a:rPr lang="nl-NL" b="1" dirty="0"/>
              <a:t>Resultaten – ervaringen studenten (inhoud)</a:t>
            </a:r>
          </a:p>
        </p:txBody>
      </p:sp>
      <p:sp>
        <p:nvSpPr>
          <p:cNvPr id="3" name="Ondertitel 2"/>
          <p:cNvSpPr>
            <a:spLocks noGrp="1"/>
          </p:cNvSpPr>
          <p:nvPr>
            <p:ph type="subTitle" idx="1"/>
          </p:nvPr>
        </p:nvSpPr>
        <p:spPr>
          <a:xfrm>
            <a:off x="539552" y="2060848"/>
            <a:ext cx="7992888" cy="4248472"/>
          </a:xfrm>
        </p:spPr>
        <p:txBody>
          <a:bodyPr/>
          <a:lstStyle/>
          <a:p>
            <a:pPr algn="ctr"/>
            <a:r>
              <a:rPr lang="nl-NL" dirty="0"/>
              <a:t>“Prettig om zelf te bepalen hoe snel je door </a:t>
            </a:r>
          </a:p>
          <a:p>
            <a:pPr algn="ctr"/>
            <a:r>
              <a:rPr lang="nl-NL" dirty="0"/>
              <a:t>de instructie heen ging (of kon herhalen)”</a:t>
            </a:r>
          </a:p>
          <a:p>
            <a:pPr algn="ctr"/>
            <a:endParaRPr lang="nl-NL" dirty="0"/>
          </a:p>
          <a:p>
            <a:pPr algn="ctr"/>
            <a:r>
              <a:rPr lang="nl-NL" dirty="0"/>
              <a:t>“Ophalen van voorkennis was soms langdradig en te veel herhaling”</a:t>
            </a:r>
          </a:p>
          <a:p>
            <a:pPr algn="ctr"/>
            <a:endParaRPr lang="nl-NL" dirty="0"/>
          </a:p>
          <a:p>
            <a:pPr algn="ctr"/>
            <a:r>
              <a:rPr lang="nl-NL" dirty="0"/>
              <a:t>“Hints bij oefenopgaven waren echt helpend”</a:t>
            </a:r>
          </a:p>
          <a:p>
            <a:pPr algn="ctr"/>
            <a:endParaRPr lang="nl-NL" dirty="0"/>
          </a:p>
          <a:p>
            <a:pPr algn="ctr"/>
            <a:r>
              <a:rPr lang="nl-NL" dirty="0"/>
              <a:t>“Er moeten meer oefeningen bij, </a:t>
            </a:r>
          </a:p>
          <a:p>
            <a:pPr algn="ctr"/>
            <a:r>
              <a:rPr lang="nl-NL" dirty="0"/>
              <a:t>met de keuzemogelijkheid om die te maken of niet”</a:t>
            </a:r>
          </a:p>
          <a:p>
            <a:pPr algn="ctr"/>
            <a:endParaRPr lang="nl-NL" dirty="0"/>
          </a:p>
          <a:p>
            <a:pPr algn="ctr"/>
            <a:r>
              <a:rPr lang="nl-NL" dirty="0"/>
              <a:t>“De oefeningen moeten beter aansluiten bij de WISCAT”</a:t>
            </a:r>
          </a:p>
        </p:txBody>
      </p:sp>
      <p:sp>
        <p:nvSpPr>
          <p:cNvPr id="5" name="Tekstvak 4"/>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Onderwijsontwerp | Opzet van het onderzoek | </a:t>
            </a:r>
            <a:r>
              <a:rPr lang="nl-NL" sz="1200" b="1" dirty="0">
                <a:solidFill>
                  <a:srgbClr val="00418C"/>
                </a:solidFill>
              </a:rPr>
              <a:t>Resultaten</a:t>
            </a:r>
            <a:r>
              <a:rPr lang="nl-NL" sz="1200" dirty="0">
                <a:solidFill>
                  <a:srgbClr val="00418C"/>
                </a:solidFill>
              </a:rPr>
              <a:t> | Conclusie | Discussie | Literatuur</a:t>
            </a:r>
          </a:p>
        </p:txBody>
      </p:sp>
    </p:spTree>
    <p:extLst>
      <p:ext uri="{BB962C8B-B14F-4D97-AF65-F5344CB8AC3E}">
        <p14:creationId xmlns:p14="http://schemas.microsoft.com/office/powerpoint/2010/main" val="4274776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544015" y="1064311"/>
            <a:ext cx="8564489" cy="648072"/>
          </a:xfrm>
        </p:spPr>
        <p:txBody>
          <a:bodyPr>
            <a:normAutofit/>
          </a:bodyPr>
          <a:lstStyle/>
          <a:p>
            <a:r>
              <a:rPr lang="nl-NL" b="1" dirty="0"/>
              <a:t>Resultaten – ervaringen studenten (ontwerp)</a:t>
            </a:r>
          </a:p>
        </p:txBody>
      </p:sp>
      <p:sp>
        <p:nvSpPr>
          <p:cNvPr id="3" name="Ondertitel 2"/>
          <p:cNvSpPr>
            <a:spLocks noGrp="1"/>
          </p:cNvSpPr>
          <p:nvPr>
            <p:ph type="subTitle" idx="1"/>
          </p:nvPr>
        </p:nvSpPr>
        <p:spPr>
          <a:xfrm>
            <a:off x="539552" y="2060848"/>
            <a:ext cx="7992888" cy="4248472"/>
          </a:xfrm>
        </p:spPr>
        <p:txBody>
          <a:bodyPr/>
          <a:lstStyle/>
          <a:p>
            <a:pPr algn="ctr"/>
            <a:r>
              <a:rPr lang="nl-NL" dirty="0"/>
              <a:t>“Vragen stellen in het forum was niet handig, omdat het vaak lang duurde voordat iemand antwoord had gegeven. Ook vervelend dat je geen melding krijgt (bijv. per mail) als iemand gereageerd had”</a:t>
            </a:r>
          </a:p>
          <a:p>
            <a:pPr algn="ctr"/>
            <a:endParaRPr lang="nl-NL" dirty="0"/>
          </a:p>
          <a:p>
            <a:pPr algn="ctr"/>
            <a:r>
              <a:rPr lang="nl-NL" dirty="0"/>
              <a:t>“Structuur van de lessen was steeds hetzelfde, was fijn, </a:t>
            </a:r>
          </a:p>
          <a:p>
            <a:pPr algn="ctr"/>
            <a:r>
              <a:rPr lang="nl-NL" dirty="0"/>
              <a:t>daardoor wist je wat je kon verwachten”</a:t>
            </a:r>
          </a:p>
          <a:p>
            <a:pPr algn="ctr"/>
            <a:endParaRPr lang="nl-NL" dirty="0"/>
          </a:p>
          <a:p>
            <a:pPr algn="ctr"/>
            <a:r>
              <a:rPr lang="nl-NL" dirty="0"/>
              <a:t>“Studenten die meer moeite hebben met rekenen, vinden face </a:t>
            </a:r>
            <a:r>
              <a:rPr lang="nl-NL" dirty="0" err="1"/>
              <a:t>to</a:t>
            </a:r>
            <a:r>
              <a:rPr lang="nl-NL" dirty="0"/>
              <a:t> face onderwijs, gewoon in de klas, prettiger”</a:t>
            </a:r>
          </a:p>
          <a:p>
            <a:pPr algn="ctr"/>
            <a:endParaRPr lang="nl-NL" dirty="0"/>
          </a:p>
          <a:p>
            <a:pPr algn="ctr"/>
            <a:r>
              <a:rPr lang="nl-NL" dirty="0"/>
              <a:t>“Meedoen aan de forumopdrachten voelde als een verplichting </a:t>
            </a:r>
          </a:p>
          <a:p>
            <a:pPr algn="ctr"/>
            <a:r>
              <a:rPr lang="nl-NL" dirty="0"/>
              <a:t>en werd door de meesten niet als ‘leuk’ ervaren, wel leerzaam </a:t>
            </a:r>
            <a:r>
              <a:rPr lang="nl-NL" dirty="0">
                <a:sym typeface="Wingdings" panose="05000000000000000000" pitchFamily="2" charset="2"/>
              </a:rPr>
              <a:t> liever de forumopdrachten in de klas (blended learning)</a:t>
            </a:r>
            <a:r>
              <a:rPr lang="nl-NL" dirty="0"/>
              <a:t>”</a:t>
            </a:r>
          </a:p>
        </p:txBody>
      </p:sp>
      <p:sp>
        <p:nvSpPr>
          <p:cNvPr id="5" name="Tekstvak 4"/>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Onderwijsontwerp | Opzet van het onderzoek | </a:t>
            </a:r>
            <a:r>
              <a:rPr lang="nl-NL" sz="1200" b="1" dirty="0">
                <a:solidFill>
                  <a:srgbClr val="00418C"/>
                </a:solidFill>
              </a:rPr>
              <a:t>Resultaten</a:t>
            </a:r>
            <a:r>
              <a:rPr lang="nl-NL" sz="1200" dirty="0">
                <a:solidFill>
                  <a:srgbClr val="00418C"/>
                </a:solidFill>
              </a:rPr>
              <a:t> | Conclusie | Discussie | Literatuur</a:t>
            </a:r>
          </a:p>
        </p:txBody>
      </p:sp>
    </p:spTree>
    <p:extLst>
      <p:ext uri="{BB962C8B-B14F-4D97-AF65-F5344CB8AC3E}">
        <p14:creationId xmlns:p14="http://schemas.microsoft.com/office/powerpoint/2010/main" val="132246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544015" y="1064311"/>
            <a:ext cx="8564489" cy="648072"/>
          </a:xfrm>
        </p:spPr>
        <p:txBody>
          <a:bodyPr>
            <a:normAutofit fontScale="90000"/>
          </a:bodyPr>
          <a:lstStyle/>
          <a:p>
            <a:r>
              <a:rPr lang="nl-NL" b="1" dirty="0"/>
              <a:t>Resultaten – ervaringen studenten (motivatie)</a:t>
            </a:r>
          </a:p>
        </p:txBody>
      </p:sp>
      <p:sp>
        <p:nvSpPr>
          <p:cNvPr id="3" name="Ondertitel 2"/>
          <p:cNvSpPr>
            <a:spLocks noGrp="1"/>
          </p:cNvSpPr>
          <p:nvPr>
            <p:ph type="subTitle" idx="1"/>
          </p:nvPr>
        </p:nvSpPr>
        <p:spPr>
          <a:xfrm>
            <a:off x="539552" y="1700808"/>
            <a:ext cx="7992888" cy="4752528"/>
          </a:xfrm>
        </p:spPr>
        <p:txBody>
          <a:bodyPr/>
          <a:lstStyle/>
          <a:p>
            <a:pPr algn="ctr"/>
            <a:r>
              <a:rPr lang="nl-NL" dirty="0"/>
              <a:t>“We snappen het nu beter dan voor de module”</a:t>
            </a:r>
          </a:p>
          <a:p>
            <a:pPr algn="ctr"/>
            <a:endParaRPr lang="nl-NL" dirty="0"/>
          </a:p>
          <a:p>
            <a:pPr algn="ctr"/>
            <a:r>
              <a:rPr lang="nl-NL" dirty="0"/>
              <a:t>“De forumopdrachten waren vaak te moeilijk of te makkelijk, maar als je dat goed gedaan had dan wist je wel dat je het begrijpt”</a:t>
            </a:r>
          </a:p>
          <a:p>
            <a:pPr algn="ctr"/>
            <a:endParaRPr lang="nl-NL" dirty="0"/>
          </a:p>
          <a:p>
            <a:pPr algn="ctr"/>
            <a:r>
              <a:rPr lang="nl-NL" dirty="0"/>
              <a:t>“Het had geen nut om te reageren in het forum als er al enkele reacties stonden, omdat ‘jouw’ oplossing er dan vaak al een keer tussen stond </a:t>
            </a:r>
            <a:r>
              <a:rPr lang="nl-NL" dirty="0">
                <a:sym typeface="Wingdings" panose="05000000000000000000" pitchFamily="2" charset="2"/>
              </a:rPr>
              <a:t> wederom liever in de klas deze verdieping i.p.v. online</a:t>
            </a:r>
            <a:r>
              <a:rPr lang="nl-NL" dirty="0"/>
              <a:t>”</a:t>
            </a:r>
          </a:p>
          <a:p>
            <a:pPr algn="ctr"/>
            <a:endParaRPr lang="nl-NL" dirty="0"/>
          </a:p>
          <a:p>
            <a:pPr algn="ctr"/>
            <a:r>
              <a:rPr lang="nl-NL" dirty="0"/>
              <a:t>“Reacties in het forum van de docent waren meestal wel interessant, bijvoorbeeld een goede vraag of hint”</a:t>
            </a:r>
          </a:p>
          <a:p>
            <a:pPr algn="ctr"/>
            <a:endParaRPr lang="nl-NL" dirty="0"/>
          </a:p>
          <a:p>
            <a:pPr algn="ctr"/>
            <a:r>
              <a:rPr lang="nl-NL" dirty="0"/>
              <a:t>“Omdat de docent niet altijd als eerste reageerde in het forum, moesten we elkaar echt helpen en als we er dan zonder de docent uit kwamen, dan voelde dat extra goed”</a:t>
            </a:r>
          </a:p>
        </p:txBody>
      </p:sp>
      <p:sp>
        <p:nvSpPr>
          <p:cNvPr id="5" name="Tekstvak 4"/>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Onderwijsontwerp | Opzet van het onderzoek | </a:t>
            </a:r>
            <a:r>
              <a:rPr lang="nl-NL" sz="1200" b="1" dirty="0">
                <a:solidFill>
                  <a:srgbClr val="00418C"/>
                </a:solidFill>
              </a:rPr>
              <a:t>Resultaten</a:t>
            </a:r>
            <a:r>
              <a:rPr lang="nl-NL" sz="1200" dirty="0">
                <a:solidFill>
                  <a:srgbClr val="00418C"/>
                </a:solidFill>
              </a:rPr>
              <a:t> | Conclusie | Discussie | Literatuur</a:t>
            </a:r>
          </a:p>
        </p:txBody>
      </p:sp>
    </p:spTree>
    <p:extLst>
      <p:ext uri="{BB962C8B-B14F-4D97-AF65-F5344CB8AC3E}">
        <p14:creationId xmlns:p14="http://schemas.microsoft.com/office/powerpoint/2010/main" val="3513047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Conclusie</a:t>
            </a:r>
          </a:p>
        </p:txBody>
      </p:sp>
      <p:sp>
        <p:nvSpPr>
          <p:cNvPr id="3" name="Ondertitel 2"/>
          <p:cNvSpPr>
            <a:spLocks noGrp="1"/>
          </p:cNvSpPr>
          <p:nvPr>
            <p:ph type="subTitle" idx="1"/>
          </p:nvPr>
        </p:nvSpPr>
        <p:spPr>
          <a:xfrm>
            <a:off x="539552" y="1772816"/>
            <a:ext cx="7992888" cy="720080"/>
          </a:xfrm>
        </p:spPr>
        <p:txBody>
          <a:bodyPr/>
          <a:lstStyle/>
          <a:p>
            <a:r>
              <a:rPr lang="nl-NL" dirty="0"/>
              <a:t>Hoe zit u er nu bij? Wat doet dit met u?</a:t>
            </a:r>
          </a:p>
          <a:p>
            <a:endParaRPr lang="nl-NL" dirty="0"/>
          </a:p>
          <a:p>
            <a:endParaRPr lang="nl-NL" dirty="0"/>
          </a:p>
        </p:txBody>
      </p:sp>
      <p:sp>
        <p:nvSpPr>
          <p:cNvPr id="5" name="Titel 3"/>
          <p:cNvSpPr txBox="1">
            <a:spLocks/>
          </p:cNvSpPr>
          <p:nvPr/>
        </p:nvSpPr>
        <p:spPr>
          <a:xfrm>
            <a:off x="539552" y="2492896"/>
            <a:ext cx="5756177" cy="648072"/>
          </a:xfrm>
          <a:prstGeom prst="rect">
            <a:avLst/>
          </a:prstGeom>
        </p:spPr>
        <p:txBody>
          <a:bodyPr>
            <a:normAutofit/>
          </a:bodyPr>
          <a:lstStyle>
            <a:lvl1pPr algn="l" defTabSz="914400" rtl="0" eaLnBrk="1" latinLnBrk="0" hangingPunct="1">
              <a:spcBef>
                <a:spcPct val="0"/>
              </a:spcBef>
              <a:buNone/>
              <a:defRPr sz="2800" kern="1200">
                <a:solidFill>
                  <a:srgbClr val="00418C"/>
                </a:solidFill>
                <a:latin typeface="Georgia" pitchFamily="18" charset="0"/>
                <a:ea typeface="+mj-ea"/>
                <a:cs typeface="+mj-cs"/>
              </a:defRPr>
            </a:lvl1pPr>
          </a:lstStyle>
          <a:p>
            <a:r>
              <a:rPr lang="nl-NL" b="1" dirty="0"/>
              <a:t>Conclusie voor ons</a:t>
            </a:r>
          </a:p>
        </p:txBody>
      </p:sp>
      <p:sp>
        <p:nvSpPr>
          <p:cNvPr id="6" name="Ondertitel 2"/>
          <p:cNvSpPr txBox="1">
            <a:spLocks/>
          </p:cNvSpPr>
          <p:nvPr/>
        </p:nvSpPr>
        <p:spPr>
          <a:xfrm>
            <a:off x="539552" y="3140968"/>
            <a:ext cx="7992888" cy="2376264"/>
          </a:xfrm>
          <a:prstGeom prst="rect">
            <a:avLst/>
          </a:prstGeom>
        </p:spPr>
        <p:txBody>
          <a:bodyPr/>
          <a:lstStyle>
            <a:lvl1pPr marL="0" indent="0" algn="l" defTabSz="914400" rtl="0" eaLnBrk="1" latinLnBrk="0" hangingPunct="1">
              <a:spcBef>
                <a:spcPct val="20000"/>
              </a:spcBef>
              <a:buFont typeface="Arial" pitchFamily="34" charset="0"/>
              <a:buNone/>
              <a:defRPr sz="1800" kern="1200">
                <a:solidFill>
                  <a:srgbClr val="00418C"/>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nl-NL" dirty="0"/>
              <a:t>Voldoende verbeterpunten!!!  </a:t>
            </a:r>
          </a:p>
          <a:p>
            <a:endParaRPr lang="nl-NL" dirty="0"/>
          </a:p>
          <a:p>
            <a:r>
              <a:rPr lang="nl-NL" dirty="0"/>
              <a:t>Maar grootste winst: DLM inzetten om de rekenvaardigheid van eerstejaars studenten te verbeteren is NIET slechter</a:t>
            </a:r>
          </a:p>
          <a:p>
            <a:endParaRPr lang="nl-NL" dirty="0"/>
          </a:p>
          <a:p>
            <a:r>
              <a:rPr lang="nl-NL" dirty="0"/>
              <a:t>Dus de moeite waard om door te ontwikkelen en in de nabije toekomst te onderzoeken of de resultaten dan wel significant omhoog gaan...</a:t>
            </a:r>
          </a:p>
          <a:p>
            <a:endParaRPr lang="nl-NL" dirty="0"/>
          </a:p>
          <a:p>
            <a:endParaRPr lang="nl-NL" dirty="0"/>
          </a:p>
        </p:txBody>
      </p:sp>
      <p:sp>
        <p:nvSpPr>
          <p:cNvPr id="7" name="Tekstvak 6"/>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Onderwijsontwerp | Opzet van het onderzoek | Resultaten | </a:t>
            </a:r>
            <a:r>
              <a:rPr lang="nl-NL" sz="1200" b="1" dirty="0">
                <a:solidFill>
                  <a:srgbClr val="00418C"/>
                </a:solidFill>
              </a:rPr>
              <a:t>Conclusie</a:t>
            </a:r>
            <a:r>
              <a:rPr lang="nl-NL" sz="1200" dirty="0">
                <a:solidFill>
                  <a:srgbClr val="00418C"/>
                </a:solidFill>
              </a:rPr>
              <a:t> | Discussie | Literatuur</a:t>
            </a:r>
          </a:p>
        </p:txBody>
      </p:sp>
    </p:spTree>
    <p:extLst>
      <p:ext uri="{BB962C8B-B14F-4D97-AF65-F5344CB8AC3E}">
        <p14:creationId xmlns:p14="http://schemas.microsoft.com/office/powerpoint/2010/main" val="4274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Discussie</a:t>
            </a:r>
          </a:p>
        </p:txBody>
      </p:sp>
      <p:sp>
        <p:nvSpPr>
          <p:cNvPr id="3" name="Ondertitel 2"/>
          <p:cNvSpPr>
            <a:spLocks noGrp="1"/>
          </p:cNvSpPr>
          <p:nvPr>
            <p:ph type="subTitle" idx="1"/>
          </p:nvPr>
        </p:nvSpPr>
        <p:spPr>
          <a:xfrm>
            <a:off x="539552" y="1772816"/>
            <a:ext cx="7992888" cy="4248472"/>
          </a:xfrm>
        </p:spPr>
        <p:txBody>
          <a:bodyPr/>
          <a:lstStyle/>
          <a:p>
            <a:r>
              <a:rPr lang="nl-NL" dirty="0"/>
              <a:t>Het inzetten van DLM voor het aanleren/verbeteren van de eigen rekenvaardigheid van studenten vind ik een te grote tijdsinvestering</a:t>
            </a:r>
          </a:p>
          <a:p>
            <a:endParaRPr lang="nl-NL" dirty="0"/>
          </a:p>
          <a:p>
            <a:endParaRPr lang="nl-NL" dirty="0"/>
          </a:p>
          <a:p>
            <a:endParaRPr lang="nl-NL" dirty="0"/>
          </a:p>
          <a:p>
            <a:r>
              <a:rPr lang="nl-NL" dirty="0"/>
              <a:t>Het inzetten van DLM voor het aanleren/verbeteren van de eigen rekenvaardigheid van studenten bied mooie mogelijkheden (en die zou ik graag willen benutten) </a:t>
            </a:r>
          </a:p>
        </p:txBody>
      </p:sp>
      <p:sp>
        <p:nvSpPr>
          <p:cNvPr id="5" name="Tekstvak 4"/>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Onderwijsontwerp | Opzet van het onderzoek | Resultaten | Conclusie | </a:t>
            </a:r>
            <a:r>
              <a:rPr lang="nl-NL" sz="1200" b="1" dirty="0">
                <a:solidFill>
                  <a:srgbClr val="00418C"/>
                </a:solidFill>
              </a:rPr>
              <a:t>Discussie</a:t>
            </a:r>
            <a:r>
              <a:rPr lang="nl-NL" sz="1200" dirty="0">
                <a:solidFill>
                  <a:srgbClr val="00418C"/>
                </a:solidFill>
              </a:rPr>
              <a:t> | Literatuur</a:t>
            </a:r>
          </a:p>
        </p:txBody>
      </p:sp>
    </p:spTree>
    <p:extLst>
      <p:ext uri="{BB962C8B-B14F-4D97-AF65-F5344CB8AC3E}">
        <p14:creationId xmlns:p14="http://schemas.microsoft.com/office/powerpoint/2010/main" val="4274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Literatuur (o.a.)</a:t>
            </a:r>
          </a:p>
        </p:txBody>
      </p:sp>
      <p:sp>
        <p:nvSpPr>
          <p:cNvPr id="5" name="Ondertitel 4"/>
          <p:cNvSpPr>
            <a:spLocks noGrp="1"/>
          </p:cNvSpPr>
          <p:nvPr>
            <p:ph type="subTitle" idx="1"/>
          </p:nvPr>
        </p:nvSpPr>
        <p:spPr>
          <a:xfrm>
            <a:off x="539552" y="1700808"/>
            <a:ext cx="8064896" cy="4752528"/>
          </a:xfrm>
        </p:spPr>
        <p:txBody>
          <a:bodyPr/>
          <a:lstStyle/>
          <a:p>
            <a:pPr marL="285750" indent="-285750">
              <a:buFont typeface="Arial" panose="020B0604020202020204" pitchFamily="34" charset="0"/>
              <a:buChar char="•"/>
            </a:pPr>
            <a:r>
              <a:rPr lang="en-US" sz="1400" dirty="0"/>
              <a:t>Bandura, A. (1997). </a:t>
            </a:r>
            <a:r>
              <a:rPr lang="en-US" sz="1400" i="1" dirty="0"/>
              <a:t>Self-efficacy: The exercise of control</a:t>
            </a:r>
            <a:r>
              <a:rPr lang="en-US" sz="1400" dirty="0"/>
              <a:t>. New York: Freeman. </a:t>
            </a:r>
          </a:p>
          <a:p>
            <a:pPr marL="285750" indent="-285750">
              <a:buFont typeface="Arial" panose="020B0604020202020204" pitchFamily="34" charset="0"/>
              <a:buChar char="•"/>
            </a:pPr>
            <a:r>
              <a:rPr lang="en-US" sz="1400" dirty="0"/>
              <a:t>Bong, M., &amp; </a:t>
            </a:r>
            <a:r>
              <a:rPr lang="en-US" sz="1400" dirty="0" err="1"/>
              <a:t>Skaalvik</a:t>
            </a:r>
            <a:r>
              <a:rPr lang="en-US" sz="1400" dirty="0"/>
              <a:t>, E.M. (2003). Academic self-concept and self-efficacy: How different are they really? </a:t>
            </a:r>
            <a:r>
              <a:rPr lang="en-US" sz="1400" i="1" dirty="0"/>
              <a:t>Educational Psychology Review, 15</a:t>
            </a:r>
            <a:r>
              <a:rPr lang="en-US" sz="1400" dirty="0"/>
              <a:t>, 1-40. 	</a:t>
            </a:r>
          </a:p>
          <a:p>
            <a:pPr marL="285750" indent="-285750">
              <a:buFont typeface="Arial" panose="020B0604020202020204" pitchFamily="34" charset="0"/>
              <a:buChar char="•"/>
            </a:pPr>
            <a:r>
              <a:rPr lang="en-US" sz="1400" dirty="0" err="1"/>
              <a:t>Paas</a:t>
            </a:r>
            <a:r>
              <a:rPr lang="en-US" sz="1400" dirty="0"/>
              <a:t>, F., </a:t>
            </a:r>
            <a:r>
              <a:rPr lang="en-US" sz="1400" dirty="0" err="1"/>
              <a:t>Renkl</a:t>
            </a:r>
            <a:r>
              <a:rPr lang="en-US" sz="1400" dirty="0"/>
              <a:t>, A., &amp; </a:t>
            </a:r>
            <a:r>
              <a:rPr lang="en-US" sz="1400" dirty="0" err="1"/>
              <a:t>Sweller</a:t>
            </a:r>
            <a:r>
              <a:rPr lang="en-US" sz="1400" dirty="0"/>
              <a:t>, J. (2003). Cognitive Load Theory and Instructional Design: </a:t>
            </a:r>
            <a:r>
              <a:rPr lang="nl-NL" sz="1400" dirty="0"/>
              <a:t>Recent </a:t>
            </a:r>
            <a:r>
              <a:rPr lang="nl-NL" sz="1400" dirty="0" err="1"/>
              <a:t>Developments</a:t>
            </a:r>
            <a:r>
              <a:rPr lang="nl-NL" sz="1400" dirty="0"/>
              <a:t>. </a:t>
            </a:r>
            <a:r>
              <a:rPr lang="nl-NL" sz="1400" i="1" dirty="0"/>
              <a:t>EDUCATIONAL PSYCHOLOGIST, 38</a:t>
            </a:r>
            <a:r>
              <a:rPr lang="nl-NL" sz="1400" dirty="0"/>
              <a:t>(1), 1–4. 	</a:t>
            </a:r>
          </a:p>
          <a:p>
            <a:pPr marL="285750" indent="-285750">
              <a:buFont typeface="Arial" panose="020B0604020202020204" pitchFamily="34" charset="0"/>
              <a:buChar char="•"/>
            </a:pPr>
            <a:r>
              <a:rPr lang="nl-NL" sz="1400" dirty="0"/>
              <a:t>Peetsma, T.T.D., </a:t>
            </a:r>
            <a:r>
              <a:rPr lang="nl-NL" sz="1400" dirty="0" err="1"/>
              <a:t>Hascher</a:t>
            </a:r>
            <a:r>
              <a:rPr lang="nl-NL" sz="1400" dirty="0"/>
              <a:t>, T., Van der Veen, I., &amp; Roede, E. (2005). Relations </a:t>
            </a:r>
            <a:r>
              <a:rPr lang="nl-NL" sz="1400" dirty="0" err="1"/>
              <a:t>between</a:t>
            </a:r>
            <a:r>
              <a:rPr lang="nl-NL" sz="1400" dirty="0"/>
              <a:t> </a:t>
            </a:r>
            <a:r>
              <a:rPr lang="nl-NL" sz="1400" dirty="0" err="1"/>
              <a:t>adolescents</a:t>
            </a:r>
            <a:r>
              <a:rPr lang="nl-NL" sz="1400" dirty="0"/>
              <a:t>’ </a:t>
            </a:r>
            <a:r>
              <a:rPr lang="en-US" sz="1400" dirty="0"/>
              <a:t>self-evaluations, time perspectives, motivation for school and their achievement in different countries and at different ages. </a:t>
            </a:r>
            <a:r>
              <a:rPr lang="en-US" sz="1400" i="1" dirty="0"/>
              <a:t>European Journal of Psychology of Education, </a:t>
            </a:r>
            <a:r>
              <a:rPr lang="nl-NL" sz="1400" i="1" dirty="0"/>
              <a:t>20(3), 209–25. </a:t>
            </a:r>
          </a:p>
          <a:p>
            <a:pPr marL="285750" indent="-285750">
              <a:buFont typeface="Arial" panose="020B0604020202020204" pitchFamily="34" charset="0"/>
              <a:buChar char="•"/>
            </a:pPr>
            <a:r>
              <a:rPr lang="en-US" sz="1400" dirty="0" err="1"/>
              <a:t>Pintrich</a:t>
            </a:r>
            <a:r>
              <a:rPr lang="en-US" sz="1400" dirty="0"/>
              <a:t>, P.R., &amp; De Groot, E.V. (1990). Motivational and self-regulated learning component of classroom academic performance. </a:t>
            </a:r>
            <a:r>
              <a:rPr lang="en-US" sz="1400" i="1" dirty="0"/>
              <a:t>Journal of Educational Psychology, 82</a:t>
            </a:r>
            <a:r>
              <a:rPr lang="en-US" sz="1400" dirty="0"/>
              <a:t>(1), 33–40. </a:t>
            </a:r>
          </a:p>
          <a:p>
            <a:pPr marL="285750" indent="-285750">
              <a:buFont typeface="Arial" panose="020B0604020202020204" pitchFamily="34" charset="0"/>
              <a:buChar char="•"/>
            </a:pPr>
            <a:r>
              <a:rPr lang="en-US" sz="1400" dirty="0" err="1"/>
              <a:t>Sweller</a:t>
            </a:r>
            <a:r>
              <a:rPr lang="en-US" sz="1400" dirty="0"/>
              <a:t>, J. (2010). Element interactivity and intrinsic, extraneous, and germane cognitive load. </a:t>
            </a:r>
            <a:r>
              <a:rPr lang="en-US" sz="1400" i="1" dirty="0"/>
              <a:t>Educational psychology review, 22</a:t>
            </a:r>
            <a:r>
              <a:rPr lang="en-US" sz="1400" dirty="0"/>
              <a:t>(2), 123-138. 	</a:t>
            </a:r>
          </a:p>
          <a:p>
            <a:pPr marL="285750" indent="-285750">
              <a:buFont typeface="Arial" panose="020B0604020202020204" pitchFamily="34" charset="0"/>
              <a:buChar char="•"/>
            </a:pPr>
            <a:r>
              <a:rPr lang="nl-NL" sz="1400" dirty="0" err="1"/>
              <a:t>Vukovic</a:t>
            </a:r>
            <a:r>
              <a:rPr lang="nl-NL" sz="1400" dirty="0"/>
              <a:t>, R.K., </a:t>
            </a:r>
            <a:r>
              <a:rPr lang="nl-NL" sz="1400" dirty="0" err="1"/>
              <a:t>Kiefer</a:t>
            </a:r>
            <a:r>
              <a:rPr lang="nl-NL" sz="1400" dirty="0"/>
              <a:t>, M.J., </a:t>
            </a:r>
            <a:r>
              <a:rPr lang="nl-NL" sz="1400" dirty="0" err="1"/>
              <a:t>Bailey</a:t>
            </a:r>
            <a:r>
              <a:rPr lang="nl-NL" sz="1400" dirty="0"/>
              <a:t>, S.P., &amp; </a:t>
            </a:r>
            <a:r>
              <a:rPr lang="nl-NL" sz="1400" dirty="0" err="1"/>
              <a:t>Harari</a:t>
            </a:r>
            <a:r>
              <a:rPr lang="nl-NL" sz="1400" dirty="0"/>
              <a:t>, R.R. (2013). </a:t>
            </a:r>
            <a:r>
              <a:rPr lang="nl-NL" sz="1400" dirty="0" err="1"/>
              <a:t>Mathematics</a:t>
            </a:r>
            <a:r>
              <a:rPr lang="nl-NL" sz="1400" dirty="0"/>
              <a:t> </a:t>
            </a:r>
            <a:r>
              <a:rPr lang="nl-NL" sz="1400" dirty="0" err="1"/>
              <a:t>anxiety</a:t>
            </a:r>
            <a:r>
              <a:rPr lang="nl-NL" sz="1400" dirty="0"/>
              <a:t> in </a:t>
            </a:r>
            <a:r>
              <a:rPr lang="nl-NL" sz="1400" dirty="0" err="1"/>
              <a:t>young</a:t>
            </a:r>
            <a:r>
              <a:rPr lang="nl-NL" sz="1400" dirty="0"/>
              <a:t> </a:t>
            </a:r>
            <a:r>
              <a:rPr lang="nl-NL" sz="1400" dirty="0" err="1"/>
              <a:t>children</a:t>
            </a:r>
            <a:r>
              <a:rPr lang="nl-NL" sz="1400" dirty="0"/>
              <a:t>: Concurrent </a:t>
            </a:r>
            <a:r>
              <a:rPr lang="nl-NL" sz="1400" dirty="0" err="1"/>
              <a:t>and</a:t>
            </a:r>
            <a:r>
              <a:rPr lang="nl-NL" sz="1400" dirty="0"/>
              <a:t> </a:t>
            </a:r>
            <a:r>
              <a:rPr lang="nl-NL" sz="1400" dirty="0" err="1"/>
              <a:t>longitudinal</a:t>
            </a:r>
            <a:r>
              <a:rPr lang="nl-NL" sz="1400" dirty="0"/>
              <a:t> </a:t>
            </a:r>
            <a:r>
              <a:rPr lang="nl-NL" sz="1400" dirty="0" err="1"/>
              <a:t>associations</a:t>
            </a:r>
            <a:r>
              <a:rPr lang="nl-NL" sz="1400" dirty="0"/>
              <a:t> </a:t>
            </a:r>
            <a:r>
              <a:rPr lang="nl-NL" sz="1400" dirty="0" err="1"/>
              <a:t>with</a:t>
            </a:r>
            <a:r>
              <a:rPr lang="nl-NL" sz="1400" dirty="0"/>
              <a:t> </a:t>
            </a:r>
            <a:r>
              <a:rPr lang="nl-NL" sz="1400" dirty="0" err="1"/>
              <a:t>mathematical</a:t>
            </a:r>
            <a:r>
              <a:rPr lang="nl-NL" sz="1400" dirty="0"/>
              <a:t> performance. </a:t>
            </a:r>
            <a:r>
              <a:rPr lang="nl-NL" sz="1400" i="1" dirty="0" err="1"/>
              <a:t>Contemporary</a:t>
            </a:r>
            <a:r>
              <a:rPr lang="nl-NL" sz="1400" i="1" dirty="0"/>
              <a:t> </a:t>
            </a:r>
            <a:r>
              <a:rPr lang="nl-NL" sz="1400" i="1" dirty="0" err="1"/>
              <a:t>educational</a:t>
            </a:r>
            <a:r>
              <a:rPr lang="nl-NL" sz="1400" i="1" dirty="0"/>
              <a:t> </a:t>
            </a:r>
            <a:r>
              <a:rPr lang="nl-NL" sz="1400" i="1" dirty="0" err="1"/>
              <a:t>psychology</a:t>
            </a:r>
            <a:r>
              <a:rPr lang="nl-NL" sz="1400" i="1" dirty="0"/>
              <a:t>, 38</a:t>
            </a:r>
            <a:r>
              <a:rPr lang="nl-NL" sz="1400" dirty="0"/>
              <a:t>, 1-10. 	</a:t>
            </a:r>
          </a:p>
          <a:p>
            <a:pPr marL="285750" indent="-285750">
              <a:buFont typeface="Arial" panose="020B0604020202020204" pitchFamily="34" charset="0"/>
              <a:buChar char="•"/>
            </a:pPr>
            <a:r>
              <a:rPr lang="en-US" sz="1400" dirty="0"/>
              <a:t>Zimmerman, B.J. (2000). Self-efficacy: An essential motive to learn. </a:t>
            </a:r>
            <a:r>
              <a:rPr lang="en-US" sz="1400" i="1" dirty="0"/>
              <a:t>Contemporary Educational </a:t>
            </a:r>
            <a:r>
              <a:rPr lang="nl-NL" sz="1400" i="1" dirty="0" err="1"/>
              <a:t>Psychology</a:t>
            </a:r>
            <a:r>
              <a:rPr lang="nl-NL" sz="1400" i="1" dirty="0"/>
              <a:t>, 25</a:t>
            </a:r>
            <a:r>
              <a:rPr lang="nl-NL" sz="1400" dirty="0"/>
              <a:t>(1), 82 – 91. 	</a:t>
            </a:r>
            <a:endParaRPr lang="en-US" sz="1400" dirty="0"/>
          </a:p>
          <a:p>
            <a:pPr marL="285750" indent="-285750">
              <a:buFont typeface="Arial" panose="020B0604020202020204" pitchFamily="34" charset="0"/>
              <a:buChar char="•"/>
            </a:pPr>
            <a:r>
              <a:rPr lang="en-US" sz="1400" dirty="0"/>
              <a:t>Zwart, D. P., Van </a:t>
            </a:r>
            <a:r>
              <a:rPr lang="en-US" sz="1400" dirty="0" err="1"/>
              <a:t>Luit</a:t>
            </a:r>
            <a:r>
              <a:rPr lang="en-US" sz="1400" dirty="0"/>
              <a:t>, J. E. H., </a:t>
            </a:r>
            <a:r>
              <a:rPr lang="en-US" sz="1400" dirty="0" err="1"/>
              <a:t>Noroozi</a:t>
            </a:r>
            <a:r>
              <a:rPr lang="en-US" sz="1400" dirty="0"/>
              <a:t>, O., &amp; </a:t>
            </a:r>
            <a:r>
              <a:rPr lang="en-US" sz="1400" dirty="0" err="1"/>
              <a:t>Goei</a:t>
            </a:r>
            <a:r>
              <a:rPr lang="en-US" sz="1400" dirty="0"/>
              <a:t>, S. L. (2016). </a:t>
            </a:r>
            <a:r>
              <a:rPr lang="en-US" sz="1400" i="1" dirty="0"/>
              <a:t>The Effects of Digital Learning Materials on Students’ Mathematics Learning in Vocational Education. </a:t>
            </a:r>
            <a:endParaRPr lang="en-US" sz="1400" dirty="0"/>
          </a:p>
        </p:txBody>
      </p:sp>
      <p:sp>
        <p:nvSpPr>
          <p:cNvPr id="6" name="Tekstvak 5"/>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Onderwijsontwerp | Opzet van het onderzoek | Resultaten | Conclusie | Discussie | </a:t>
            </a:r>
            <a:r>
              <a:rPr lang="nl-NL" sz="1200" b="1" dirty="0">
                <a:solidFill>
                  <a:srgbClr val="00418C"/>
                </a:solidFill>
              </a:rPr>
              <a:t>Literatuur</a:t>
            </a:r>
          </a:p>
        </p:txBody>
      </p:sp>
    </p:spTree>
    <p:extLst>
      <p:ext uri="{BB962C8B-B14F-4D97-AF65-F5344CB8AC3E}">
        <p14:creationId xmlns:p14="http://schemas.microsoft.com/office/powerpoint/2010/main" val="1260173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Bedankt voor uw aandacht!</a:t>
            </a:r>
          </a:p>
        </p:txBody>
      </p:sp>
      <p:sp>
        <p:nvSpPr>
          <p:cNvPr id="3" name="Tijdelijke aanduiding voor inhoud 2"/>
          <p:cNvSpPr>
            <a:spLocks noGrp="1"/>
          </p:cNvSpPr>
          <p:nvPr>
            <p:ph idx="1"/>
          </p:nvPr>
        </p:nvSpPr>
        <p:spPr/>
        <p:txBody>
          <a:bodyPr/>
          <a:lstStyle/>
          <a:p>
            <a:r>
              <a:rPr lang="nl-NL" dirty="0"/>
              <a:t>PowerPoint te vinden via:</a:t>
            </a:r>
          </a:p>
          <a:p>
            <a:r>
              <a:rPr lang="nl-NL" dirty="0">
                <a:hlinkClick r:id="rId2"/>
              </a:rPr>
              <a:t>https://tinyurl.com/ychu7aoj</a:t>
            </a:r>
            <a:r>
              <a:rPr lang="nl-NL" dirty="0"/>
              <a:t> </a:t>
            </a:r>
          </a:p>
          <a:p>
            <a:endParaRPr lang="nl-NL" dirty="0"/>
          </a:p>
          <a:p>
            <a:r>
              <a:rPr lang="nl-NL" dirty="0"/>
              <a:t>Volledige onderzoeksverslag te vinden via:</a:t>
            </a:r>
          </a:p>
          <a:p>
            <a:r>
              <a:rPr lang="nl-NL" dirty="0">
                <a:hlinkClick r:id="rId3"/>
              </a:rPr>
              <a:t>https://tinyurl.com/yb5zgw4y</a:t>
            </a:r>
            <a:endParaRPr lang="nl-NL" dirty="0"/>
          </a:p>
          <a:p>
            <a:endParaRPr lang="nl-NL" dirty="0"/>
          </a:p>
          <a:p>
            <a:r>
              <a:rPr lang="nl-NL" dirty="0"/>
              <a:t>Vragen/opmerkingen e.d.?</a:t>
            </a:r>
          </a:p>
          <a:p>
            <a:r>
              <a:rPr lang="nl-NL" dirty="0">
                <a:hlinkClick r:id="rId4"/>
              </a:rPr>
              <a:t>m.kenter@windesheimflevoland.nl</a:t>
            </a:r>
            <a:endParaRPr lang="nl-NL" dirty="0"/>
          </a:p>
          <a:p>
            <a:endParaRPr lang="nl-NL" dirty="0"/>
          </a:p>
          <a:p>
            <a:endParaRPr lang="nl-NL" dirty="0"/>
          </a:p>
        </p:txBody>
      </p:sp>
    </p:spTree>
    <p:extLst>
      <p:ext uri="{BB962C8B-B14F-4D97-AF65-F5344CB8AC3E}">
        <p14:creationId xmlns:p14="http://schemas.microsoft.com/office/powerpoint/2010/main" val="2806786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Enkele begrippen</a:t>
            </a:r>
          </a:p>
        </p:txBody>
      </p:sp>
      <p:sp>
        <p:nvSpPr>
          <p:cNvPr id="5" name="Ondertitel 4"/>
          <p:cNvSpPr>
            <a:spLocks noGrp="1"/>
          </p:cNvSpPr>
          <p:nvPr>
            <p:ph type="subTitle" idx="1"/>
          </p:nvPr>
        </p:nvSpPr>
        <p:spPr>
          <a:xfrm>
            <a:off x="539552" y="1772816"/>
            <a:ext cx="5832648" cy="4248472"/>
          </a:xfrm>
        </p:spPr>
        <p:txBody>
          <a:bodyPr/>
          <a:lstStyle/>
          <a:p>
            <a:pPr marL="285750" indent="-285750">
              <a:buFont typeface="Arial" panose="020B0604020202020204" pitchFamily="34" charset="0"/>
              <a:buChar char="•"/>
            </a:pPr>
            <a:r>
              <a:rPr lang="nl-NL" dirty="0"/>
              <a:t>Rekenonderwijs = ten behoeve van de eigen vaardigheid van eerstejaarsstudenten van de Pabo</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DLM = Digitaal leermateriaal (o.a. instructieclips, online discussieforum, oefeningen met geautomatiseerde feedback e.d.)</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Blended learning = combinatie van online onderwijs en face </a:t>
            </a:r>
            <a:r>
              <a:rPr lang="nl-NL" dirty="0" err="1"/>
              <a:t>to</a:t>
            </a:r>
            <a:r>
              <a:rPr lang="nl-NL" dirty="0"/>
              <a:t> face onderwijs (bijv. flipping </a:t>
            </a:r>
            <a:r>
              <a:rPr lang="nl-NL" dirty="0" err="1"/>
              <a:t>the</a:t>
            </a:r>
            <a:r>
              <a:rPr lang="nl-NL" dirty="0"/>
              <a:t> classroom, online samenwerken e.d.)</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Leerresultaten = vaardigheidsscore voor rekenen (verkregen middels al dan niet gestandaardiseerde toetsen)</a:t>
            </a:r>
          </a:p>
        </p:txBody>
      </p:sp>
      <p:pic>
        <p:nvPicPr>
          <p:cNvPr id="3074" name="Picture 2"/>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8742"/>
          <a:stretch/>
        </p:blipFill>
        <p:spPr bwMode="auto">
          <a:xfrm>
            <a:off x="6347460" y="3069440"/>
            <a:ext cx="2748437" cy="331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rot="409841">
            <a:off x="6573221" y="4378706"/>
            <a:ext cx="1371550" cy="276999"/>
          </a:xfrm>
          <a:prstGeom prst="rect">
            <a:avLst/>
          </a:prstGeom>
          <a:noFill/>
        </p:spPr>
        <p:txBody>
          <a:bodyPr wrap="square" rtlCol="0">
            <a:spAutoFit/>
          </a:bodyPr>
          <a:lstStyle/>
          <a:p>
            <a:r>
              <a:rPr lang="nl-NL" sz="1200" b="1" dirty="0">
                <a:solidFill>
                  <a:schemeClr val="accent1">
                    <a:lumMod val="60000"/>
                    <a:lumOff val="40000"/>
                  </a:schemeClr>
                </a:solidFill>
                <a:latin typeface="Georgia" panose="02040502050405020303" pitchFamily="18" charset="0"/>
              </a:rPr>
              <a:t>Woordenboek</a:t>
            </a:r>
          </a:p>
        </p:txBody>
      </p:sp>
    </p:spTree>
    <p:extLst>
      <p:ext uri="{BB962C8B-B14F-4D97-AF65-F5344CB8AC3E}">
        <p14:creationId xmlns:p14="http://schemas.microsoft.com/office/powerpoint/2010/main" val="12601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Enkele begrippen</a:t>
            </a:r>
          </a:p>
        </p:txBody>
      </p:sp>
      <p:sp>
        <p:nvSpPr>
          <p:cNvPr id="5" name="Ondertitel 4"/>
          <p:cNvSpPr>
            <a:spLocks noGrp="1"/>
          </p:cNvSpPr>
          <p:nvPr>
            <p:ph type="subTitle" idx="1"/>
          </p:nvPr>
        </p:nvSpPr>
        <p:spPr>
          <a:xfrm>
            <a:off x="539552" y="1772816"/>
            <a:ext cx="5832648" cy="4248472"/>
          </a:xfrm>
        </p:spPr>
        <p:txBody>
          <a:bodyPr/>
          <a:lstStyle/>
          <a:p>
            <a:pPr marL="285750" indent="-285750">
              <a:buFont typeface="Arial" panose="020B0604020202020204" pitchFamily="34" charset="0"/>
              <a:buChar char="•"/>
            </a:pPr>
            <a:r>
              <a:rPr lang="nl-NL" dirty="0"/>
              <a:t>Motivatie = in dit onderzoek ontleed in termen van </a:t>
            </a:r>
            <a:r>
              <a:rPr lang="nl-NL" dirty="0" err="1"/>
              <a:t>self-efficacy</a:t>
            </a:r>
            <a:r>
              <a:rPr lang="nl-NL" dirty="0"/>
              <a:t>, </a:t>
            </a:r>
            <a:r>
              <a:rPr lang="nl-NL" dirty="0" err="1"/>
              <a:t>self</a:t>
            </a:r>
            <a:r>
              <a:rPr lang="nl-NL" dirty="0"/>
              <a:t>-concept, </a:t>
            </a:r>
            <a:r>
              <a:rPr lang="nl-NL" dirty="0" err="1"/>
              <a:t>task</a:t>
            </a:r>
            <a:r>
              <a:rPr lang="nl-NL" dirty="0"/>
              <a:t> </a:t>
            </a:r>
            <a:r>
              <a:rPr lang="nl-NL" dirty="0" err="1"/>
              <a:t>value</a:t>
            </a:r>
            <a:r>
              <a:rPr lang="nl-NL" dirty="0"/>
              <a:t>, rekenangst en ervaren moeilijkheidsgraad</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err="1"/>
              <a:t>Self-efficacy</a:t>
            </a:r>
            <a:r>
              <a:rPr lang="nl-NL" dirty="0"/>
              <a:t> = Mate waarin de student van zichzelf geloofd of hij/zij in staat is de (leer)taak te volbrengen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err="1"/>
              <a:t>Self</a:t>
            </a:r>
            <a:r>
              <a:rPr lang="nl-NL" dirty="0"/>
              <a:t>-concept = Mate waarin de student van zichzelf vindt dat hij/zij ergens goed in is (zelfvertrouwen)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err="1"/>
              <a:t>Task</a:t>
            </a:r>
            <a:r>
              <a:rPr lang="nl-NL" dirty="0"/>
              <a:t> </a:t>
            </a:r>
            <a:r>
              <a:rPr lang="nl-NL" dirty="0" err="1"/>
              <a:t>value</a:t>
            </a:r>
            <a:r>
              <a:rPr lang="nl-NL" dirty="0"/>
              <a:t> = Mate waarin de student het belangrijk/zinvol vindt om de (leer)taak te volbrengen</a:t>
            </a:r>
          </a:p>
        </p:txBody>
      </p:sp>
      <p:pic>
        <p:nvPicPr>
          <p:cNvPr id="3074" name="Picture 2"/>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8742"/>
          <a:stretch/>
        </p:blipFill>
        <p:spPr bwMode="auto">
          <a:xfrm>
            <a:off x="6347460" y="3069440"/>
            <a:ext cx="2748437" cy="331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rot="409841">
            <a:off x="6573221" y="4378706"/>
            <a:ext cx="1371550" cy="276999"/>
          </a:xfrm>
          <a:prstGeom prst="rect">
            <a:avLst/>
          </a:prstGeom>
          <a:noFill/>
        </p:spPr>
        <p:txBody>
          <a:bodyPr wrap="square" rtlCol="0">
            <a:spAutoFit/>
          </a:bodyPr>
          <a:lstStyle/>
          <a:p>
            <a:r>
              <a:rPr lang="nl-NL" sz="1200" b="1" dirty="0">
                <a:solidFill>
                  <a:schemeClr val="accent1">
                    <a:lumMod val="60000"/>
                    <a:lumOff val="40000"/>
                  </a:schemeClr>
                </a:solidFill>
                <a:latin typeface="Georgia" panose="02040502050405020303" pitchFamily="18" charset="0"/>
              </a:rPr>
              <a:t>Woordenboek</a:t>
            </a:r>
          </a:p>
        </p:txBody>
      </p:sp>
    </p:spTree>
    <p:extLst>
      <p:ext uri="{BB962C8B-B14F-4D97-AF65-F5344CB8AC3E}">
        <p14:creationId xmlns:p14="http://schemas.microsoft.com/office/powerpoint/2010/main" val="8453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Aanleiding</a:t>
            </a:r>
          </a:p>
        </p:txBody>
      </p:sp>
      <p:sp>
        <p:nvSpPr>
          <p:cNvPr id="5" name="Ondertitel 4"/>
          <p:cNvSpPr>
            <a:spLocks noGrp="1"/>
          </p:cNvSpPr>
          <p:nvPr>
            <p:ph type="subTitle" idx="1"/>
          </p:nvPr>
        </p:nvSpPr>
        <p:spPr>
          <a:xfrm>
            <a:off x="539552" y="1772816"/>
            <a:ext cx="5832648" cy="4104456"/>
          </a:xfrm>
        </p:spPr>
        <p:txBody>
          <a:bodyPr/>
          <a:lstStyle/>
          <a:p>
            <a:pPr marL="285750" indent="-285750">
              <a:buFont typeface="Arial" panose="020B0604020202020204" pitchFamily="34" charset="0"/>
              <a:buChar char="•"/>
            </a:pPr>
            <a:r>
              <a:rPr lang="nl-NL" dirty="0"/>
              <a:t>Rekenniveau eerstejaars vallen veelal tegen</a:t>
            </a:r>
          </a:p>
          <a:p>
            <a:pPr marL="712788" indent="-285750">
              <a:buFont typeface="Arial" panose="020B0604020202020204" pitchFamily="34" charset="0"/>
              <a:buChar char="•"/>
            </a:pPr>
            <a:r>
              <a:rPr lang="nl-NL" sz="1600" dirty="0"/>
              <a:t>Grote instroom vanuit het MBO</a:t>
            </a:r>
          </a:p>
          <a:p>
            <a:pPr marL="712788" indent="-285750">
              <a:buFont typeface="Arial" panose="020B0604020202020204" pitchFamily="34" charset="0"/>
              <a:buChar char="•"/>
            </a:pPr>
            <a:r>
              <a:rPr lang="nl-NL" sz="1600" dirty="0"/>
              <a:t>Minder contacttijd beschikbaar (financieel)</a:t>
            </a:r>
          </a:p>
          <a:p>
            <a:pPr marL="712788" indent="-285750">
              <a:buFont typeface="Arial" panose="020B0604020202020204" pitchFamily="34" charset="0"/>
              <a:buChar char="•"/>
            </a:pPr>
            <a:r>
              <a:rPr lang="nl-NL" sz="1600" dirty="0"/>
              <a:t>Grote niveauverschillen in één klas</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Wat zou een mogelijke oplossing kunnen zijn voor dit probleem? Een online rekenmodule...</a:t>
            </a:r>
          </a:p>
          <a:p>
            <a:pPr marL="712788" indent="-285750">
              <a:buFont typeface="Arial" panose="020B0604020202020204" pitchFamily="34" charset="0"/>
              <a:buChar char="•"/>
            </a:pPr>
            <a:r>
              <a:rPr lang="nl-NL" sz="1600" dirty="0"/>
              <a:t>Ja, maar...</a:t>
            </a:r>
          </a:p>
          <a:p>
            <a:pPr marL="1071563" indent="-285750">
              <a:buFont typeface="Arial" panose="020B0604020202020204" pitchFamily="34" charset="0"/>
              <a:buChar char="•"/>
            </a:pPr>
            <a:r>
              <a:rPr lang="nl-NL" sz="1400" dirty="0"/>
              <a:t>Dat kost (té) veel ontwikkeltijd</a:t>
            </a:r>
          </a:p>
          <a:p>
            <a:pPr marL="1071563" indent="-285750">
              <a:buFont typeface="Arial" panose="020B0604020202020204" pitchFamily="34" charset="0"/>
              <a:buChar char="•"/>
            </a:pPr>
            <a:r>
              <a:rPr lang="nl-NL" sz="1400" dirty="0"/>
              <a:t>Dan zie ik ze niet allemaal en weet ik niet wat ze doen</a:t>
            </a:r>
          </a:p>
          <a:p>
            <a:pPr marL="1071563" indent="-285750">
              <a:buFont typeface="Arial" panose="020B0604020202020204" pitchFamily="34" charset="0"/>
              <a:buChar char="•"/>
            </a:pPr>
            <a:r>
              <a:rPr lang="nl-NL" sz="1400" dirty="0"/>
              <a:t>Dan kan ik geen begeleiding op maat bieden</a:t>
            </a:r>
          </a:p>
          <a:p>
            <a:pPr marL="1071563" indent="-285750">
              <a:buFont typeface="Arial" panose="020B0604020202020204" pitchFamily="34" charset="0"/>
              <a:buChar char="•"/>
            </a:pPr>
            <a:r>
              <a:rPr lang="nl-NL" sz="1400" dirty="0"/>
              <a:t>Dan gaan de resultaten waarschijnlijk achteruit</a:t>
            </a:r>
          </a:p>
          <a:p>
            <a:pPr marL="712788" indent="-285750">
              <a:buFont typeface="Arial" panose="020B0604020202020204" pitchFamily="34" charset="0"/>
              <a:buChar char="•"/>
            </a:pPr>
            <a:r>
              <a:rPr lang="nl-NL" sz="1600" dirty="0"/>
              <a:t>Ja, maar... Is dat wel zo??? </a:t>
            </a:r>
          </a:p>
          <a:p>
            <a:pPr marL="712788" indent="-285750">
              <a:buFont typeface="Arial" panose="020B0604020202020204" pitchFamily="34" charset="0"/>
              <a:buChar char="•"/>
            </a:pPr>
            <a:r>
              <a:rPr lang="nl-NL" sz="1600" dirty="0"/>
              <a:t>Een beetje verdiepen dan maar</a:t>
            </a:r>
          </a:p>
        </p:txBody>
      </p:sp>
      <p:pic>
        <p:nvPicPr>
          <p:cNvPr id="2050" name="Picture 2" descr="Afbeeldingsresultaat voor questionmark"/>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3727" r="17113"/>
          <a:stretch/>
        </p:blipFill>
        <p:spPr bwMode="auto">
          <a:xfrm>
            <a:off x="6225540" y="1262916"/>
            <a:ext cx="2644139" cy="4773612"/>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287524" y="6453336"/>
            <a:ext cx="8568952" cy="276999"/>
          </a:xfrm>
          <a:prstGeom prst="rect">
            <a:avLst/>
          </a:prstGeom>
          <a:noFill/>
        </p:spPr>
        <p:txBody>
          <a:bodyPr wrap="square" rtlCol="0">
            <a:spAutoFit/>
          </a:bodyPr>
          <a:lstStyle/>
          <a:p>
            <a:r>
              <a:rPr lang="nl-NL" sz="1200" b="1" dirty="0">
                <a:solidFill>
                  <a:srgbClr val="00418C"/>
                </a:solidFill>
              </a:rPr>
              <a:t>Aanleiding</a:t>
            </a:r>
            <a:r>
              <a:rPr lang="nl-NL" sz="1200" dirty="0">
                <a:solidFill>
                  <a:srgbClr val="00418C"/>
                </a:solidFill>
              </a:rPr>
              <a:t> | Theoretisch kader | Onderwijsontwerp | Opzet van het onderzoek | Resultaten | Conclusie | Discussie | Literatuur</a:t>
            </a:r>
          </a:p>
        </p:txBody>
      </p:sp>
    </p:spTree>
    <p:extLst>
      <p:ext uri="{BB962C8B-B14F-4D97-AF65-F5344CB8AC3E}">
        <p14:creationId xmlns:p14="http://schemas.microsoft.com/office/powerpoint/2010/main" val="12601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Theoretisch kader</a:t>
            </a:r>
          </a:p>
        </p:txBody>
      </p:sp>
      <p:sp>
        <p:nvSpPr>
          <p:cNvPr id="5" name="Ondertitel 4"/>
          <p:cNvSpPr>
            <a:spLocks noGrp="1"/>
          </p:cNvSpPr>
          <p:nvPr>
            <p:ph type="subTitle" idx="1"/>
          </p:nvPr>
        </p:nvSpPr>
        <p:spPr>
          <a:xfrm>
            <a:off x="539552" y="1772816"/>
            <a:ext cx="6048672" cy="4464496"/>
          </a:xfrm>
        </p:spPr>
        <p:txBody>
          <a:bodyPr/>
          <a:lstStyle/>
          <a:p>
            <a:pPr marL="285750" indent="-285750">
              <a:buFont typeface="Arial" panose="020B0604020202020204" pitchFamily="34" charset="0"/>
              <a:buChar char="•"/>
            </a:pPr>
            <a:r>
              <a:rPr lang="nl-NL" dirty="0"/>
              <a:t>Onderzoeksvraag: Welk effect heeft rekenonderwijs middels DLM op de prestaties en motivatie van onze studenten?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Weinig tot geen PGO m.b.t. dit onderwerp</a:t>
            </a:r>
          </a:p>
          <a:p>
            <a:pPr marL="712788" indent="-285750">
              <a:buFont typeface="Arial" panose="020B0604020202020204" pitchFamily="34" charset="0"/>
              <a:buChar char="•"/>
            </a:pPr>
            <a:r>
              <a:rPr lang="nl-NL" sz="1600" dirty="0"/>
              <a:t>Enkele onderzoeken met positieve resultaten</a:t>
            </a:r>
          </a:p>
          <a:p>
            <a:pPr marL="712788" indent="-285750">
              <a:buFont typeface="Arial" panose="020B0604020202020204" pitchFamily="34" charset="0"/>
              <a:buChar char="•"/>
            </a:pPr>
            <a:r>
              <a:rPr lang="nl-NL" sz="1600" dirty="0"/>
              <a:t>Enkele onderzoeken met negatieve resultaten</a:t>
            </a:r>
          </a:p>
          <a:p>
            <a:pPr marL="285750" indent="-285750">
              <a:buFont typeface="Arial" panose="020B0604020202020204" pitchFamily="34" charset="0"/>
              <a:buChar char="•"/>
            </a:pPr>
            <a:r>
              <a:rPr lang="nl-NL" dirty="0"/>
              <a:t>Enigszins te vinden:</a:t>
            </a:r>
          </a:p>
          <a:p>
            <a:pPr marL="712788" indent="-285750">
              <a:buFont typeface="Arial" panose="020B0604020202020204" pitchFamily="34" charset="0"/>
              <a:buChar char="•"/>
            </a:pPr>
            <a:r>
              <a:rPr lang="nl-NL" sz="1600" dirty="0"/>
              <a:t>Voorwaarden waar het onderwijsontwerp aan moet voldoen:</a:t>
            </a:r>
          </a:p>
          <a:p>
            <a:pPr marL="1071563" indent="-285750">
              <a:buFont typeface="Arial" panose="020B0604020202020204" pitchFamily="34" charset="0"/>
              <a:buChar char="•"/>
            </a:pPr>
            <a:r>
              <a:rPr lang="nl-NL" sz="1400" dirty="0"/>
              <a:t>Ontwerp middels ‘voorkennis activeren’, ‘oefenen’, ‘instructie’, ‘oefenen’, ‘verdieping d.m.v. samenwerking’ (Zwart, Van Luit, </a:t>
            </a:r>
            <a:r>
              <a:rPr lang="nl-NL" sz="1400" dirty="0" err="1"/>
              <a:t>Noroozi</a:t>
            </a:r>
            <a:r>
              <a:rPr lang="nl-NL" sz="1400" dirty="0"/>
              <a:t> &amp; </a:t>
            </a:r>
            <a:r>
              <a:rPr lang="nl-NL" sz="1400" dirty="0" err="1"/>
              <a:t>Goei</a:t>
            </a:r>
            <a:r>
              <a:rPr lang="nl-NL" sz="1400" dirty="0"/>
              <a:t>, 2016)</a:t>
            </a:r>
          </a:p>
          <a:p>
            <a:pPr marL="1071563" indent="-285750">
              <a:buFont typeface="Arial" panose="020B0604020202020204" pitchFamily="34" charset="0"/>
              <a:buChar char="•"/>
            </a:pPr>
            <a:r>
              <a:rPr lang="nl-NL" sz="1400" dirty="0"/>
              <a:t>Instructieclips ontworpen n.a.v. de ontwerpprincipes van Mayer (2005) voor leren middels multimedia + rekendidactiek</a:t>
            </a:r>
          </a:p>
          <a:p>
            <a:pPr marL="1071563" indent="-285750">
              <a:buFont typeface="Arial" panose="020B0604020202020204" pitchFamily="34" charset="0"/>
              <a:buChar char="•"/>
            </a:pPr>
            <a:r>
              <a:rPr lang="nl-NL" sz="1400" dirty="0"/>
              <a:t>Curriculair spinnenweb (Van den Akker, 2003)</a:t>
            </a:r>
          </a:p>
        </p:txBody>
      </p:sp>
      <p:pic>
        <p:nvPicPr>
          <p:cNvPr id="4098" name="Picture 2" descr="Stack of books pile of books clipart kid 2"/>
          <p:cNvPicPr>
            <a:picLocks noGrp="1" noChangeAspect="1" noChangeArrowheads="1"/>
          </p:cNvPicPr>
          <p:nvPr>
            <p:ph type="pic" sz="quarter" idx="10"/>
          </p:nvPr>
        </p:nvPicPr>
        <p:blipFill rotWithShape="1">
          <a:blip r:embed="rId3" cstate="print">
            <a:extLst>
              <a:ext uri="{28A0092B-C50C-407E-A947-70E740481C1C}">
                <a14:useLocalDpi xmlns:a14="http://schemas.microsoft.com/office/drawing/2010/main" val="0"/>
              </a:ext>
            </a:extLst>
          </a:blip>
          <a:srcRect l="8150" t="4631" r="7917" b="4221"/>
          <a:stretch/>
        </p:blipFill>
        <p:spPr bwMode="auto">
          <a:xfrm>
            <a:off x="6660232" y="1828800"/>
            <a:ext cx="2251739" cy="435102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a:t>
            </a:r>
            <a:r>
              <a:rPr lang="nl-NL" sz="1200" b="1" dirty="0">
                <a:solidFill>
                  <a:srgbClr val="00418C"/>
                </a:solidFill>
              </a:rPr>
              <a:t>Theoretisch kader</a:t>
            </a:r>
            <a:r>
              <a:rPr lang="nl-NL" sz="1200" dirty="0">
                <a:solidFill>
                  <a:srgbClr val="00418C"/>
                </a:solidFill>
              </a:rPr>
              <a:t> | Onderwijsontwerp | Opzet van het onderzoek | Resultaten | Conclusie | Discussie | Literatuur</a:t>
            </a:r>
          </a:p>
        </p:txBody>
      </p:sp>
    </p:spTree>
    <p:extLst>
      <p:ext uri="{BB962C8B-B14F-4D97-AF65-F5344CB8AC3E}">
        <p14:creationId xmlns:p14="http://schemas.microsoft.com/office/powerpoint/2010/main" val="1260173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oud balk.mp4">
            <a:hlinkClick r:id="" action="ppaction://media"/>
          </p:cNvPr>
          <p:cNvPicPr>
            <a:picLocks noChangeAspect="1"/>
          </p:cNvPicPr>
          <p:nvPr>
            <a:videoFile r:link="rId1"/>
            <p:extLst>
              <p:ext uri="{DAA4B4D4-6D71-4841-9C94-3DE7FCFB9230}">
                <p14:media xmlns:p14="http://schemas.microsoft.com/office/powerpoint/2010/main" r:embed="rId2">
                  <p14:trim st="1254" end="5346.5674"/>
                </p14:media>
              </p:ext>
            </p:extLst>
          </p:nvPr>
        </p:nvPicPr>
        <p:blipFill>
          <a:blip r:embed="rId4"/>
          <a:stretch>
            <a:fillRect/>
          </a:stretch>
        </p:blipFill>
        <p:spPr>
          <a:xfrm>
            <a:off x="958617" y="908720"/>
            <a:ext cx="7226766" cy="5400000"/>
          </a:xfrm>
          <a:prstGeom prst="rect">
            <a:avLst/>
          </a:prstGeom>
          <a:ln w="38100" cap="sq">
            <a:solidFill>
              <a:srgbClr val="00418C"/>
            </a:solidFill>
            <a:prstDash val="solid"/>
            <a:miter lim="800000"/>
          </a:ln>
          <a:effectLst>
            <a:outerShdw blurRad="50800" dist="38100" dir="2700000" algn="tl" rotWithShape="0">
              <a:srgbClr val="000000">
                <a:alpha val="43000"/>
              </a:srgbClr>
            </a:outerShdw>
          </a:effectLst>
        </p:spPr>
      </p:pic>
      <p:sp>
        <p:nvSpPr>
          <p:cNvPr id="8" name="Tekstvak 7"/>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a:t>
            </a:r>
            <a:r>
              <a:rPr lang="nl-NL" sz="1200" b="1" dirty="0">
                <a:solidFill>
                  <a:srgbClr val="00418C"/>
                </a:solidFill>
              </a:rPr>
              <a:t>Theoretisch kader</a:t>
            </a:r>
            <a:r>
              <a:rPr lang="nl-NL" sz="1200" dirty="0">
                <a:solidFill>
                  <a:srgbClr val="00418C"/>
                </a:solidFill>
              </a:rPr>
              <a:t> | Onderwijsontwerp | Opzet van het onderzoek | Resultaten | Conclusie | Discussie | Literatuur</a:t>
            </a:r>
          </a:p>
        </p:txBody>
      </p:sp>
    </p:spTree>
    <p:extLst>
      <p:ext uri="{BB962C8B-B14F-4D97-AF65-F5344CB8AC3E}">
        <p14:creationId xmlns:p14="http://schemas.microsoft.com/office/powerpoint/2010/main" val="1723339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b="1" dirty="0"/>
              <a:t>Theoretisch kader</a:t>
            </a:r>
          </a:p>
        </p:txBody>
      </p:sp>
      <p:sp>
        <p:nvSpPr>
          <p:cNvPr id="5" name="Ondertitel 4"/>
          <p:cNvSpPr>
            <a:spLocks noGrp="1"/>
          </p:cNvSpPr>
          <p:nvPr>
            <p:ph type="subTitle" idx="1"/>
          </p:nvPr>
        </p:nvSpPr>
        <p:spPr>
          <a:xfrm>
            <a:off x="539552" y="1772816"/>
            <a:ext cx="6048672" cy="4464496"/>
          </a:xfrm>
        </p:spPr>
        <p:txBody>
          <a:bodyPr/>
          <a:lstStyle/>
          <a:p>
            <a:pPr marL="285750" indent="-285750">
              <a:buFont typeface="Arial" panose="020B0604020202020204" pitchFamily="34" charset="0"/>
              <a:buChar char="•"/>
            </a:pPr>
            <a:r>
              <a:rPr lang="nl-NL" dirty="0"/>
              <a:t>Focus op domeinen ‘meten’ en ‘meetkunde’</a:t>
            </a:r>
          </a:p>
          <a:p>
            <a:pPr marL="285750" indent="-285750">
              <a:buFont typeface="Arial" panose="020B0604020202020204" pitchFamily="34" charset="0"/>
              <a:buChar char="•"/>
            </a:pPr>
            <a:r>
              <a:rPr lang="nl-NL" dirty="0"/>
              <a:t>Motivatie van de student:</a:t>
            </a:r>
          </a:p>
          <a:p>
            <a:pPr marL="712788" indent="-285750">
              <a:buFont typeface="Arial" panose="020B0604020202020204" pitchFamily="34" charset="0"/>
              <a:buChar char="•"/>
            </a:pPr>
            <a:r>
              <a:rPr lang="nl-NL" sz="1600" dirty="0" err="1"/>
              <a:t>Self-efficacy</a:t>
            </a:r>
            <a:r>
              <a:rPr lang="nl-NL" sz="1600" dirty="0"/>
              <a:t>, </a:t>
            </a:r>
            <a:r>
              <a:rPr lang="nl-NL" sz="1600" dirty="0" err="1"/>
              <a:t>self</a:t>
            </a:r>
            <a:r>
              <a:rPr lang="nl-NL" sz="1600" dirty="0"/>
              <a:t>-concept, </a:t>
            </a:r>
            <a:r>
              <a:rPr lang="nl-NL" sz="1600" dirty="0" err="1"/>
              <a:t>task</a:t>
            </a:r>
            <a:r>
              <a:rPr lang="nl-NL" sz="1600" dirty="0"/>
              <a:t> </a:t>
            </a:r>
            <a:r>
              <a:rPr lang="nl-NL" sz="1600" dirty="0" err="1"/>
              <a:t>value</a:t>
            </a:r>
            <a:r>
              <a:rPr lang="nl-NL" sz="1600" dirty="0"/>
              <a:t>, rekenangst, ervaren moeilijkheidsgraad</a:t>
            </a:r>
          </a:p>
          <a:p>
            <a:pPr marL="285750" indent="-285750">
              <a:buFont typeface="Arial" panose="020B0604020202020204" pitchFamily="34" charset="0"/>
              <a:buChar char="•"/>
            </a:pPr>
            <a:r>
              <a:rPr lang="nl-NL" dirty="0"/>
              <a:t>Rol van de docent:</a:t>
            </a:r>
          </a:p>
          <a:p>
            <a:pPr marL="712788" indent="-285750">
              <a:buFont typeface="Arial" panose="020B0604020202020204" pitchFamily="34" charset="0"/>
              <a:buChar char="•"/>
            </a:pPr>
            <a:r>
              <a:rPr lang="nl-NL" sz="1600" dirty="0"/>
              <a:t>Ontwerpt de online leeromgeving</a:t>
            </a:r>
          </a:p>
          <a:p>
            <a:pPr marL="712788" indent="-285750">
              <a:buFont typeface="Arial" panose="020B0604020202020204" pitchFamily="34" charset="0"/>
              <a:buChar char="•"/>
            </a:pPr>
            <a:r>
              <a:rPr lang="nl-NL" sz="1600" dirty="0"/>
              <a:t>Faciliteren van leren</a:t>
            </a:r>
          </a:p>
          <a:p>
            <a:pPr marL="712788" indent="-285750">
              <a:buFont typeface="Arial" panose="020B0604020202020204" pitchFamily="34" charset="0"/>
              <a:buChar char="•"/>
            </a:pPr>
            <a:r>
              <a:rPr lang="nl-NL" sz="1600" dirty="0"/>
              <a:t>Coach/mentor</a:t>
            </a:r>
          </a:p>
          <a:p>
            <a:pPr marL="712788" indent="-285750">
              <a:buFont typeface="Arial" panose="020B0604020202020204" pitchFamily="34" charset="0"/>
              <a:buChar char="•"/>
            </a:pPr>
            <a:r>
              <a:rPr lang="nl-NL" sz="1600" dirty="0"/>
              <a:t>Navigeren naar kennis</a:t>
            </a:r>
          </a:p>
          <a:p>
            <a:pPr marL="712788" indent="-285750">
              <a:buFont typeface="Arial" panose="020B0604020202020204" pitchFamily="34" charset="0"/>
              <a:buChar char="•"/>
            </a:pPr>
            <a:r>
              <a:rPr lang="nl-NL" sz="1600" dirty="0"/>
              <a:t>Medestudent (samen leren)</a:t>
            </a:r>
          </a:p>
          <a:p>
            <a:pPr marL="285750" indent="-285750">
              <a:buFont typeface="Arial" panose="020B0604020202020204" pitchFamily="34" charset="0"/>
              <a:buChar char="•"/>
            </a:pPr>
            <a:r>
              <a:rPr lang="nl-NL" dirty="0"/>
              <a:t>Rol van de student:</a:t>
            </a:r>
          </a:p>
          <a:p>
            <a:pPr marL="712788" indent="-285750">
              <a:buFont typeface="Arial" panose="020B0604020202020204" pitchFamily="34" charset="0"/>
              <a:buChar char="•"/>
            </a:pPr>
            <a:r>
              <a:rPr lang="nl-NL" sz="1600" dirty="0"/>
              <a:t>Actieve participant in het leerproces</a:t>
            </a:r>
          </a:p>
          <a:p>
            <a:pPr marL="712788" indent="-285750">
              <a:buFont typeface="Arial" panose="020B0604020202020204" pitchFamily="34" charset="0"/>
              <a:buChar char="•"/>
            </a:pPr>
            <a:r>
              <a:rPr lang="nl-NL" sz="1600" dirty="0"/>
              <a:t>Produceert en deelt kennis</a:t>
            </a:r>
          </a:p>
          <a:p>
            <a:pPr marL="712788" indent="-285750">
              <a:buFont typeface="Arial" panose="020B0604020202020204" pitchFamily="34" charset="0"/>
              <a:buChar char="•"/>
            </a:pPr>
            <a:r>
              <a:rPr lang="nl-NL" sz="1600" dirty="0"/>
              <a:t>Leert samen met anderen</a:t>
            </a:r>
          </a:p>
          <a:p>
            <a:pPr marL="712788" indent="-285750">
              <a:buFont typeface="Arial" panose="020B0604020202020204" pitchFamily="34" charset="0"/>
              <a:buChar char="•"/>
            </a:pPr>
            <a:endParaRPr lang="nl-NL" sz="1600" dirty="0"/>
          </a:p>
        </p:txBody>
      </p:sp>
      <p:pic>
        <p:nvPicPr>
          <p:cNvPr id="4098" name="Picture 2" descr="Stack of books pile of books clipart kid 2"/>
          <p:cNvPicPr>
            <a:picLocks noGrp="1" noChangeAspect="1" noChangeArrowheads="1"/>
          </p:cNvPicPr>
          <p:nvPr>
            <p:ph type="pic" sz="quarter" idx="10"/>
          </p:nvPr>
        </p:nvPicPr>
        <p:blipFill rotWithShape="1">
          <a:blip r:embed="rId3" cstate="print">
            <a:extLst>
              <a:ext uri="{28A0092B-C50C-407E-A947-70E740481C1C}">
                <a14:useLocalDpi xmlns:a14="http://schemas.microsoft.com/office/drawing/2010/main" val="0"/>
              </a:ext>
            </a:extLst>
          </a:blip>
          <a:srcRect l="8150" t="4631" r="7917" b="4221"/>
          <a:stretch/>
        </p:blipFill>
        <p:spPr bwMode="auto">
          <a:xfrm>
            <a:off x="6660232" y="1828800"/>
            <a:ext cx="2251739" cy="435102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a:t>
            </a:r>
            <a:r>
              <a:rPr lang="nl-NL" sz="1200" b="1" dirty="0">
                <a:solidFill>
                  <a:srgbClr val="00418C"/>
                </a:solidFill>
              </a:rPr>
              <a:t>Theoretisch kader</a:t>
            </a:r>
            <a:r>
              <a:rPr lang="nl-NL" sz="1200" dirty="0">
                <a:solidFill>
                  <a:srgbClr val="00418C"/>
                </a:solidFill>
              </a:rPr>
              <a:t> | Onderwijsontwerp | Opzet van het onderzoek | Resultaten | Conclusie | Discussie | Literatuur</a:t>
            </a:r>
          </a:p>
        </p:txBody>
      </p:sp>
    </p:spTree>
    <p:extLst>
      <p:ext uri="{BB962C8B-B14F-4D97-AF65-F5344CB8AC3E}">
        <p14:creationId xmlns:p14="http://schemas.microsoft.com/office/powerpoint/2010/main" val="537968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544015" y="1064311"/>
            <a:ext cx="6980313" cy="648072"/>
          </a:xfrm>
        </p:spPr>
        <p:txBody>
          <a:bodyPr>
            <a:normAutofit/>
          </a:bodyPr>
          <a:lstStyle/>
          <a:p>
            <a:r>
              <a:rPr lang="nl-NL" b="1" dirty="0"/>
              <a:t>Onderwijsontwerp – voorkennis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717" y="1628800"/>
            <a:ext cx="6996567"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287524" y="6453336"/>
            <a:ext cx="8568952" cy="276999"/>
          </a:xfrm>
          <a:prstGeom prst="rect">
            <a:avLst/>
          </a:prstGeom>
          <a:noFill/>
        </p:spPr>
        <p:txBody>
          <a:bodyPr wrap="square" rtlCol="0">
            <a:spAutoFit/>
          </a:bodyPr>
          <a:lstStyle/>
          <a:p>
            <a:r>
              <a:rPr lang="nl-NL" sz="1200" dirty="0">
                <a:solidFill>
                  <a:srgbClr val="00418C"/>
                </a:solidFill>
              </a:rPr>
              <a:t>Aanleiding | Theoretisch kader | </a:t>
            </a:r>
            <a:r>
              <a:rPr lang="nl-NL" sz="1200" b="1" dirty="0">
                <a:solidFill>
                  <a:srgbClr val="00418C"/>
                </a:solidFill>
              </a:rPr>
              <a:t>Onderwijsontwerp</a:t>
            </a:r>
            <a:r>
              <a:rPr lang="nl-NL" sz="1200" dirty="0">
                <a:solidFill>
                  <a:srgbClr val="00418C"/>
                </a:solidFill>
              </a:rPr>
              <a:t> | Opzet van het onderzoek | Resultaten | Conclusie | Discussie | Literatuur</a:t>
            </a:r>
          </a:p>
        </p:txBody>
      </p:sp>
    </p:spTree>
    <p:extLst>
      <p:ext uri="{BB962C8B-B14F-4D97-AF65-F5344CB8AC3E}">
        <p14:creationId xmlns:p14="http://schemas.microsoft.com/office/powerpoint/2010/main" val="2721010806"/>
      </p:ext>
    </p:extLst>
  </p:cSld>
  <p:clrMapOvr>
    <a:masterClrMapping/>
  </p:clrMapOvr>
</p:sld>
</file>

<file path=ppt/theme/theme1.xml><?xml version="1.0" encoding="utf-8"?>
<a:theme xmlns:a="http://schemas.openxmlformats.org/drawingml/2006/main" name="Flevoland algemeen 4x3">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4C826F01B35D459B9C3D014B0D3271" ma:contentTypeVersion="1" ma:contentTypeDescription="Create a new document." ma:contentTypeScope="" ma:versionID="d603551f2b6493ab61d6b7bd582eb733">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51F625-D652-4C9B-ACD2-9FCEFFC5F050}">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schemas.microsoft.com/office/2006/documentManagement/types"/>
    <ds:schemaRef ds:uri="http://www.w3.org/XML/1998/namespace"/>
    <ds:schemaRef ds:uri="http://purl.org/dc/terms/"/>
  </ds:schemaRefs>
</ds:datastoreItem>
</file>

<file path=customXml/itemProps2.xml><?xml version="1.0" encoding="utf-8"?>
<ds:datastoreItem xmlns:ds="http://schemas.openxmlformats.org/officeDocument/2006/customXml" ds:itemID="{A3F5CF58-3769-45C4-8BE2-5FA121459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3E9C2F-5BCA-46DF-AA88-F518352BC2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Flevoland algemeen 4x3</Template>
  <TotalTime>0</TotalTime>
  <Words>2311</Words>
  <Application>Microsoft Office PowerPoint</Application>
  <PresentationFormat>Diavoorstelling (4:3)</PresentationFormat>
  <Paragraphs>206</Paragraphs>
  <Slides>26</Slides>
  <Notes>5</Notes>
  <HiddenSlides>0</HiddenSlides>
  <MMClips>1</MMClips>
  <ScaleCrop>false</ScaleCrop>
  <HeadingPairs>
    <vt:vector size="6" baseType="variant">
      <vt:variant>
        <vt:lpstr>Gebruikte lettertypen</vt:lpstr>
      </vt:variant>
      <vt:variant>
        <vt:i4>4</vt:i4>
      </vt:variant>
      <vt:variant>
        <vt:lpstr>Thema</vt:lpstr>
      </vt:variant>
      <vt:variant>
        <vt:i4>3</vt:i4>
      </vt:variant>
      <vt:variant>
        <vt:lpstr>Diatitels</vt:lpstr>
      </vt:variant>
      <vt:variant>
        <vt:i4>26</vt:i4>
      </vt:variant>
    </vt:vector>
  </HeadingPairs>
  <TitlesOfParts>
    <vt:vector size="33" baseType="lpstr">
      <vt:lpstr>Arial</vt:lpstr>
      <vt:lpstr>Calibri</vt:lpstr>
      <vt:lpstr>Georgia</vt:lpstr>
      <vt:lpstr>Wingdings</vt:lpstr>
      <vt:lpstr>Flevoland algemeen 4x3</vt:lpstr>
      <vt:lpstr>1_Kantoorthema</vt:lpstr>
      <vt:lpstr>2_Kantoorthema</vt:lpstr>
      <vt:lpstr>Rekenen &amp; DLM op de Pabo</vt:lpstr>
      <vt:lpstr>Inhoud</vt:lpstr>
      <vt:lpstr>Enkele begrippen</vt:lpstr>
      <vt:lpstr>Enkele begrippen</vt:lpstr>
      <vt:lpstr>Aanleiding</vt:lpstr>
      <vt:lpstr>Theoretisch kader</vt:lpstr>
      <vt:lpstr>PowerPoint-presentatie</vt:lpstr>
      <vt:lpstr>Theoretisch kader</vt:lpstr>
      <vt:lpstr>Onderwijsontwerp – voorkennis </vt:lpstr>
      <vt:lpstr>Onderwijsontwerp – voorkennis </vt:lpstr>
      <vt:lpstr>Onderwijsontwerp – oefenen + hint </vt:lpstr>
      <vt:lpstr>Onderwijsontwerp – instructie </vt:lpstr>
      <vt:lpstr>Onderwijsontwerp – oefenen </vt:lpstr>
      <vt:lpstr>Onderwijsontwerp – resultaten</vt:lpstr>
      <vt:lpstr>Onderwijsontwerp – forumopdracht</vt:lpstr>
      <vt:lpstr>Opzet van het onderzoek</vt:lpstr>
      <vt:lpstr>Resultaten – rekenvaardigheid </vt:lpstr>
      <vt:lpstr>Resultaten – motivatie </vt:lpstr>
      <vt:lpstr>Resultaten – motivatie </vt:lpstr>
      <vt:lpstr>Resultaten – ervaringen studenten (inhoud)</vt:lpstr>
      <vt:lpstr>Resultaten – ervaringen studenten (ontwerp)</vt:lpstr>
      <vt:lpstr>Resultaten – ervaringen studenten (motivatie)</vt:lpstr>
      <vt:lpstr>Conclusie</vt:lpstr>
      <vt:lpstr>Discussie</vt:lpstr>
      <vt:lpstr>Literatuur (o.a.)</vt:lpstr>
      <vt:lpstr>Bedankt voor uw aandacht!</vt:lpstr>
    </vt:vector>
  </TitlesOfParts>
  <Company>Windesheim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Rekenen &amp; DLM op de Pabo</dc:title>
  <dc:creator>Maaike Kenter</dc:creator>
  <cp:lastModifiedBy>Maassen-Monrooij, V. (Veronica)</cp:lastModifiedBy>
  <cp:revision>37</cp:revision>
  <cp:lastPrinted>2014-09-15T08:44:28Z</cp:lastPrinted>
  <dcterms:created xsi:type="dcterms:W3CDTF">2018-01-24T18:35:37Z</dcterms:created>
  <dcterms:modified xsi:type="dcterms:W3CDTF">2019-03-22T13:37:40Z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0x010100154C826F01B35D459B9C3D014B0D3271</vt:lpwstr>
  </property>
</Properties>
</file>