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39"/>
  </p:notesMasterIdLst>
  <p:handoutMasterIdLst>
    <p:handoutMasterId r:id="rId40"/>
  </p:handoutMasterIdLst>
  <p:sldIdLst>
    <p:sldId id="314" r:id="rId2"/>
    <p:sldId id="377" r:id="rId3"/>
    <p:sldId id="430" r:id="rId4"/>
    <p:sldId id="431" r:id="rId5"/>
    <p:sldId id="432" r:id="rId6"/>
    <p:sldId id="433" r:id="rId7"/>
    <p:sldId id="449" r:id="rId8"/>
    <p:sldId id="434" r:id="rId9"/>
    <p:sldId id="435" r:id="rId10"/>
    <p:sldId id="370" r:id="rId11"/>
    <p:sldId id="437" r:id="rId12"/>
    <p:sldId id="438" r:id="rId13"/>
    <p:sldId id="417" r:id="rId14"/>
    <p:sldId id="439" r:id="rId15"/>
    <p:sldId id="378" r:id="rId16"/>
    <p:sldId id="380" r:id="rId17"/>
    <p:sldId id="382" r:id="rId18"/>
    <p:sldId id="450" r:id="rId19"/>
    <p:sldId id="383" r:id="rId20"/>
    <p:sldId id="446" r:id="rId21"/>
    <p:sldId id="442" r:id="rId22"/>
    <p:sldId id="443" r:id="rId23"/>
    <p:sldId id="444" r:id="rId24"/>
    <p:sldId id="445" r:id="rId25"/>
    <p:sldId id="385" r:id="rId26"/>
    <p:sldId id="393" r:id="rId27"/>
    <p:sldId id="409" r:id="rId28"/>
    <p:sldId id="407" r:id="rId29"/>
    <p:sldId id="406" r:id="rId30"/>
    <p:sldId id="408" r:id="rId31"/>
    <p:sldId id="414" r:id="rId32"/>
    <p:sldId id="412" r:id="rId33"/>
    <p:sldId id="424" r:id="rId34"/>
    <p:sldId id="425" r:id="rId35"/>
    <p:sldId id="416" r:id="rId36"/>
    <p:sldId id="452" r:id="rId37"/>
    <p:sldId id="376" r:id="rId38"/>
  </p:sldIdLst>
  <p:sldSz cx="9144000" cy="6858000" type="screen4x3"/>
  <p:notesSz cx="6797675" cy="9874250"/>
  <p:defaultTextStyle>
    <a:defPPr>
      <a:defRPr lang="nl-NL"/>
    </a:defPPr>
    <a:lvl1pPr algn="l" rtl="0" eaLnBrk="0" fontAlgn="base" hangingPunct="0">
      <a:spcBef>
        <a:spcPct val="0"/>
      </a:spcBef>
      <a:spcAft>
        <a:spcPct val="0"/>
      </a:spcAft>
      <a:defRPr sz="1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Kleijn"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9"/>
    <a:srgbClr val="CC3300"/>
    <a:srgbClr val="FF3300"/>
    <a:srgbClr val="F0E2E4"/>
    <a:srgbClr val="00CCFF"/>
    <a:srgbClr val="9966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78700" autoAdjust="0"/>
  </p:normalViewPr>
  <p:slideViewPr>
    <p:cSldViewPr>
      <p:cViewPr varScale="1">
        <p:scale>
          <a:sx n="69" d="100"/>
          <a:sy n="69" d="100"/>
        </p:scale>
        <p:origin x="-172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0"/>
    </p:cViewPr>
  </p:sorterViewPr>
  <p:notesViewPr>
    <p:cSldViewPr>
      <p:cViewPr varScale="1">
        <p:scale>
          <a:sx n="68" d="100"/>
          <a:sy n="68" d="100"/>
        </p:scale>
        <p:origin x="-3306" y="-11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55299"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55300"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55301"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2022F6B-7088-4667-9DE1-802AD15A165C}" type="slidenum">
              <a:rPr lang="nl-NL"/>
              <a:pPr>
                <a:defRPr/>
              </a:pPr>
              <a:t>‹#›</a:t>
            </a:fld>
            <a:endParaRPr lang="nl-NL"/>
          </a:p>
        </p:txBody>
      </p:sp>
    </p:spTree>
    <p:extLst>
      <p:ext uri="{BB962C8B-B14F-4D97-AF65-F5344CB8AC3E}">
        <p14:creationId xmlns:p14="http://schemas.microsoft.com/office/powerpoint/2010/main" val="2924046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5123"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3584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463" y="4691063"/>
            <a:ext cx="498475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het opmaakprofiel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5126" name="Rectangle 6"/>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5127" name="Rectangle 7"/>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815FE7-7934-49C1-963A-091D4FF230AF}" type="slidenum">
              <a:rPr lang="nl-NL"/>
              <a:pPr>
                <a:defRPr/>
              </a:pPr>
              <a:t>‹#›</a:t>
            </a:fld>
            <a:endParaRPr lang="nl-NL"/>
          </a:p>
        </p:txBody>
      </p:sp>
    </p:spTree>
    <p:extLst>
      <p:ext uri="{BB962C8B-B14F-4D97-AF65-F5344CB8AC3E}">
        <p14:creationId xmlns:p14="http://schemas.microsoft.com/office/powerpoint/2010/main" val="3271222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CAB0427D-2D8E-4830-BAC0-AD8146A18FD9}" type="slidenum">
              <a:rPr lang="nl-NL" altLang="nl-NL" sz="1200" smtClean="0"/>
              <a:pPr/>
              <a:t>1</a:t>
            </a:fld>
            <a:endParaRPr lang="nl-NL" altLang="nl-NL"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nl-NL"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F0601BCF-D981-4C7E-BAB1-2A9A00576983}" type="slidenum">
              <a:rPr lang="en-US" sz="1200" smtClean="0">
                <a:latin typeface="Arial" pitchFamily="34" charset="0"/>
                <a:ea typeface="ＭＳ Ｐゴシック" pitchFamily="34" charset="-128"/>
              </a:rPr>
              <a:pPr/>
              <a:t>25</a:t>
            </a:fld>
            <a:endParaRPr lang="en-US" sz="1200" smtClean="0">
              <a:latin typeface="Arial" pitchFamily="34" charset="0"/>
              <a:ea typeface="ＭＳ Ｐゴシック" pitchFamily="34" charset="-128"/>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34" charset="-128"/>
              </a:rPr>
              <a:t>We have also heard RB</a:t>
            </a:r>
            <a:r>
              <a:rPr lang="en-US" baseline="0" dirty="0" smtClean="0">
                <a:ea typeface="ＭＳ Ｐゴシック" pitchFamily="34" charset="-128"/>
              </a:rPr>
              <a:t> faster</a:t>
            </a:r>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New world…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95D2C4B0-64C2-4DA4-BC50-950438C33D88}" type="slidenum">
              <a:rPr lang="en-US" sz="1200" smtClean="0"/>
              <a:pPr/>
              <a:t>26</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CF3D894-F404-4D9B-A3CC-05977CB99A09}" type="slidenum">
              <a:rPr lang="nl-NL" smtClean="0">
                <a:solidFill>
                  <a:prstClr val="black"/>
                </a:solidFill>
                <a:latin typeface="Calibri"/>
              </a:rPr>
              <a:pPr/>
              <a:t>29</a:t>
            </a:fld>
            <a:endParaRPr lang="nl-NL">
              <a:solidFill>
                <a:prstClr val="black"/>
              </a:solidFill>
              <a:latin typeface="Calibri"/>
            </a:endParaRPr>
          </a:p>
        </p:txBody>
      </p:sp>
    </p:spTree>
    <p:extLst>
      <p:ext uri="{BB962C8B-B14F-4D97-AF65-F5344CB8AC3E}">
        <p14:creationId xmlns:p14="http://schemas.microsoft.com/office/powerpoint/2010/main" val="191092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815FE7-7934-49C1-963A-091D4FF230AF}" type="slidenum">
              <a:rPr lang="nl-NL" smtClean="0"/>
              <a:pPr>
                <a:defRPr/>
              </a:pPr>
              <a:t>33</a:t>
            </a:fld>
            <a:endParaRPr lang="nl-NL"/>
          </a:p>
        </p:txBody>
      </p:sp>
    </p:spTree>
    <p:extLst>
      <p:ext uri="{BB962C8B-B14F-4D97-AF65-F5344CB8AC3E}">
        <p14:creationId xmlns:p14="http://schemas.microsoft.com/office/powerpoint/2010/main" val="116909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when his brain is </a:t>
            </a:r>
            <a:r>
              <a:rPr lang="en-US" baseline="0" dirty="0" err="1" smtClean="0"/>
              <a:t>predicitng</a:t>
            </a:r>
            <a:r>
              <a:rPr lang="en-US" baseline="0" dirty="0" smtClean="0"/>
              <a:t> and anticipating the lines, we see dots</a:t>
            </a:r>
          </a:p>
          <a:p>
            <a:r>
              <a:rPr lang="en-US" sz="1200" kern="1200" dirty="0" smtClean="0">
                <a:solidFill>
                  <a:schemeClr val="tx1"/>
                </a:solidFill>
                <a:effectLst/>
                <a:latin typeface="+mn-lt"/>
                <a:ea typeface="+mn-ea"/>
                <a:cs typeface="+mn-cs"/>
              </a:rPr>
              <a:t>Very often his sight is not on the line, at the Cartesian point, but is just above it, anticipating where they are going..</a:t>
            </a:r>
          </a:p>
          <a:p>
            <a:r>
              <a:rPr lang="en-US" sz="1200" kern="1200" dirty="0" smtClean="0">
                <a:solidFill>
                  <a:schemeClr val="tx1"/>
                </a:solidFill>
                <a:effectLst/>
                <a:latin typeface="+mn-lt"/>
                <a:ea typeface="+mn-ea"/>
                <a:cs typeface="+mn-cs"/>
              </a:rPr>
              <a:t>Because his hands are already in place, he is not asking where are my hands, he needs to know where they are </a:t>
            </a:r>
            <a:r>
              <a:rPr lang="en-US" sz="1200" kern="1200" dirty="0" err="1" smtClean="0">
                <a:solidFill>
                  <a:schemeClr val="tx1"/>
                </a:solidFill>
                <a:effectLst/>
                <a:latin typeface="+mn-lt"/>
                <a:ea typeface="+mn-ea"/>
                <a:cs typeface="+mn-cs"/>
              </a:rPr>
              <a:t>inorder</a:t>
            </a:r>
            <a:r>
              <a:rPr lang="en-US" sz="1200" kern="1200" dirty="0" smtClean="0">
                <a:solidFill>
                  <a:schemeClr val="tx1"/>
                </a:solidFill>
                <a:effectLst/>
                <a:latin typeface="+mn-lt"/>
                <a:ea typeface="+mn-ea"/>
                <a:cs typeface="+mn-cs"/>
              </a:rPr>
              <a:t> to keep it green, but then he does that by just focusing on the color of screen,</a:t>
            </a:r>
          </a:p>
          <a:p>
            <a:r>
              <a:rPr lang="en-US" sz="1200" kern="1200" dirty="0" smtClean="0">
                <a:solidFill>
                  <a:schemeClr val="tx1"/>
                </a:solidFill>
                <a:effectLst/>
                <a:latin typeface="+mn-lt"/>
                <a:ea typeface="+mn-ea"/>
                <a:cs typeface="+mn-cs"/>
              </a:rPr>
              <a:t>It’s like when you drive a car, you don’t constantly look at your hands </a:t>
            </a:r>
            <a:r>
              <a:rPr lang="en-US" sz="1200" kern="1200" dirty="0" err="1" smtClean="0">
                <a:solidFill>
                  <a:schemeClr val="tx1"/>
                </a:solidFill>
                <a:effectLst/>
                <a:latin typeface="+mn-lt"/>
                <a:ea typeface="+mn-ea"/>
                <a:cs typeface="+mn-cs"/>
              </a:rPr>
              <a:t>inorder</a:t>
            </a:r>
            <a:r>
              <a:rPr lang="en-US" sz="1200" kern="1200" dirty="0" smtClean="0">
                <a:solidFill>
                  <a:schemeClr val="tx1"/>
                </a:solidFill>
                <a:effectLst/>
                <a:latin typeface="+mn-lt"/>
                <a:ea typeface="+mn-ea"/>
                <a:cs typeface="+mn-cs"/>
              </a:rPr>
              <a:t> to be able to make the right move to the left or right, you just look ahead and anticipate your next move, when you are walking, you don’t  look at your feet, or right in front of it, you look ahead and anticipate when you have to slightly and gradually turn your body when there is a turn .. and this is what we think is happening in our little game here.</a:t>
            </a:r>
          </a:p>
          <a:p>
            <a:r>
              <a:rPr lang="en-US" sz="1200" kern="1200" dirty="0" smtClean="0">
                <a:solidFill>
                  <a:schemeClr val="tx1"/>
                </a:solidFill>
                <a:effectLst/>
                <a:latin typeface="+mn-lt"/>
                <a:ea typeface="+mn-ea"/>
                <a:cs typeface="+mn-cs"/>
              </a:rPr>
              <a:t>You are getting the feedback from the screen, and trying to stay in the green zone and away from the red zone.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could be that the gaze is anticipating and waiting for the hands to arrive and </a:t>
            </a:r>
          </a:p>
          <a:p>
            <a:r>
              <a:rPr lang="en-US" sz="1200" kern="1200" dirty="0" smtClean="0">
                <a:solidFill>
                  <a:schemeClr val="tx1"/>
                </a:solidFill>
                <a:effectLst/>
                <a:latin typeface="+mn-lt"/>
                <a:ea typeface="+mn-ea"/>
                <a:cs typeface="+mn-cs"/>
              </a:rPr>
              <a:t>Except that walking and driving is a skill that we have learned.</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28E0627-4265-4945-A0D5-7542275CC25A}" type="slidenum">
              <a:rPr lang="en-US" smtClean="0"/>
              <a:t>34</a:t>
            </a:fld>
            <a:endParaRPr lang="en-US"/>
          </a:p>
        </p:txBody>
      </p:sp>
    </p:spTree>
    <p:extLst>
      <p:ext uri="{BB962C8B-B14F-4D97-AF65-F5344CB8AC3E}">
        <p14:creationId xmlns:p14="http://schemas.microsoft.com/office/powerpoint/2010/main" val="3715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FC43BCD1-62CC-4275-8311-40C34B96F8C1}" type="slidenum">
              <a:rPr lang="en-US" sz="1200" smtClean="0">
                <a:latin typeface="Arial" pitchFamily="34" charset="0"/>
                <a:ea typeface="ＭＳ Ｐゴシック" pitchFamily="34" charset="-128"/>
              </a:rPr>
              <a:pPr/>
              <a:t>15</a:t>
            </a:fld>
            <a:endParaRPr lang="en-US" sz="1200" smtClean="0">
              <a:latin typeface="Arial" pitchFamily="34" charset="0"/>
              <a:ea typeface="ＭＳ Ｐゴシック" pitchFamily="34" charset="-128"/>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84CB67F1-E003-45E4-8304-01F6D2190966}" type="slidenum">
              <a:rPr lang="en-US" sz="1200" smtClean="0">
                <a:latin typeface="Arial" pitchFamily="34" charset="0"/>
                <a:ea typeface="ＭＳ Ｐゴシック" pitchFamily="34" charset="-128"/>
              </a:rPr>
              <a:pPr/>
              <a:t>16</a:t>
            </a:fld>
            <a:endParaRPr lang="en-US" sz="1200" smtClean="0">
              <a:latin typeface="Arial" pitchFamily="34" charset="0"/>
              <a:ea typeface="ＭＳ Ｐゴシック" pitchFamily="34" charset="-128"/>
            </a:endParaRPr>
          </a:p>
        </p:txBody>
      </p:sp>
      <p:sp>
        <p:nvSpPr>
          <p:cNvPr id="38915"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1872B33C-2D44-45F2-91A2-B6E1A971B87F}" type="slidenum">
              <a:rPr lang="en-US" sz="1200" smtClean="0">
                <a:latin typeface="Arial" pitchFamily="34" charset="0"/>
                <a:ea typeface="ＭＳ Ｐゴシック" pitchFamily="34" charset="-128"/>
              </a:rPr>
              <a:pPr/>
              <a:t>17</a:t>
            </a:fld>
            <a:endParaRPr lang="en-US" sz="1200" smtClean="0">
              <a:latin typeface="Arial" pitchFamily="34" charset="0"/>
              <a:ea typeface="ＭＳ Ｐゴシック" pitchFamily="34" charset="-128"/>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9BC99A56-0AB9-495A-A8C9-756610137CE9}" type="slidenum">
              <a:rPr lang="en-US" sz="1200" smtClean="0">
                <a:latin typeface="Arial" pitchFamily="34" charset="0"/>
                <a:ea typeface="ＭＳ Ｐゴシック" pitchFamily="34" charset="-128"/>
              </a:rPr>
              <a:pPr/>
              <a:t>19</a:t>
            </a:fld>
            <a:endParaRPr lang="en-US" sz="1200" smtClean="0">
              <a:latin typeface="Arial" pitchFamily="34" charset="0"/>
              <a:ea typeface="ＭＳ Ｐゴシック" pitchFamily="34" charset="-128"/>
            </a:endParaRPr>
          </a:p>
        </p:txBody>
      </p:sp>
      <p:sp>
        <p:nvSpPr>
          <p:cNvPr id="41987" name="Slide Image Placeholder 1"/>
          <p:cNvSpPr>
            <a:spLocks noGrp="1" noRot="1" noChangeAspect="1" noTextEdit="1"/>
          </p:cNvSpPr>
          <p:nvPr>
            <p:ph type="sldImg"/>
          </p:nvPr>
        </p:nvSpPr>
        <p:spPr>
          <a:solidFill>
            <a:srgbClr val="FFFFFF"/>
          </a:solidFill>
          <a:ln/>
        </p:spPr>
      </p:sp>
      <p:sp>
        <p:nvSpPr>
          <p:cNvPr id="41988"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ＭＳ Ｐゴシック" pitchFamily="34" charset="-128"/>
              </a:rPr>
              <a:t>During a typical experiment, participants are initially asked to </a:t>
            </a:r>
            <a:r>
              <a:rPr lang="ja-JP" altLang="en-US" dirty="0" smtClean="0"/>
              <a:t>“</a:t>
            </a:r>
            <a:r>
              <a:rPr lang="en-US" dirty="0" smtClean="0">
                <a:ea typeface="ＭＳ Ｐゴシック" pitchFamily="34" charset="-128"/>
              </a:rPr>
              <a:t>make the screen green</a:t>
            </a:r>
            <a:r>
              <a:rPr lang="ja-JP" altLang="en-US" dirty="0" smtClean="0"/>
              <a:t>”</a:t>
            </a:r>
            <a:r>
              <a:rPr lang="en-US" dirty="0" smtClean="0">
                <a:ea typeface="ＭＳ Ｐゴシック" pitchFamily="34" charset="-128"/>
              </a:rPr>
              <a:t> and the students are then guided to discover and enact a physical solution to this mystery device.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In order to make a green screen, the MIT tracks the heights of the participant</a:t>
            </a:r>
            <a:r>
              <a:rPr lang="ja-JP" altLang="en-US" dirty="0" smtClean="0"/>
              <a:t>’</a:t>
            </a:r>
            <a:r>
              <a:rPr lang="en-US" dirty="0" smtClean="0">
                <a:ea typeface="ＭＳ Ｐゴシック" pitchFamily="34" charset="-128"/>
              </a:rPr>
              <a:t>s hands, and compares that ratio to a </a:t>
            </a:r>
            <a:r>
              <a:rPr lang="ja-JP" altLang="en-US" dirty="0" smtClean="0"/>
              <a:t>“</a:t>
            </a:r>
            <a:r>
              <a:rPr lang="en-US" dirty="0" smtClean="0">
                <a:ea typeface="ＭＳ Ｐゴシック" pitchFamily="34" charset="-128"/>
              </a:rPr>
              <a:t>secret</a:t>
            </a:r>
            <a:r>
              <a:rPr lang="ja-JP" altLang="en-US" dirty="0" smtClean="0"/>
              <a:t>”</a:t>
            </a:r>
            <a:r>
              <a:rPr lang="en-US" dirty="0" smtClean="0">
                <a:ea typeface="ＭＳ Ｐゴシック" pitchFamily="34" charset="-128"/>
              </a:rPr>
              <a:t> ratio set by the experimenter on the computer console.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For instance, if the experimenter sets a ratio of 1:2, then the screen would be green whenever the student</a:t>
            </a:r>
            <a:r>
              <a:rPr lang="ja-JP" altLang="en-US" dirty="0" smtClean="0"/>
              <a:t>’</a:t>
            </a:r>
            <a:r>
              <a:rPr lang="en-US" dirty="0" smtClean="0">
                <a:ea typeface="ＭＳ Ｐゴシック" pitchFamily="34" charset="-128"/>
              </a:rPr>
              <a:t>s right hand is twice as high as the left hand. If the student</a:t>
            </a:r>
            <a:r>
              <a:rPr lang="ja-JP" altLang="en-US" dirty="0" smtClean="0"/>
              <a:t>’</a:t>
            </a:r>
            <a:r>
              <a:rPr lang="en-US" dirty="0" smtClean="0">
                <a:ea typeface="ＭＳ Ｐゴシック" pitchFamily="34" charset="-128"/>
              </a:rPr>
              <a:t>s hands are close to the correct ratio, the screen turns yellow. When the students are far from the correct ratio, the screen is red. </a:t>
            </a:r>
          </a:p>
        </p:txBody>
      </p:sp>
      <p:sp>
        <p:nvSpPr>
          <p:cNvPr id="41989" name="Slide Number Placeholder 3"/>
          <p:cNvSpPr txBox="1">
            <a:spLocks noGrp="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r"/>
            <a:fld id="{B4E41A5E-A75D-4990-BD18-37F671A5758C}" type="slidenum">
              <a:rPr lang="en-US" sz="1200">
                <a:latin typeface="Arial" pitchFamily="34" charset="0"/>
                <a:ea typeface="ＭＳ Ｐゴシック" pitchFamily="34" charset="-128"/>
              </a:rPr>
              <a:pPr algn="r"/>
              <a:t>19</a:t>
            </a:fld>
            <a:endParaRPr lang="en-US" sz="120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a:p>
            <a:endParaRPr lang="nl-NL"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81A0FB1C-7BE5-4C81-8524-A138DE027034}" type="slidenum">
              <a:rPr lang="nl-NL" sz="1200" smtClean="0">
                <a:solidFill>
                  <a:srgbClr val="000000"/>
                </a:solidFill>
                <a:latin typeface="Calibri" pitchFamily="34" charset="0"/>
              </a:rPr>
              <a:pPr/>
              <a:t>21</a:t>
            </a:fld>
            <a:endParaRPr lang="nl-NL" sz="1200"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26BFD1D1-1D7E-4A2A-8CF8-26CFAE24AB34}" type="slidenum">
              <a:rPr lang="nl-NL" sz="1200" smtClean="0">
                <a:solidFill>
                  <a:srgbClr val="000000"/>
                </a:solidFill>
                <a:latin typeface="Calibri" pitchFamily="34" charset="0"/>
              </a:rPr>
              <a:pPr/>
              <a:t>22</a:t>
            </a:fld>
            <a:endParaRPr lang="nl-NL" sz="1200"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9E99BC02-3608-4AC0-9509-7CE76A0A618A}" type="slidenum">
              <a:rPr lang="nl-NL" sz="1200" smtClean="0">
                <a:solidFill>
                  <a:srgbClr val="000000"/>
                </a:solidFill>
                <a:latin typeface="Calibri" pitchFamily="34" charset="0"/>
              </a:rPr>
              <a:pPr/>
              <a:t>23</a:t>
            </a:fld>
            <a:endParaRPr lang="nl-NL" sz="1200" smtClean="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0644" indent="-170644" defTabSz="910102" eaLnBrk="1" fontAlgn="auto" hangingPunct="1">
              <a:spcBef>
                <a:spcPts val="0"/>
              </a:spcBef>
              <a:spcAft>
                <a:spcPts val="0"/>
              </a:spcAft>
              <a:buFontTx/>
              <a:buChar char="-"/>
              <a:defRPr/>
            </a:pPr>
            <a:r>
              <a:rPr lang="en-GB" dirty="0">
                <a:latin typeface="+mn-lt"/>
              </a:rPr>
              <a:t>What you saw is a schematic representation of the task used in our study. These tasks were presented on an </a:t>
            </a:r>
            <a:r>
              <a:rPr lang="en-GB" dirty="0" err="1">
                <a:latin typeface="+mn-lt"/>
              </a:rPr>
              <a:t>Ipad</a:t>
            </a:r>
            <a:r>
              <a:rPr lang="en-GB" dirty="0">
                <a:latin typeface="+mn-lt"/>
              </a:rPr>
              <a:t>. Children could move the two bars relatively to a pre-set proportion. In this example and in our study this was 1:2. Left bar could be moved with the left hand finger, right bar with the right hand finger. Whenever the children found the right proportion, the bars turned green. [</a:t>
            </a:r>
            <a:r>
              <a:rPr lang="en-GB" b="1" dirty="0">
                <a:latin typeface="+mn-lt"/>
              </a:rPr>
              <a:t>CLICK</a:t>
            </a:r>
            <a:r>
              <a:rPr lang="en-GB" dirty="0">
                <a:latin typeface="+mn-lt"/>
              </a:rPr>
              <a:t>]</a:t>
            </a:r>
          </a:p>
          <a:p>
            <a:pPr marL="170644" indent="-170644" defTabSz="910102" eaLnBrk="1" fontAlgn="auto" hangingPunct="1">
              <a:spcBef>
                <a:spcPts val="0"/>
              </a:spcBef>
              <a:spcAft>
                <a:spcPts val="0"/>
              </a:spcAft>
              <a:buFontTx/>
              <a:buChar char="-"/>
              <a:defRPr/>
            </a:pPr>
            <a:r>
              <a:rPr lang="en-GB" dirty="0">
                <a:latin typeface="+mn-lt"/>
              </a:rPr>
              <a:t>So, 2:4 is equivalent to 3:6, in both cases the bars are green. </a:t>
            </a:r>
            <a:endParaRPr lang="nl-NL" dirty="0">
              <a:latin typeface="+mn-lt"/>
            </a:endParaRPr>
          </a:p>
          <a:p>
            <a:pPr marL="170644" indent="-170644" defTabSz="910102" eaLnBrk="1" fontAlgn="auto" hangingPunct="1">
              <a:spcBef>
                <a:spcPts val="0"/>
              </a:spcBef>
              <a:spcAft>
                <a:spcPts val="0"/>
              </a:spcAft>
              <a:buFontTx/>
              <a:buChar char="-"/>
              <a:defRPr/>
            </a:pPr>
            <a:r>
              <a:rPr lang="en-GB" dirty="0">
                <a:latin typeface="+mn-lt"/>
              </a:rPr>
              <a:t>By making use of certain tasks, </a:t>
            </a:r>
            <a:endParaRPr lang="nl-NL" dirty="0">
              <a:latin typeface="+mn-lt"/>
            </a:endParaRPr>
          </a:p>
          <a:p>
            <a:pPr>
              <a:defRPr/>
            </a:pPr>
            <a:endParaRPr lang="nl-NL"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58123F9B-9599-4A55-86F8-7F6BFF77F7E2}" type="slidenum">
              <a:rPr lang="nl-NL" sz="1200" smtClean="0">
                <a:solidFill>
                  <a:srgbClr val="000000"/>
                </a:solidFill>
                <a:latin typeface="Calibri" pitchFamily="34" charset="0"/>
              </a:rPr>
              <a:pPr/>
              <a:t>24</a:t>
            </a:fld>
            <a:endParaRPr lang="nl-NL" sz="1200"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21" descr="ZW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187450" y="1714500"/>
            <a:ext cx="7558088" cy="647700"/>
          </a:xfrm>
        </p:spPr>
        <p:txBody>
          <a:bodyPr/>
          <a:lstStyle>
            <a:lvl1pPr>
              <a:defRPr>
                <a:solidFill>
                  <a:schemeClr val="tx2"/>
                </a:solidFill>
              </a:defRPr>
            </a:lvl1pPr>
          </a:lstStyle>
          <a:p>
            <a:r>
              <a:rPr lang="nl-NL"/>
              <a:t>Klik om het opmaakprofiel van de modeltitel te bewerken</a:t>
            </a:r>
          </a:p>
        </p:txBody>
      </p:sp>
      <p:sp>
        <p:nvSpPr>
          <p:cNvPr id="3076" name="Rectangle 4"/>
          <p:cNvSpPr>
            <a:spLocks noGrp="1" noChangeArrowheads="1"/>
          </p:cNvSpPr>
          <p:nvPr>
            <p:ph type="subTitle" idx="1"/>
          </p:nvPr>
        </p:nvSpPr>
        <p:spPr>
          <a:xfrm>
            <a:off x="1187450" y="2438400"/>
            <a:ext cx="7558088" cy="719138"/>
          </a:xfrm>
        </p:spPr>
        <p:txBody>
          <a:bodyPr/>
          <a:lstStyle>
            <a:lvl1pPr marL="0" indent="0">
              <a:buFontTx/>
              <a:buNone/>
              <a:defRPr sz="1800"/>
            </a:lvl1pPr>
          </a:lstStyle>
          <a:p>
            <a:r>
              <a:rPr lang="nl-NL"/>
              <a:t>Klik om het opmaakprofiel van de modelondertitel te bewerken</a:t>
            </a:r>
          </a:p>
        </p:txBody>
      </p:sp>
      <p:sp>
        <p:nvSpPr>
          <p:cNvPr id="6" name="Rectangle 6"/>
          <p:cNvSpPr>
            <a:spLocks noGrp="1" noChangeArrowheads="1"/>
          </p:cNvSpPr>
          <p:nvPr>
            <p:ph type="ftr" sz="quarter" idx="10"/>
          </p:nvPr>
        </p:nvSpPr>
        <p:spPr/>
        <p:txBody>
          <a:bodyPr/>
          <a:lstStyle>
            <a:lvl1pPr>
              <a:defRPr sz="1600" b="1"/>
            </a:lvl1pPr>
          </a:lstStyle>
          <a:p>
            <a:pPr>
              <a:defRPr/>
            </a:pPr>
            <a:endParaRPr lang="nl-NL"/>
          </a:p>
        </p:txBody>
      </p:sp>
      <p:sp>
        <p:nvSpPr>
          <p:cNvPr id="7" name="Rectangle 17"/>
          <p:cNvSpPr>
            <a:spLocks noGrp="1" noChangeArrowheads="1"/>
          </p:cNvSpPr>
          <p:nvPr>
            <p:ph type="dt" sz="half" idx="11"/>
          </p:nvPr>
        </p:nvSpPr>
        <p:spPr/>
        <p:txBody>
          <a:bodyPr/>
          <a:lstStyle>
            <a:lvl1pPr>
              <a:defRPr sz="1600"/>
            </a:lvl1pPr>
          </a:lstStyle>
          <a:p>
            <a:pPr>
              <a:defRPr/>
            </a:pPr>
            <a:endParaRPr lang="nl-NL"/>
          </a:p>
        </p:txBody>
      </p:sp>
    </p:spTree>
    <p:extLst>
      <p:ext uri="{BB962C8B-B14F-4D97-AF65-F5344CB8AC3E}">
        <p14:creationId xmlns:p14="http://schemas.microsoft.com/office/powerpoint/2010/main" val="61175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72AD249F-71DB-4F28-B897-A2293005522A}" type="datetimeFigureOut">
              <a:rPr lang="en-US"/>
              <a:pPr>
                <a:defRPr/>
              </a:pPr>
              <a:t>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8C9CF5-A07F-4F11-B855-44AD2D13607E}" type="slidenum">
              <a:rPr lang="en-US"/>
              <a:pPr>
                <a:defRPr/>
              </a:pPr>
              <a:t>‹#›</a:t>
            </a:fld>
            <a:endParaRPr lang="en-US"/>
          </a:p>
        </p:txBody>
      </p:sp>
    </p:spTree>
    <p:extLst>
      <p:ext uri="{BB962C8B-B14F-4D97-AF65-F5344CB8AC3E}">
        <p14:creationId xmlns:p14="http://schemas.microsoft.com/office/powerpoint/2010/main" val="32832714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C2D44A15-4DE7-4330-99F2-0A69CA5B51A6}" type="datetimeFigureOut">
              <a:rPr lang="en-US"/>
              <a:pPr>
                <a:defRPr/>
              </a:pPr>
              <a:t>1/22/2016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45E1F7-C9C8-498A-BDD2-D35AD95DC5BF}" type="slidenum">
              <a:rPr lang="en-US"/>
              <a:pPr>
                <a:defRPr/>
              </a:pPr>
              <a:t>‹#›</a:t>
            </a:fld>
            <a:endParaRPr lang="en-US"/>
          </a:p>
        </p:txBody>
      </p:sp>
    </p:spTree>
    <p:extLst>
      <p:ext uri="{BB962C8B-B14F-4D97-AF65-F5344CB8AC3E}">
        <p14:creationId xmlns:p14="http://schemas.microsoft.com/office/powerpoint/2010/main" val="2636226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6DDCAF5A-FCD0-4BE9-90CE-251877EB70AB}" type="datetimeFigureOut">
              <a:rPr lang="en-US"/>
              <a:pPr>
                <a:defRPr/>
              </a:pPr>
              <a:t>1/22/2016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019848-7052-4C9F-A6B9-1E91AEAF0104}" type="slidenum">
              <a:rPr lang="en-US"/>
              <a:pPr>
                <a:defRPr/>
              </a:pPr>
              <a:t>‹#›</a:t>
            </a:fld>
            <a:endParaRPr lang="en-US"/>
          </a:p>
        </p:txBody>
      </p:sp>
    </p:spTree>
    <p:extLst>
      <p:ext uri="{BB962C8B-B14F-4D97-AF65-F5344CB8AC3E}">
        <p14:creationId xmlns:p14="http://schemas.microsoft.com/office/powerpoint/2010/main" val="115067361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373063"/>
            <a:ext cx="75580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Klik om het opmaakprofiel van de modeltitel te bewerken</a:t>
            </a:r>
          </a:p>
        </p:txBody>
      </p:sp>
      <p:sp>
        <p:nvSpPr>
          <p:cNvPr id="1027" name="Rectangle 3"/>
          <p:cNvSpPr>
            <a:spLocks noGrp="1" noChangeArrowheads="1"/>
          </p:cNvSpPr>
          <p:nvPr>
            <p:ph type="body" idx="1"/>
          </p:nvPr>
        </p:nvSpPr>
        <p:spPr bwMode="auto">
          <a:xfrm>
            <a:off x="1187450" y="1114425"/>
            <a:ext cx="7558088"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8" name="Rectangle 6"/>
          <p:cNvSpPr>
            <a:spLocks noGrp="1" noChangeArrowheads="1"/>
          </p:cNvSpPr>
          <p:nvPr>
            <p:ph type="ftr" sz="quarter" idx="3"/>
          </p:nvPr>
        </p:nvSpPr>
        <p:spPr bwMode="auto">
          <a:xfrm>
            <a:off x="1187450" y="4432300"/>
            <a:ext cx="7558088" cy="252413"/>
          </a:xfrm>
          <a:prstGeom prst="rect">
            <a:avLst/>
          </a:prstGeom>
          <a:ln>
            <a:miter lim="800000"/>
            <a:headEnd/>
            <a:tailEnd/>
          </a:ln>
        </p:spPr>
        <p:txBody>
          <a:bodyPr vert="horz" wrap="square" lIns="0" tIns="0" rIns="0" bIns="0" numCol="1" anchor="t" anchorCtr="0" compatLnSpc="1">
            <a:prstTxWarp prst="textNoShape">
              <a:avLst/>
            </a:prstTxWarp>
          </a:bodyPr>
          <a:lstStyle>
            <a:lvl1pPr>
              <a:defRPr sz="1600" b="1"/>
            </a:lvl1pPr>
          </a:lstStyle>
          <a:p>
            <a:pPr>
              <a:defRPr/>
            </a:pPr>
            <a:endParaRPr lang="nl-NL"/>
          </a:p>
        </p:txBody>
      </p:sp>
      <p:sp>
        <p:nvSpPr>
          <p:cNvPr id="9" name="Rectangle 17"/>
          <p:cNvSpPr>
            <a:spLocks noGrp="1" noChangeArrowheads="1"/>
          </p:cNvSpPr>
          <p:nvPr>
            <p:ph type="dt" sz="half" idx="2"/>
          </p:nvPr>
        </p:nvSpPr>
        <p:spPr bwMode="auto">
          <a:xfrm>
            <a:off x="1187450" y="4760913"/>
            <a:ext cx="7558088" cy="252412"/>
          </a:xfrm>
          <a:prstGeom prst="rect">
            <a:avLst/>
          </a:prstGeom>
          <a:ln>
            <a:miter lim="800000"/>
            <a:headEnd/>
            <a:tailEnd/>
          </a:ln>
        </p:spPr>
        <p:txBody>
          <a:bodyPr vert="horz" wrap="square" lIns="0" tIns="0" rIns="0" bIns="0" numCol="1" anchor="t" anchorCtr="0" compatLnSpc="1">
            <a:prstTxWarp prst="textNoShape">
              <a:avLst/>
            </a:prstTxWarp>
          </a:bodyPr>
          <a:lstStyle>
            <a:lvl1pPr>
              <a:defRPr sz="1600"/>
            </a:lvl1pPr>
          </a:lstStyle>
          <a:p>
            <a:pPr>
              <a:defRPr/>
            </a:pPr>
            <a:endParaRPr lang="nl-NL"/>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rtl="0" eaLnBrk="0" fontAlgn="base" hangingPunct="0">
        <a:spcBef>
          <a:spcPct val="0"/>
        </a:spcBef>
        <a:spcAft>
          <a:spcPct val="0"/>
        </a:spcAft>
        <a:defRPr sz="2200" b="1">
          <a:solidFill>
            <a:schemeClr val="tx1"/>
          </a:solidFill>
          <a:latin typeface="Arial" charset="0"/>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eaLnBrk="0" fontAlgn="base" hangingPunct="0">
        <a:spcBef>
          <a:spcPct val="0"/>
        </a:spcBef>
        <a:spcAft>
          <a:spcPct val="0"/>
        </a:spcAft>
        <a:defRPr sz="2200" b="1">
          <a:solidFill>
            <a:schemeClr val="tx1"/>
          </a:solidFill>
          <a:latin typeface="Verdana" pitchFamily="34" charset="0"/>
        </a:defRPr>
      </a:lvl6pPr>
      <a:lvl7pPr marL="914400" algn="l" rtl="0" eaLnBrk="0" fontAlgn="base" hangingPunct="0">
        <a:spcBef>
          <a:spcPct val="0"/>
        </a:spcBef>
        <a:spcAft>
          <a:spcPct val="0"/>
        </a:spcAft>
        <a:defRPr sz="2200" b="1">
          <a:solidFill>
            <a:schemeClr val="tx1"/>
          </a:solidFill>
          <a:latin typeface="Verdana" pitchFamily="34" charset="0"/>
        </a:defRPr>
      </a:lvl7pPr>
      <a:lvl8pPr marL="1371600" algn="l" rtl="0" eaLnBrk="0" fontAlgn="base" hangingPunct="0">
        <a:spcBef>
          <a:spcPct val="0"/>
        </a:spcBef>
        <a:spcAft>
          <a:spcPct val="0"/>
        </a:spcAft>
        <a:defRPr sz="2200" b="1">
          <a:solidFill>
            <a:schemeClr val="tx1"/>
          </a:solidFill>
          <a:latin typeface="Verdana" pitchFamily="34" charset="0"/>
        </a:defRPr>
      </a:lvl8pPr>
      <a:lvl9pPr marL="1828800" algn="l" rtl="0" eaLnBrk="0" fontAlgn="base" hangingPunct="0">
        <a:spcBef>
          <a:spcPct val="0"/>
        </a:spcBef>
        <a:spcAft>
          <a:spcPct val="0"/>
        </a:spcAft>
        <a:defRPr sz="2200" b="1">
          <a:solidFill>
            <a:schemeClr val="tx1"/>
          </a:solidFill>
          <a:latin typeface="Verdana" pitchFamily="34" charset="0"/>
        </a:defRPr>
      </a:lvl9pPr>
    </p:titleStyle>
    <p:bodyStyle>
      <a:lvl1pPr marL="285750" indent="-285750" algn="l" rtl="0" eaLnBrk="0" fontAlgn="base" hangingPunct="0">
        <a:lnSpc>
          <a:spcPct val="101000"/>
        </a:lnSpc>
        <a:spcBef>
          <a:spcPct val="0"/>
        </a:spcBef>
        <a:spcAft>
          <a:spcPct val="10000"/>
        </a:spcAft>
        <a:buChar char="•"/>
        <a:defRPr sz="2000">
          <a:solidFill>
            <a:schemeClr val="tx2"/>
          </a:solidFill>
          <a:latin typeface="Arial" charset="0"/>
          <a:ea typeface="+mn-ea"/>
          <a:cs typeface="+mn-cs"/>
        </a:defRPr>
      </a:lvl1pPr>
      <a:lvl2pPr marL="762000" indent="-285750" algn="l" rtl="0" eaLnBrk="0" fontAlgn="base" hangingPunct="0">
        <a:lnSpc>
          <a:spcPct val="125000"/>
        </a:lnSpc>
        <a:spcBef>
          <a:spcPct val="0"/>
        </a:spcBef>
        <a:spcAft>
          <a:spcPct val="10000"/>
        </a:spcAft>
        <a:buChar char="•"/>
        <a:defRPr sz="1600">
          <a:solidFill>
            <a:schemeClr val="tx2"/>
          </a:solidFill>
          <a:latin typeface="Arial" charset="0"/>
        </a:defRPr>
      </a:lvl2pPr>
      <a:lvl3pPr marL="1238250" indent="-285750" algn="l" rtl="0" eaLnBrk="0" fontAlgn="base" hangingPunct="0">
        <a:lnSpc>
          <a:spcPct val="125000"/>
        </a:lnSpc>
        <a:spcBef>
          <a:spcPct val="0"/>
        </a:spcBef>
        <a:spcAft>
          <a:spcPct val="10000"/>
        </a:spcAft>
        <a:buChar char="•"/>
        <a:defRPr sz="1600">
          <a:solidFill>
            <a:schemeClr val="tx2"/>
          </a:solidFill>
          <a:latin typeface="Arial" charset="0"/>
        </a:defRPr>
      </a:lvl3pPr>
      <a:lvl4pPr marL="1714500" indent="-285750" algn="l" rtl="0" eaLnBrk="0" fontAlgn="base" hangingPunct="0">
        <a:lnSpc>
          <a:spcPct val="125000"/>
        </a:lnSpc>
        <a:spcBef>
          <a:spcPct val="0"/>
        </a:spcBef>
        <a:spcAft>
          <a:spcPct val="10000"/>
        </a:spcAft>
        <a:buChar char="•"/>
        <a:defRPr sz="1600">
          <a:solidFill>
            <a:schemeClr val="tx2"/>
          </a:solidFill>
          <a:latin typeface="Arial" charset="0"/>
        </a:defRPr>
      </a:lvl4pPr>
      <a:lvl5pPr marL="2190750" indent="-285750" algn="l" rtl="0" eaLnBrk="0" fontAlgn="base" hangingPunct="0">
        <a:lnSpc>
          <a:spcPct val="125000"/>
        </a:lnSpc>
        <a:spcBef>
          <a:spcPct val="0"/>
        </a:spcBef>
        <a:spcAft>
          <a:spcPct val="10000"/>
        </a:spcAft>
        <a:buChar char="•"/>
        <a:defRPr sz="1600">
          <a:solidFill>
            <a:schemeClr val="tx2"/>
          </a:solidFill>
          <a:latin typeface="Arial" charset="0"/>
        </a:defRPr>
      </a:lvl5pPr>
      <a:lvl6pPr marL="2647950" indent="-285750" algn="l" rtl="0" eaLnBrk="0" fontAlgn="base" hangingPunct="0">
        <a:lnSpc>
          <a:spcPct val="125000"/>
        </a:lnSpc>
        <a:spcBef>
          <a:spcPct val="0"/>
        </a:spcBef>
        <a:spcAft>
          <a:spcPct val="10000"/>
        </a:spcAft>
        <a:buChar char="•"/>
        <a:defRPr sz="1600">
          <a:solidFill>
            <a:schemeClr val="tx2"/>
          </a:solidFill>
          <a:latin typeface="+mn-lt"/>
        </a:defRPr>
      </a:lvl6pPr>
      <a:lvl7pPr marL="3105150" indent="-285750" algn="l" rtl="0" eaLnBrk="0" fontAlgn="base" hangingPunct="0">
        <a:lnSpc>
          <a:spcPct val="125000"/>
        </a:lnSpc>
        <a:spcBef>
          <a:spcPct val="0"/>
        </a:spcBef>
        <a:spcAft>
          <a:spcPct val="10000"/>
        </a:spcAft>
        <a:buChar char="•"/>
        <a:defRPr sz="1600">
          <a:solidFill>
            <a:schemeClr val="tx2"/>
          </a:solidFill>
          <a:latin typeface="+mn-lt"/>
        </a:defRPr>
      </a:lvl7pPr>
      <a:lvl8pPr marL="3562350" indent="-285750" algn="l" rtl="0" eaLnBrk="0" fontAlgn="base" hangingPunct="0">
        <a:lnSpc>
          <a:spcPct val="125000"/>
        </a:lnSpc>
        <a:spcBef>
          <a:spcPct val="0"/>
        </a:spcBef>
        <a:spcAft>
          <a:spcPct val="10000"/>
        </a:spcAft>
        <a:buChar char="•"/>
        <a:defRPr sz="1600">
          <a:solidFill>
            <a:schemeClr val="tx2"/>
          </a:solidFill>
          <a:latin typeface="+mn-lt"/>
        </a:defRPr>
      </a:lvl8pPr>
      <a:lvl9pPr marL="4019550" indent="-285750" algn="l" rtl="0" eaLnBrk="0" fontAlgn="base" hangingPunct="0">
        <a:lnSpc>
          <a:spcPct val="125000"/>
        </a:lnSpc>
        <a:spcBef>
          <a:spcPct val="0"/>
        </a:spcBef>
        <a:spcAft>
          <a:spcPct val="10000"/>
        </a:spcAft>
        <a:buChar char="•"/>
        <a:defRPr sz="1600">
          <a:solidFill>
            <a:schemeClr val="tx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331913" y="836613"/>
            <a:ext cx="7558087" cy="1354137"/>
          </a:xfrm>
        </p:spPr>
        <p:txBody>
          <a:bodyPr/>
          <a:lstStyle/>
          <a:p>
            <a:pPr algn="ctr"/>
            <a:r>
              <a:rPr lang="nl-NL" altLang="nl-NL" sz="2400" smtClean="0">
                <a:solidFill>
                  <a:schemeClr val="tx1"/>
                </a:solidFill>
                <a:latin typeface="Verdana" pitchFamily="34" charset="0"/>
              </a:rPr>
              <a:t/>
            </a:r>
            <a:br>
              <a:rPr lang="nl-NL" altLang="nl-NL" sz="2400" smtClean="0">
                <a:solidFill>
                  <a:schemeClr val="tx1"/>
                </a:solidFill>
                <a:latin typeface="Verdana" pitchFamily="34" charset="0"/>
              </a:rPr>
            </a:br>
            <a:r>
              <a:rPr lang="nl-NL" altLang="nl-NL" sz="2400" smtClean="0">
                <a:solidFill>
                  <a:srgbClr val="9966FF"/>
                </a:solidFill>
                <a:latin typeface="Verdana" pitchFamily="34" charset="0"/>
              </a:rPr>
              <a:t/>
            </a:r>
            <a:br>
              <a:rPr lang="nl-NL" altLang="nl-NL" sz="2400" smtClean="0">
                <a:solidFill>
                  <a:srgbClr val="9966FF"/>
                </a:solidFill>
                <a:latin typeface="Verdana" pitchFamily="34" charset="0"/>
              </a:rPr>
            </a:br>
            <a:r>
              <a:rPr lang="nl-NL" altLang="nl-NL" sz="2400" smtClean="0">
                <a:solidFill>
                  <a:srgbClr val="9966FF"/>
                </a:solidFill>
                <a:latin typeface="Verdana" pitchFamily="34" charset="0"/>
              </a:rPr>
              <a:t/>
            </a:r>
            <a:br>
              <a:rPr lang="nl-NL" altLang="nl-NL" sz="2400" smtClean="0">
                <a:solidFill>
                  <a:srgbClr val="9966FF"/>
                </a:solidFill>
                <a:latin typeface="Verdana" pitchFamily="34" charset="0"/>
              </a:rPr>
            </a:br>
            <a:endParaRPr lang="nl-NL" altLang="nl-NL" sz="2400" smtClean="0">
              <a:solidFill>
                <a:srgbClr val="9966FF"/>
              </a:solidFill>
              <a:latin typeface="Verdana" pitchFamily="34" charset="0"/>
            </a:endParaRPr>
          </a:p>
        </p:txBody>
      </p:sp>
      <p:sp>
        <p:nvSpPr>
          <p:cNvPr id="6147" name="Text Box 3"/>
          <p:cNvSpPr txBox="1">
            <a:spLocks noChangeArrowheads="1"/>
          </p:cNvSpPr>
          <p:nvPr/>
        </p:nvSpPr>
        <p:spPr bwMode="auto">
          <a:xfrm>
            <a:off x="7962900" y="6294438"/>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nl-NL" altLang="nl-NL" sz="2400">
                <a:latin typeface="Times New Roman" pitchFamily="18" charset="0"/>
              </a:rPr>
              <a:t>       </a:t>
            </a:r>
          </a:p>
        </p:txBody>
      </p:sp>
      <p:sp>
        <p:nvSpPr>
          <p:cNvPr id="6148" name="Rectangle 4"/>
          <p:cNvSpPr>
            <a:spLocks noGrp="1" noChangeArrowheads="1"/>
          </p:cNvSpPr>
          <p:nvPr>
            <p:ph type="subTitle" idx="1"/>
          </p:nvPr>
        </p:nvSpPr>
        <p:spPr>
          <a:xfrm>
            <a:off x="1187450" y="476250"/>
            <a:ext cx="7558088" cy="5545138"/>
          </a:xfrm>
        </p:spPr>
        <p:txBody>
          <a:bodyPr/>
          <a:lstStyle/>
          <a:p>
            <a:pPr algn="ctr"/>
            <a:endParaRPr lang="en-US" altLang="nl-NL" sz="2800" b="1" dirty="0" smtClean="0">
              <a:latin typeface="Verdana" pitchFamily="34" charset="0"/>
            </a:endParaRPr>
          </a:p>
          <a:p>
            <a:pPr algn="ctr"/>
            <a:r>
              <a:rPr lang="en-US" altLang="nl-NL" sz="3400" b="1" dirty="0" err="1" smtClean="0">
                <a:latin typeface="Verdana" pitchFamily="34" charset="0"/>
              </a:rPr>
              <a:t>Rekenen</a:t>
            </a:r>
            <a:r>
              <a:rPr lang="en-US" altLang="nl-NL" sz="3400" b="1" dirty="0" smtClean="0">
                <a:latin typeface="Verdana" pitchFamily="34" charset="0"/>
              </a:rPr>
              <a:t> in de </a:t>
            </a:r>
            <a:r>
              <a:rPr lang="en-US" altLang="nl-NL" sz="3400" b="1" dirty="0" err="1" smtClean="0">
                <a:latin typeface="Verdana" pitchFamily="34" charset="0"/>
              </a:rPr>
              <a:t>vingers</a:t>
            </a:r>
            <a:r>
              <a:rPr lang="en-US" altLang="nl-NL" sz="3400" b="1" dirty="0" smtClean="0">
                <a:latin typeface="Verdana" pitchFamily="34" charset="0"/>
              </a:rPr>
              <a:t> </a:t>
            </a:r>
            <a:r>
              <a:rPr lang="en-US" altLang="nl-NL" sz="3400" b="1" dirty="0" err="1" smtClean="0">
                <a:latin typeface="Verdana" pitchFamily="34" charset="0"/>
              </a:rPr>
              <a:t>krijgen</a:t>
            </a:r>
            <a:r>
              <a:rPr lang="en-US" altLang="nl-NL" sz="3400" b="1" dirty="0" smtClean="0">
                <a:latin typeface="Verdana" pitchFamily="34" charset="0"/>
              </a:rPr>
              <a:t> met </a:t>
            </a:r>
            <a:r>
              <a:rPr lang="en-US" altLang="nl-NL" sz="3400" b="1" dirty="0" err="1" smtClean="0">
                <a:latin typeface="Verdana" pitchFamily="34" charset="0"/>
              </a:rPr>
              <a:t>een</a:t>
            </a:r>
            <a:r>
              <a:rPr lang="en-US" altLang="nl-NL" sz="3400" b="1" dirty="0" smtClean="0">
                <a:latin typeface="Verdana" pitchFamily="34" charset="0"/>
              </a:rPr>
              <a:t> app</a:t>
            </a:r>
            <a:r>
              <a:rPr lang="en-US" altLang="nl-NL" sz="3200" b="1" dirty="0" smtClean="0">
                <a:solidFill>
                  <a:schemeClr val="tx1"/>
                </a:solidFill>
                <a:latin typeface="Verdana" pitchFamily="34" charset="0"/>
              </a:rPr>
              <a:t>	</a:t>
            </a:r>
          </a:p>
          <a:p>
            <a:pPr algn="ctr"/>
            <a:endParaRPr lang="en-US" altLang="nl-NL" sz="3200" dirty="0" smtClean="0">
              <a:latin typeface="Verdana" pitchFamily="34" charset="0"/>
            </a:endParaRPr>
          </a:p>
          <a:p>
            <a:pPr algn="ctr"/>
            <a:r>
              <a:rPr lang="en-US" altLang="nl-NL" sz="3200" dirty="0" smtClean="0">
                <a:latin typeface="Verdana" pitchFamily="34" charset="0"/>
              </a:rPr>
              <a:t>Arthur Bakker </a:t>
            </a:r>
          </a:p>
          <a:p>
            <a:pPr algn="ctr"/>
            <a:r>
              <a:rPr lang="en-US" altLang="nl-NL" sz="3200" dirty="0" err="1" smtClean="0">
                <a:latin typeface="Verdana" pitchFamily="34" charset="0"/>
              </a:rPr>
              <a:t>Universiteit</a:t>
            </a:r>
            <a:r>
              <a:rPr lang="en-US" altLang="nl-NL" sz="3200" dirty="0" smtClean="0">
                <a:latin typeface="Verdana" pitchFamily="34" charset="0"/>
              </a:rPr>
              <a:t> Utrecht</a:t>
            </a:r>
          </a:p>
          <a:p>
            <a:pPr algn="ctr"/>
            <a:r>
              <a:rPr lang="en-US" altLang="nl-NL" sz="2400" dirty="0" smtClean="0">
                <a:latin typeface="Verdana" pitchFamily="34" charset="0"/>
              </a:rPr>
              <a:t> </a:t>
            </a:r>
          </a:p>
          <a:p>
            <a:pPr algn="ctr"/>
            <a:r>
              <a:rPr lang="en-US" altLang="nl-NL" dirty="0" smtClean="0">
                <a:latin typeface="Verdana" pitchFamily="34" charset="0"/>
              </a:rPr>
              <a:t>Project met</a:t>
            </a:r>
          </a:p>
          <a:p>
            <a:pPr algn="ctr"/>
            <a:r>
              <a:rPr lang="en-US" altLang="nl-NL" dirty="0" err="1" smtClean="0">
                <a:latin typeface="Verdana" pitchFamily="34" charset="0"/>
              </a:rPr>
              <a:t>Shakila</a:t>
            </a:r>
            <a:r>
              <a:rPr lang="en-US" altLang="nl-NL" dirty="0" smtClean="0">
                <a:latin typeface="Verdana" pitchFamily="34" charset="0"/>
              </a:rPr>
              <a:t> </a:t>
            </a:r>
            <a:r>
              <a:rPr lang="en-US" altLang="nl-NL" dirty="0" err="1" smtClean="0">
                <a:latin typeface="Verdana" pitchFamily="34" charset="0"/>
              </a:rPr>
              <a:t>Shayan</a:t>
            </a:r>
            <a:r>
              <a:rPr lang="en-US" altLang="nl-NL" dirty="0" smtClean="0">
                <a:latin typeface="Verdana" pitchFamily="34" charset="0"/>
              </a:rPr>
              <a:t>, </a:t>
            </a:r>
            <a:r>
              <a:rPr lang="en-US" altLang="nl-NL" dirty="0" err="1" smtClean="0">
                <a:latin typeface="Verdana" pitchFamily="34" charset="0"/>
              </a:rPr>
              <a:t>Marieke</a:t>
            </a:r>
            <a:r>
              <a:rPr lang="en-US" altLang="nl-NL" dirty="0" smtClean="0">
                <a:latin typeface="Verdana" pitchFamily="34" charset="0"/>
              </a:rPr>
              <a:t> van der </a:t>
            </a:r>
            <a:r>
              <a:rPr lang="en-US" altLang="nl-NL" dirty="0" err="1" smtClean="0">
                <a:latin typeface="Verdana" pitchFamily="34" charset="0"/>
              </a:rPr>
              <a:t>Schaaf</a:t>
            </a:r>
            <a:r>
              <a:rPr lang="en-US" altLang="nl-NL" dirty="0" smtClean="0">
                <a:latin typeface="Verdana" pitchFamily="34" charset="0"/>
              </a:rPr>
              <a:t> (UU) &amp; </a:t>
            </a:r>
            <a:r>
              <a:rPr lang="en-US" altLang="nl-NL" dirty="0" err="1" smtClean="0">
                <a:latin typeface="Verdana" pitchFamily="34" charset="0"/>
              </a:rPr>
              <a:t>Dor</a:t>
            </a:r>
            <a:r>
              <a:rPr lang="en-US" altLang="nl-NL" dirty="0" smtClean="0">
                <a:latin typeface="Verdana" pitchFamily="34" charset="0"/>
              </a:rPr>
              <a:t> Abrahamson (University of California, Berkeley)</a:t>
            </a:r>
          </a:p>
          <a:p>
            <a:pPr algn="ctr"/>
            <a:r>
              <a:rPr lang="en-US" altLang="nl-NL" dirty="0" smtClean="0">
                <a:latin typeface="Verdana" pitchFamily="34" charset="0"/>
              </a:rPr>
              <a:t>21 </a:t>
            </a:r>
            <a:r>
              <a:rPr lang="en-US" altLang="nl-NL" dirty="0" err="1" smtClean="0">
                <a:latin typeface="Verdana" pitchFamily="34" charset="0"/>
              </a:rPr>
              <a:t>januari</a:t>
            </a:r>
            <a:r>
              <a:rPr lang="en-US" altLang="nl-NL" dirty="0" smtClean="0">
                <a:latin typeface="Verdana" pitchFamily="34" charset="0"/>
              </a:rPr>
              <a:t> 2016 15:45-16:30</a:t>
            </a:r>
          </a:p>
          <a:p>
            <a:pPr algn="ctr"/>
            <a:r>
              <a:rPr lang="en-US" altLang="nl-NL" dirty="0" smtClean="0">
                <a:latin typeface="Verdana" pitchFamily="34" charset="0"/>
              </a:rPr>
              <a:t>Panama-</a:t>
            </a:r>
            <a:r>
              <a:rPr lang="en-US" altLang="nl-NL" dirty="0" err="1" smtClean="0">
                <a:latin typeface="Verdana" pitchFamily="34" charset="0"/>
              </a:rPr>
              <a:t>conferentie</a:t>
            </a:r>
            <a:endParaRPr lang="en-US" altLang="nl-NL" dirty="0" smtClean="0">
              <a:latin typeface="Verdana" pitchFamily="34" charset="0"/>
            </a:endParaRPr>
          </a:p>
          <a:p>
            <a:pPr algn="ctr"/>
            <a:endParaRPr lang="en-US" altLang="nl-NL" dirty="0">
              <a:latin typeface="Verdana" pitchFamily="34" charset="0"/>
            </a:endParaRPr>
          </a:p>
          <a:p>
            <a:pPr algn="ctr"/>
            <a:r>
              <a:rPr lang="en-US" altLang="nl-NL" dirty="0" err="1" smtClean="0">
                <a:solidFill>
                  <a:srgbClr val="3333CC"/>
                </a:solidFill>
                <a:latin typeface="Verdana" pitchFamily="34" charset="0"/>
              </a:rPr>
              <a:t>iPad</a:t>
            </a:r>
            <a:r>
              <a:rPr lang="en-US" altLang="nl-NL" dirty="0" smtClean="0">
                <a:solidFill>
                  <a:srgbClr val="3333CC"/>
                </a:solidFill>
                <a:latin typeface="Verdana" pitchFamily="34" charset="0"/>
              </a:rPr>
              <a:t>? </a:t>
            </a:r>
            <a:r>
              <a:rPr lang="en-US" altLang="nl-NL" dirty="0" err="1" smtClean="0">
                <a:latin typeface="Verdana" pitchFamily="34" charset="0"/>
              </a:rPr>
              <a:t>Kijk</a:t>
            </a:r>
            <a:r>
              <a:rPr lang="en-US" altLang="nl-NL" dirty="0" smtClean="0">
                <a:latin typeface="Verdana" pitchFamily="34" charset="0"/>
              </a:rPr>
              <a:t> in App </a:t>
            </a:r>
            <a:r>
              <a:rPr lang="en-US" altLang="nl-NL" dirty="0">
                <a:latin typeface="Verdana" pitchFamily="34" charset="0"/>
              </a:rPr>
              <a:t>S</a:t>
            </a:r>
            <a:r>
              <a:rPr lang="en-US" altLang="nl-NL" dirty="0" smtClean="0">
                <a:latin typeface="Verdana" pitchFamily="34" charset="0"/>
              </a:rPr>
              <a:t>tore </a:t>
            </a:r>
            <a:r>
              <a:rPr lang="en-US" altLang="nl-NL" dirty="0" err="1" smtClean="0">
                <a:latin typeface="Verdana" pitchFamily="34" charset="0"/>
              </a:rPr>
              <a:t>naar</a:t>
            </a:r>
            <a:r>
              <a:rPr lang="en-US" altLang="nl-NL" dirty="0" smtClean="0">
                <a:latin typeface="Verdana" pitchFamily="34" charset="0"/>
              </a:rPr>
              <a:t> MIT-P of </a:t>
            </a:r>
            <a:r>
              <a:rPr lang="en-US" dirty="0"/>
              <a:t>tinyurl.com/</a:t>
            </a:r>
            <a:r>
              <a:rPr lang="en-US" dirty="0" err="1"/>
              <a:t>FreeMITP</a:t>
            </a:r>
            <a:endParaRPr lang="en-US" dirty="0"/>
          </a:p>
          <a:p>
            <a:pPr algn="ctr"/>
            <a:endParaRPr lang="en-US" altLang="nl-NL" sz="2400" dirty="0" smtClean="0">
              <a:solidFill>
                <a:srgbClr val="3333CC"/>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836712"/>
            <a:ext cx="7921625" cy="941387"/>
          </a:xfrm>
        </p:spPr>
        <p:txBody>
          <a:bodyPr/>
          <a:lstStyle/>
          <a:p>
            <a:r>
              <a:rPr lang="nl-NL" altLang="nl-NL" sz="2400" dirty="0" smtClean="0">
                <a:latin typeface="Arial" pitchFamily="34" charset="0"/>
              </a:rPr>
              <a:t>Piaget: cognitieve ontwikkeling heeft een sensomotorische oorsprong</a:t>
            </a:r>
          </a:p>
          <a:p>
            <a:endParaRPr lang="nl-NL" altLang="nl-NL" sz="2400" dirty="0" smtClean="0">
              <a:latin typeface="Arial" pitchFamily="34" charset="0"/>
            </a:endParaRPr>
          </a:p>
          <a:p>
            <a:r>
              <a:rPr lang="nl-NL" altLang="nl-NL" sz="2400" dirty="0" err="1" smtClean="0">
                <a:latin typeface="Arial" pitchFamily="34" charset="0"/>
              </a:rPr>
              <a:t>Vygotsky</a:t>
            </a:r>
            <a:r>
              <a:rPr lang="nl-NL" altLang="nl-NL" sz="2400" dirty="0" smtClean="0">
                <a:latin typeface="Arial" pitchFamily="34" charset="0"/>
              </a:rPr>
              <a:t> (1926, Ed. </a:t>
            </a:r>
            <a:r>
              <a:rPr lang="nl-NL" altLang="nl-NL" sz="2400" dirty="0" err="1" smtClean="0">
                <a:latin typeface="Arial" pitchFamily="34" charset="0"/>
              </a:rPr>
              <a:t>Psy</a:t>
            </a:r>
            <a:r>
              <a:rPr lang="nl-NL" altLang="nl-NL" sz="2400" dirty="0" smtClean="0">
                <a:latin typeface="Arial" pitchFamily="34" charset="0"/>
              </a:rPr>
              <a:t>): “Zelfs de meest abstracte gedachten … zijn uiteindelijk het resultaat van bewegingen die ooit gemaakt zijn, maar nu deels opnieuw worden gereproduceerd</a:t>
            </a:r>
            <a:r>
              <a:rPr lang="en-US" altLang="nl-NL" sz="2400" dirty="0" smtClean="0">
                <a:latin typeface="Arial" pitchFamily="34" charset="0"/>
              </a:rPr>
              <a:t> </a:t>
            </a:r>
          </a:p>
          <a:p>
            <a:endParaRPr lang="nl-NL" altLang="nl-NL" sz="2400" dirty="0" smtClean="0">
              <a:latin typeface="Arial" pitchFamily="34" charset="0"/>
            </a:endParaRPr>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1526" y="3443287"/>
            <a:ext cx="237013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838" y="3689152"/>
            <a:ext cx="3137098" cy="313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schemeClr val="tx2"/>
                </a:solidFill>
              </a:rPr>
              <a:t>Kunnen</a:t>
            </a:r>
            <a:r>
              <a:rPr lang="en-US" sz="3200" dirty="0" smtClean="0">
                <a:solidFill>
                  <a:schemeClr val="tx2"/>
                </a:solidFill>
              </a:rPr>
              <a:t> we </a:t>
            </a:r>
            <a:r>
              <a:rPr lang="en-US" sz="3200" dirty="0" err="1" smtClean="0">
                <a:solidFill>
                  <a:schemeClr val="tx2"/>
                </a:solidFill>
              </a:rPr>
              <a:t>daar</a:t>
            </a:r>
            <a:r>
              <a:rPr lang="en-US" sz="3200" dirty="0" smtClean="0">
                <a:solidFill>
                  <a:schemeClr val="tx2"/>
                </a:solidFill>
              </a:rPr>
              <a:t> in het </a:t>
            </a:r>
            <a:r>
              <a:rPr lang="en-US" sz="3200" dirty="0" err="1" smtClean="0">
                <a:solidFill>
                  <a:schemeClr val="tx2"/>
                </a:solidFill>
              </a:rPr>
              <a:t>onderwijs</a:t>
            </a:r>
            <a:r>
              <a:rPr lang="en-US" sz="3200" dirty="0" smtClean="0">
                <a:solidFill>
                  <a:schemeClr val="tx2"/>
                </a:solidFill>
              </a:rPr>
              <a:t> </a:t>
            </a:r>
            <a:r>
              <a:rPr lang="en-US" sz="3200" dirty="0" err="1" smtClean="0">
                <a:solidFill>
                  <a:schemeClr val="tx2"/>
                </a:solidFill>
              </a:rPr>
              <a:t>niet</a:t>
            </a:r>
            <a:r>
              <a:rPr lang="en-US" sz="3200" dirty="0" smtClean="0">
                <a:solidFill>
                  <a:schemeClr val="tx2"/>
                </a:solidFill>
              </a:rPr>
              <a:t> </a:t>
            </a:r>
            <a:r>
              <a:rPr lang="en-US" sz="3200" dirty="0" err="1" smtClean="0">
                <a:solidFill>
                  <a:schemeClr val="tx2"/>
                </a:solidFill>
              </a:rPr>
              <a:t>meer</a:t>
            </a:r>
            <a:r>
              <a:rPr lang="en-US" sz="3200" dirty="0" smtClean="0">
                <a:solidFill>
                  <a:schemeClr val="tx2"/>
                </a:solidFill>
              </a:rPr>
              <a:t> van </a:t>
            </a:r>
            <a:r>
              <a:rPr lang="en-US" sz="3200" dirty="0" err="1" smtClean="0">
                <a:solidFill>
                  <a:schemeClr val="tx2"/>
                </a:solidFill>
              </a:rPr>
              <a:t>profiteren</a:t>
            </a:r>
            <a:r>
              <a:rPr lang="en-US" sz="3200" dirty="0" smtClean="0">
                <a:solidFill>
                  <a:schemeClr val="tx2"/>
                </a:solidFill>
              </a:rPr>
              <a:t>?</a:t>
            </a:r>
            <a:endParaRPr lang="en-US" sz="3200" dirty="0">
              <a:solidFill>
                <a:schemeClr val="tx2"/>
              </a:solidFill>
            </a:endParaRPr>
          </a:p>
        </p:txBody>
      </p:sp>
      <p:sp>
        <p:nvSpPr>
          <p:cNvPr id="3" name="Content Placeholder 2"/>
          <p:cNvSpPr>
            <a:spLocks noGrp="1"/>
          </p:cNvSpPr>
          <p:nvPr>
            <p:ph idx="1"/>
          </p:nvPr>
        </p:nvSpPr>
        <p:spPr>
          <a:xfrm>
            <a:off x="1259632" y="1556792"/>
            <a:ext cx="7558088" cy="4678363"/>
          </a:xfrm>
        </p:spPr>
        <p:txBody>
          <a:bodyPr/>
          <a:lstStyle/>
          <a:p>
            <a:pPr marL="0" indent="0">
              <a:buNone/>
            </a:pPr>
            <a:r>
              <a:rPr lang="en-US" sz="2800" dirty="0" smtClean="0"/>
              <a:t>Is al </a:t>
            </a:r>
            <a:r>
              <a:rPr lang="en-US" sz="2800" dirty="0" err="1" smtClean="0"/>
              <a:t>gepropageerd</a:t>
            </a:r>
            <a:r>
              <a:rPr lang="en-US" sz="2800" dirty="0" smtClean="0"/>
              <a:t> door Montessori, Steiner, Pestalozzi:</a:t>
            </a:r>
          </a:p>
          <a:p>
            <a:pPr>
              <a:buFontTx/>
              <a:buChar char="-"/>
            </a:pPr>
            <a:r>
              <a:rPr lang="en-US" sz="2800" dirty="0" err="1" smtClean="0"/>
              <a:t>Alle</a:t>
            </a:r>
            <a:r>
              <a:rPr lang="en-US" sz="2800" dirty="0" smtClean="0"/>
              <a:t> </a:t>
            </a:r>
            <a:r>
              <a:rPr lang="en-US" sz="2800" dirty="0" err="1" smtClean="0"/>
              <a:t>zintuigen</a:t>
            </a:r>
            <a:r>
              <a:rPr lang="en-US" sz="2800" dirty="0" smtClean="0"/>
              <a:t> </a:t>
            </a:r>
            <a:r>
              <a:rPr lang="en-US" sz="2800" dirty="0" err="1" smtClean="0"/>
              <a:t>stimuleren</a:t>
            </a:r>
            <a:endParaRPr lang="en-US" sz="2800" dirty="0" smtClean="0"/>
          </a:p>
          <a:p>
            <a:pPr>
              <a:buFontTx/>
              <a:buChar char="-"/>
            </a:pPr>
            <a:r>
              <a:rPr lang="en-US" sz="2800" dirty="0" err="1" smtClean="0"/>
              <a:t>Rekenen</a:t>
            </a:r>
            <a:r>
              <a:rPr lang="en-US" sz="2800" dirty="0" smtClean="0"/>
              <a:t> in </a:t>
            </a:r>
            <a:r>
              <a:rPr lang="en-US" sz="2800" dirty="0" err="1" smtClean="0"/>
              <a:t>beweging</a:t>
            </a:r>
            <a:endParaRPr lang="en-US" sz="2800" dirty="0" smtClean="0"/>
          </a:p>
          <a:p>
            <a:pPr>
              <a:buFontTx/>
              <a:buChar char="-"/>
            </a:pPr>
            <a:r>
              <a:rPr lang="en-US" sz="2800" dirty="0" err="1" smtClean="0"/>
              <a:t>Hoofd</a:t>
            </a:r>
            <a:r>
              <a:rPr lang="en-US" sz="2800" dirty="0" smtClean="0"/>
              <a:t>, hart, </a:t>
            </a:r>
            <a:r>
              <a:rPr lang="en-US" sz="2800" dirty="0" err="1" smtClean="0"/>
              <a:t>handen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587418"/>
            <a:ext cx="2092052" cy="30610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117920"/>
            <a:ext cx="5587366" cy="1525498"/>
          </a:xfrm>
          <a:prstGeom prst="rect">
            <a:avLst/>
          </a:prstGeom>
        </p:spPr>
      </p:pic>
    </p:spTree>
    <p:extLst>
      <p:ext uri="{BB962C8B-B14F-4D97-AF65-F5344CB8AC3E}">
        <p14:creationId xmlns:p14="http://schemas.microsoft.com/office/powerpoint/2010/main" val="3718851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1064064" y="476672"/>
            <a:ext cx="7558087" cy="647700"/>
          </a:xfrm>
        </p:spPr>
        <p:txBody>
          <a:bodyPr/>
          <a:lstStyle/>
          <a:p>
            <a:r>
              <a:rPr lang="en-US" altLang="nl-NL" sz="3600" dirty="0" err="1" smtClean="0">
                <a:latin typeface="Arial" pitchFamily="34" charset="0"/>
              </a:rPr>
              <a:t>Wetenschappelijk</a:t>
            </a:r>
            <a:r>
              <a:rPr lang="en-US" altLang="nl-NL" sz="3600" dirty="0" smtClean="0">
                <a:latin typeface="Arial" pitchFamily="34" charset="0"/>
              </a:rPr>
              <a:t> </a:t>
            </a:r>
            <a:r>
              <a:rPr lang="en-US" altLang="nl-NL" sz="3600" dirty="0" err="1" smtClean="0">
                <a:latin typeface="Arial" pitchFamily="34" charset="0"/>
              </a:rPr>
              <a:t>bewijs</a:t>
            </a:r>
            <a:endParaRPr lang="en-US" altLang="nl-NL" sz="3600" dirty="0" smtClean="0">
              <a:latin typeface="Arial" pitchFamily="34" charset="0"/>
            </a:endParaRPr>
          </a:p>
        </p:txBody>
      </p:sp>
      <p:sp>
        <p:nvSpPr>
          <p:cNvPr id="10243" name="Subtitle 2"/>
          <p:cNvSpPr>
            <a:spLocks noGrp="1"/>
          </p:cNvSpPr>
          <p:nvPr>
            <p:ph type="subTitle" idx="1"/>
          </p:nvPr>
        </p:nvSpPr>
        <p:spPr>
          <a:xfrm>
            <a:off x="1042988" y="2636838"/>
            <a:ext cx="7558087" cy="719137"/>
          </a:xfrm>
        </p:spPr>
        <p:txBody>
          <a:bodyPr/>
          <a:lstStyle/>
          <a:p>
            <a:endParaRPr lang="en-US" altLang="nl-NL" dirty="0" smtClean="0">
              <a:latin typeface="Arial" pitchFamily="34" charset="0"/>
            </a:endParaRPr>
          </a:p>
          <a:p>
            <a:endParaRPr lang="en-US" altLang="nl-NL" dirty="0" smtClean="0">
              <a:latin typeface="Arial" pitchFamily="34" charset="0"/>
            </a:endParaRPr>
          </a:p>
        </p:txBody>
      </p:sp>
      <p:sp>
        <p:nvSpPr>
          <p:cNvPr id="2" name="TextBox 1"/>
          <p:cNvSpPr txBox="1"/>
          <p:nvPr/>
        </p:nvSpPr>
        <p:spPr>
          <a:xfrm>
            <a:off x="1043608" y="1340768"/>
            <a:ext cx="6120680" cy="2277547"/>
          </a:xfrm>
          <a:prstGeom prst="rect">
            <a:avLst/>
          </a:prstGeom>
          <a:noFill/>
        </p:spPr>
        <p:txBody>
          <a:bodyPr wrap="square" rtlCol="0">
            <a:spAutoFit/>
          </a:bodyPr>
          <a:lstStyle/>
          <a:p>
            <a:pPr marL="342900" indent="-342900">
              <a:buFontTx/>
              <a:buChar char="-"/>
            </a:pPr>
            <a:r>
              <a:rPr lang="en-US" sz="3200" dirty="0">
                <a:solidFill>
                  <a:schemeClr val="tx2"/>
                </a:solidFill>
              </a:rPr>
              <a:t>S</a:t>
            </a:r>
            <a:r>
              <a:rPr lang="en-US" sz="3200" dirty="0" smtClean="0">
                <a:solidFill>
                  <a:schemeClr val="tx2"/>
                </a:solidFill>
              </a:rPr>
              <a:t>port, </a:t>
            </a:r>
            <a:r>
              <a:rPr lang="en-US" sz="3200" dirty="0" err="1" smtClean="0">
                <a:solidFill>
                  <a:schemeClr val="tx2"/>
                </a:solidFill>
              </a:rPr>
              <a:t>beweging</a:t>
            </a:r>
            <a:r>
              <a:rPr lang="en-US" sz="3200" dirty="0" smtClean="0">
                <a:solidFill>
                  <a:schemeClr val="tx2"/>
                </a:solidFill>
              </a:rPr>
              <a:t> </a:t>
            </a:r>
            <a:r>
              <a:rPr lang="en-US" sz="3200" dirty="0" err="1" smtClean="0">
                <a:solidFill>
                  <a:schemeClr val="tx2"/>
                </a:solidFill>
              </a:rPr>
              <a:t>helpt</a:t>
            </a:r>
            <a:endParaRPr lang="en-US" sz="3200" dirty="0">
              <a:solidFill>
                <a:schemeClr val="tx2"/>
              </a:solidFill>
            </a:endParaRPr>
          </a:p>
          <a:p>
            <a:pPr marL="342900" indent="-342900">
              <a:buFontTx/>
              <a:buChar char="-"/>
            </a:pPr>
            <a:r>
              <a:rPr lang="en-US" sz="3200" dirty="0" err="1" smtClean="0">
                <a:solidFill>
                  <a:schemeClr val="tx2"/>
                </a:solidFill>
              </a:rPr>
              <a:t>Hoeken</a:t>
            </a:r>
            <a:r>
              <a:rPr lang="en-US" sz="3200" dirty="0" smtClean="0">
                <a:solidFill>
                  <a:schemeClr val="tx2"/>
                </a:solidFill>
              </a:rPr>
              <a:t> </a:t>
            </a:r>
            <a:r>
              <a:rPr lang="en-US" sz="3200" dirty="0" err="1" smtClean="0">
                <a:solidFill>
                  <a:schemeClr val="tx2"/>
                </a:solidFill>
              </a:rPr>
              <a:t>uitbeelden</a:t>
            </a:r>
            <a:endParaRPr lang="en-US" sz="3200" dirty="0">
              <a:solidFill>
                <a:schemeClr val="tx2"/>
              </a:solidFill>
            </a:endParaRPr>
          </a:p>
          <a:p>
            <a:pPr marL="342900" indent="-342900">
              <a:buFontTx/>
              <a:buChar char="-"/>
            </a:pPr>
            <a:r>
              <a:rPr lang="en-US" sz="3200" dirty="0" err="1" smtClean="0">
                <a:solidFill>
                  <a:schemeClr val="tx2"/>
                </a:solidFill>
              </a:rPr>
              <a:t>Dansmat</a:t>
            </a:r>
            <a:r>
              <a:rPr lang="en-US" sz="3200" dirty="0" smtClean="0">
                <a:solidFill>
                  <a:schemeClr val="tx2"/>
                </a:solidFill>
              </a:rPr>
              <a:t>: </a:t>
            </a:r>
            <a:r>
              <a:rPr lang="en-US" sz="3200" dirty="0" err="1" smtClean="0">
                <a:solidFill>
                  <a:schemeClr val="tx2"/>
                </a:solidFill>
              </a:rPr>
              <a:t>goede</a:t>
            </a:r>
            <a:r>
              <a:rPr lang="en-US" sz="3200" dirty="0" smtClean="0">
                <a:solidFill>
                  <a:schemeClr val="tx2"/>
                </a:solidFill>
              </a:rPr>
              <a:t> </a:t>
            </a:r>
            <a:r>
              <a:rPr lang="en-US" sz="3200" dirty="0" err="1" smtClean="0">
                <a:solidFill>
                  <a:schemeClr val="tx2"/>
                </a:solidFill>
              </a:rPr>
              <a:t>kant</a:t>
            </a:r>
            <a:r>
              <a:rPr lang="en-US" sz="3200" dirty="0" smtClean="0">
                <a:solidFill>
                  <a:schemeClr val="tx2"/>
                </a:solidFill>
              </a:rPr>
              <a:t> </a:t>
            </a:r>
            <a:r>
              <a:rPr lang="en-US" sz="3200" dirty="0" err="1" smtClean="0">
                <a:solidFill>
                  <a:schemeClr val="tx2"/>
                </a:solidFill>
              </a:rPr>
              <a:t>opspringen</a:t>
            </a:r>
            <a:endParaRPr lang="en-US" sz="3200" dirty="0" smtClean="0">
              <a:solidFill>
                <a:schemeClr val="tx2"/>
              </a:solidFill>
            </a:endParaRP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720" y="2348879"/>
            <a:ext cx="2071593" cy="416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p:cNvPicPr>
          <p:nvPr/>
        </p:nvPicPr>
        <p:blipFill rotWithShape="1">
          <a:blip r:embed="rId3">
            <a:extLst>
              <a:ext uri="{28A0092B-C50C-407E-A947-70E740481C1C}">
                <a14:useLocalDpi xmlns:a14="http://schemas.microsoft.com/office/drawing/2010/main" val="0"/>
              </a:ext>
            </a:extLst>
          </a:blip>
          <a:srcRect l="23099" t="6564" r="24164" b="83812"/>
          <a:stretch/>
        </p:blipFill>
        <p:spPr bwMode="auto">
          <a:xfrm>
            <a:off x="903384" y="5095641"/>
            <a:ext cx="6907575" cy="16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6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1064064" y="476672"/>
            <a:ext cx="7558087" cy="647700"/>
          </a:xfrm>
        </p:spPr>
        <p:txBody>
          <a:bodyPr/>
          <a:lstStyle/>
          <a:p>
            <a:r>
              <a:rPr lang="en-US" altLang="nl-NL" sz="3600" dirty="0" err="1" smtClean="0">
                <a:latin typeface="Arial" pitchFamily="34" charset="0"/>
              </a:rPr>
              <a:t>Verhoudingen</a:t>
            </a:r>
            <a:r>
              <a:rPr lang="en-US" altLang="nl-NL" sz="3600" dirty="0" smtClean="0">
                <a:solidFill>
                  <a:schemeClr val="tx1"/>
                </a:solidFill>
                <a:latin typeface="Arial" pitchFamily="34" charset="0"/>
              </a:rPr>
              <a:t> </a:t>
            </a:r>
          </a:p>
        </p:txBody>
      </p:sp>
      <p:sp>
        <p:nvSpPr>
          <p:cNvPr id="10243" name="Subtitle 2"/>
          <p:cNvSpPr>
            <a:spLocks noGrp="1"/>
          </p:cNvSpPr>
          <p:nvPr>
            <p:ph type="subTitle" idx="1"/>
          </p:nvPr>
        </p:nvSpPr>
        <p:spPr>
          <a:xfrm>
            <a:off x="1042988" y="2636838"/>
            <a:ext cx="7558087" cy="719137"/>
          </a:xfrm>
        </p:spPr>
        <p:txBody>
          <a:bodyPr/>
          <a:lstStyle/>
          <a:p>
            <a:endParaRPr lang="en-US" altLang="nl-NL" dirty="0" smtClean="0">
              <a:latin typeface="Arial" pitchFamily="34" charset="0"/>
            </a:endParaRPr>
          </a:p>
          <a:p>
            <a:endParaRPr lang="en-US" altLang="nl-NL" dirty="0" smtClean="0">
              <a:latin typeface="Arial" pitchFamily="34" charset="0"/>
            </a:endParaRPr>
          </a:p>
        </p:txBody>
      </p:sp>
      <p:sp>
        <p:nvSpPr>
          <p:cNvPr id="2" name="TextBox 1"/>
          <p:cNvSpPr txBox="1"/>
          <p:nvPr/>
        </p:nvSpPr>
        <p:spPr>
          <a:xfrm>
            <a:off x="1187624" y="1340768"/>
            <a:ext cx="7488832" cy="2893100"/>
          </a:xfrm>
          <a:prstGeom prst="rect">
            <a:avLst/>
          </a:prstGeom>
          <a:noFill/>
        </p:spPr>
        <p:txBody>
          <a:bodyPr wrap="square" rtlCol="0">
            <a:spAutoFit/>
          </a:bodyPr>
          <a:lstStyle/>
          <a:p>
            <a:pPr marL="0" indent="0">
              <a:buNone/>
            </a:pPr>
            <a:r>
              <a:rPr lang="en-US" sz="2400" dirty="0" smtClean="0">
                <a:solidFill>
                  <a:schemeClr val="tx2"/>
                </a:solidFill>
              </a:rPr>
              <a:t>1:2 = 2:? </a:t>
            </a:r>
          </a:p>
          <a:p>
            <a:pPr marL="0" indent="0">
              <a:buNone/>
            </a:pPr>
            <a:endParaRPr lang="en-US" sz="2400" dirty="0" smtClean="0">
              <a:solidFill>
                <a:schemeClr val="tx2"/>
              </a:solidFill>
            </a:endParaRPr>
          </a:p>
          <a:p>
            <a:pPr marL="0" indent="0">
              <a:buNone/>
            </a:pPr>
            <a:r>
              <a:rPr lang="en-US" sz="2400" dirty="0" err="1" smtClean="0">
                <a:solidFill>
                  <a:schemeClr val="tx2"/>
                </a:solidFill>
              </a:rPr>
              <a:t>Veel</a:t>
            </a:r>
            <a:r>
              <a:rPr lang="en-US" sz="2400" dirty="0" smtClean="0">
                <a:solidFill>
                  <a:schemeClr val="tx2"/>
                </a:solidFill>
              </a:rPr>
              <a:t> </a:t>
            </a:r>
            <a:r>
              <a:rPr lang="en-US" sz="2400" dirty="0" err="1" smtClean="0">
                <a:solidFill>
                  <a:schemeClr val="tx2"/>
                </a:solidFill>
              </a:rPr>
              <a:t>leerlingen</a:t>
            </a:r>
            <a:r>
              <a:rPr lang="en-US" sz="2400" dirty="0" smtClean="0">
                <a:solidFill>
                  <a:schemeClr val="tx2"/>
                </a:solidFill>
              </a:rPr>
              <a:t> </a:t>
            </a:r>
            <a:r>
              <a:rPr lang="en-US" sz="2400" dirty="0" err="1" smtClean="0">
                <a:solidFill>
                  <a:schemeClr val="tx2"/>
                </a:solidFill>
              </a:rPr>
              <a:t>denken</a:t>
            </a:r>
            <a:r>
              <a:rPr lang="en-US" sz="2400" dirty="0" smtClean="0">
                <a:solidFill>
                  <a:schemeClr val="tx2"/>
                </a:solidFill>
              </a:rPr>
              <a:t> </a:t>
            </a:r>
            <a:r>
              <a:rPr lang="en-US" sz="2400" dirty="0" err="1" smtClean="0">
                <a:solidFill>
                  <a:schemeClr val="tx2"/>
                </a:solidFill>
              </a:rPr>
              <a:t>dat</a:t>
            </a:r>
            <a:r>
              <a:rPr lang="en-US" sz="2400" dirty="0" smtClean="0">
                <a:solidFill>
                  <a:schemeClr val="tx2"/>
                </a:solidFill>
              </a:rPr>
              <a:t> het </a:t>
            </a:r>
            <a:r>
              <a:rPr lang="en-US" sz="2400" dirty="0" err="1" smtClean="0">
                <a:solidFill>
                  <a:schemeClr val="tx2"/>
                </a:solidFill>
              </a:rPr>
              <a:t>verschil</a:t>
            </a:r>
            <a:r>
              <a:rPr lang="en-US" sz="2400" dirty="0" smtClean="0">
                <a:solidFill>
                  <a:schemeClr val="tx2"/>
                </a:solidFill>
              </a:rPr>
              <a:t> </a:t>
            </a:r>
            <a:r>
              <a:rPr lang="en-US" sz="2400" dirty="0" err="1" smtClean="0">
                <a:solidFill>
                  <a:schemeClr val="tx2"/>
                </a:solidFill>
              </a:rPr>
              <a:t>ertoe</a:t>
            </a:r>
            <a:r>
              <a:rPr lang="en-US" sz="2400" dirty="0" smtClean="0">
                <a:solidFill>
                  <a:schemeClr val="tx2"/>
                </a:solidFill>
              </a:rPr>
              <a:t> </a:t>
            </a:r>
            <a:r>
              <a:rPr lang="en-US" sz="2400" dirty="0" err="1" smtClean="0">
                <a:solidFill>
                  <a:schemeClr val="tx2"/>
                </a:solidFill>
              </a:rPr>
              <a:t>doet</a:t>
            </a:r>
            <a:r>
              <a:rPr lang="en-US" sz="2400" dirty="0" smtClean="0">
                <a:solidFill>
                  <a:schemeClr val="tx2"/>
                </a:solidFill>
              </a:rPr>
              <a:t>: 1:2 = 2:3</a:t>
            </a:r>
          </a:p>
          <a:p>
            <a:pPr marL="0" indent="0">
              <a:buNone/>
            </a:pPr>
            <a:endParaRPr lang="en-US" sz="2400" dirty="0">
              <a:solidFill>
                <a:schemeClr val="tx2"/>
              </a:solidFill>
            </a:endParaRPr>
          </a:p>
          <a:p>
            <a:pPr marL="0" indent="0">
              <a:buNone/>
            </a:pPr>
            <a:r>
              <a:rPr lang="en-US" sz="2400" dirty="0" err="1" smtClean="0">
                <a:solidFill>
                  <a:srgbClr val="FF0000"/>
                </a:solidFill>
              </a:rPr>
              <a:t>Zijn</a:t>
            </a:r>
            <a:r>
              <a:rPr lang="en-US" sz="2400" dirty="0" smtClean="0">
                <a:solidFill>
                  <a:srgbClr val="FF0000"/>
                </a:solidFill>
              </a:rPr>
              <a:t> </a:t>
            </a:r>
            <a:r>
              <a:rPr lang="en-US" sz="2400" dirty="0" err="1" smtClean="0">
                <a:solidFill>
                  <a:srgbClr val="FF0000"/>
                </a:solidFill>
              </a:rPr>
              <a:t>er</a:t>
            </a:r>
            <a:r>
              <a:rPr lang="en-US" sz="2400" dirty="0" smtClean="0">
                <a:solidFill>
                  <a:srgbClr val="FF0000"/>
                </a:solidFill>
              </a:rPr>
              <a:t> </a:t>
            </a:r>
            <a:r>
              <a:rPr lang="en-US" sz="2400" dirty="0" err="1" smtClean="0">
                <a:solidFill>
                  <a:srgbClr val="FF0000"/>
                </a:solidFill>
              </a:rPr>
              <a:t>lichamelijke</a:t>
            </a:r>
            <a:r>
              <a:rPr lang="en-US" sz="2400" dirty="0" smtClean="0">
                <a:solidFill>
                  <a:srgbClr val="FF0000"/>
                </a:solidFill>
              </a:rPr>
              <a:t> </a:t>
            </a:r>
            <a:r>
              <a:rPr lang="en-US" sz="2400" dirty="0" err="1" smtClean="0">
                <a:solidFill>
                  <a:srgbClr val="FF0000"/>
                </a:solidFill>
              </a:rPr>
              <a:t>ervaringen</a:t>
            </a:r>
            <a:r>
              <a:rPr lang="en-US" sz="2400" dirty="0" smtClean="0">
                <a:solidFill>
                  <a:srgbClr val="FF0000"/>
                </a:solidFill>
              </a:rPr>
              <a:t> die </a:t>
            </a:r>
            <a:r>
              <a:rPr lang="en-US" sz="2400" dirty="0" err="1" smtClean="0">
                <a:solidFill>
                  <a:srgbClr val="FF0000"/>
                </a:solidFill>
              </a:rPr>
              <a:t>zouden</a:t>
            </a:r>
            <a:r>
              <a:rPr lang="en-US" sz="2400" dirty="0" smtClean="0">
                <a:solidFill>
                  <a:srgbClr val="FF0000"/>
                </a:solidFill>
              </a:rPr>
              <a:t> </a:t>
            </a:r>
            <a:r>
              <a:rPr lang="en-US" sz="2400" dirty="0" err="1" smtClean="0">
                <a:solidFill>
                  <a:srgbClr val="FF0000"/>
                </a:solidFill>
              </a:rPr>
              <a:t>kunnen</a:t>
            </a:r>
            <a:r>
              <a:rPr lang="en-US" sz="2400" dirty="0" smtClean="0">
                <a:solidFill>
                  <a:srgbClr val="FF0000"/>
                </a:solidFill>
              </a:rPr>
              <a:t> </a:t>
            </a:r>
            <a:r>
              <a:rPr lang="en-US" sz="2400" dirty="0" err="1" smtClean="0">
                <a:solidFill>
                  <a:srgbClr val="FF0000"/>
                </a:solidFill>
              </a:rPr>
              <a:t>helpen</a:t>
            </a:r>
            <a:r>
              <a:rPr lang="en-US" sz="2400" dirty="0" smtClean="0">
                <a:solidFill>
                  <a:srgbClr val="FF0000"/>
                </a:solidFill>
              </a:rPr>
              <a:t>?</a:t>
            </a:r>
          </a:p>
          <a:p>
            <a:endParaRPr lang="en-US" dirty="0"/>
          </a:p>
        </p:txBody>
      </p:sp>
    </p:spTree>
    <p:extLst>
      <p:ext uri="{BB962C8B-B14F-4D97-AF65-F5344CB8AC3E}">
        <p14:creationId xmlns:p14="http://schemas.microsoft.com/office/powerpoint/2010/main" val="2959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1042988" y="1196975"/>
            <a:ext cx="7558087" cy="647700"/>
          </a:xfrm>
        </p:spPr>
        <p:txBody>
          <a:bodyPr/>
          <a:lstStyle/>
          <a:p>
            <a:r>
              <a:rPr lang="en-US" altLang="nl-NL" sz="3600" dirty="0" err="1" smtClean="0">
                <a:latin typeface="Arial" pitchFamily="34" charset="0"/>
              </a:rPr>
              <a:t>Doel</a:t>
            </a:r>
            <a:r>
              <a:rPr lang="en-US" altLang="nl-NL" sz="3600" dirty="0" smtClean="0">
                <a:latin typeface="Arial" pitchFamily="34" charset="0"/>
              </a:rPr>
              <a:t> en </a:t>
            </a:r>
            <a:r>
              <a:rPr lang="en-US" altLang="nl-NL" sz="3600" dirty="0" err="1" smtClean="0">
                <a:latin typeface="Arial" pitchFamily="34" charset="0"/>
              </a:rPr>
              <a:t>vraag</a:t>
            </a:r>
            <a:r>
              <a:rPr lang="en-US" altLang="nl-NL" sz="3600" dirty="0" smtClean="0">
                <a:latin typeface="Arial" pitchFamily="34" charset="0"/>
              </a:rPr>
              <a:t> van </a:t>
            </a:r>
            <a:r>
              <a:rPr lang="en-US" altLang="nl-NL" sz="3600" dirty="0" err="1" smtClean="0">
                <a:latin typeface="Arial" pitchFamily="34" charset="0"/>
              </a:rPr>
              <a:t>vandaag</a:t>
            </a:r>
            <a:endParaRPr lang="en-US" altLang="nl-NL" sz="3600" dirty="0" smtClean="0">
              <a:latin typeface="Arial" pitchFamily="34" charset="0"/>
            </a:endParaRPr>
          </a:p>
        </p:txBody>
      </p:sp>
      <p:sp>
        <p:nvSpPr>
          <p:cNvPr id="10243" name="Subtitle 2"/>
          <p:cNvSpPr>
            <a:spLocks noGrp="1"/>
          </p:cNvSpPr>
          <p:nvPr>
            <p:ph type="subTitle" idx="1"/>
          </p:nvPr>
        </p:nvSpPr>
        <p:spPr>
          <a:xfrm>
            <a:off x="1042988" y="2636838"/>
            <a:ext cx="7558087" cy="719137"/>
          </a:xfrm>
        </p:spPr>
        <p:txBody>
          <a:bodyPr/>
          <a:lstStyle/>
          <a:p>
            <a:r>
              <a:rPr lang="en-US" altLang="nl-NL" sz="3200" dirty="0" err="1" smtClean="0">
                <a:latin typeface="Arial" pitchFamily="34" charset="0"/>
              </a:rPr>
              <a:t>Laten</a:t>
            </a:r>
            <a:r>
              <a:rPr lang="en-US" altLang="nl-NL" sz="3200" dirty="0" smtClean="0">
                <a:latin typeface="Arial" pitchFamily="34" charset="0"/>
              </a:rPr>
              <a:t> </a:t>
            </a:r>
            <a:r>
              <a:rPr lang="en-US" altLang="nl-NL" sz="3200" dirty="0" err="1" smtClean="0">
                <a:latin typeface="Arial" pitchFamily="34" charset="0"/>
              </a:rPr>
              <a:t>zien</a:t>
            </a:r>
            <a:r>
              <a:rPr lang="en-US" altLang="nl-NL" sz="3200" dirty="0" smtClean="0">
                <a:latin typeface="Arial" pitchFamily="34" charset="0"/>
              </a:rPr>
              <a:t> </a:t>
            </a:r>
            <a:r>
              <a:rPr lang="en-US" altLang="nl-NL" sz="3200" dirty="0" err="1" smtClean="0">
                <a:latin typeface="Arial" pitchFamily="34" charset="0"/>
              </a:rPr>
              <a:t>wat</a:t>
            </a:r>
            <a:r>
              <a:rPr lang="en-US" altLang="nl-NL" sz="3200" dirty="0" smtClean="0">
                <a:latin typeface="Arial" pitchFamily="34" charset="0"/>
              </a:rPr>
              <a:t> we in </a:t>
            </a:r>
            <a:r>
              <a:rPr lang="en-US" altLang="nl-NL" sz="3200" dirty="0" err="1" smtClean="0">
                <a:latin typeface="Arial" pitchFamily="34" charset="0"/>
              </a:rPr>
              <a:t>rekenonderwijs</a:t>
            </a:r>
            <a:r>
              <a:rPr lang="en-US" altLang="nl-NL" sz="3200" dirty="0" smtClean="0">
                <a:latin typeface="Arial" pitchFamily="34" charset="0"/>
              </a:rPr>
              <a:t> van embodied cognition-</a:t>
            </a:r>
            <a:r>
              <a:rPr lang="en-US" altLang="nl-NL" sz="3200" dirty="0" err="1" smtClean="0">
                <a:latin typeface="Arial" pitchFamily="34" charset="0"/>
              </a:rPr>
              <a:t>theorieën</a:t>
            </a:r>
            <a:r>
              <a:rPr lang="en-US" altLang="nl-NL" sz="3200" dirty="0" smtClean="0">
                <a:latin typeface="Arial" pitchFamily="34" charset="0"/>
              </a:rPr>
              <a:t> </a:t>
            </a:r>
            <a:r>
              <a:rPr lang="en-US" altLang="nl-NL" sz="3200" dirty="0" err="1" smtClean="0">
                <a:latin typeface="Arial" pitchFamily="34" charset="0"/>
              </a:rPr>
              <a:t>kunnen</a:t>
            </a:r>
            <a:r>
              <a:rPr lang="en-US" altLang="nl-NL" sz="3200" dirty="0" smtClean="0">
                <a:latin typeface="Arial" pitchFamily="34" charset="0"/>
              </a:rPr>
              <a:t> </a:t>
            </a:r>
            <a:r>
              <a:rPr lang="en-US" altLang="nl-NL" sz="3200" dirty="0" err="1" smtClean="0">
                <a:latin typeface="Arial" pitchFamily="34" charset="0"/>
              </a:rPr>
              <a:t>leren</a:t>
            </a:r>
            <a:endParaRPr lang="en-US" altLang="nl-NL" sz="3200" dirty="0" smtClean="0">
              <a:latin typeface="Arial" pitchFamily="34" charset="0"/>
            </a:endParaRPr>
          </a:p>
          <a:p>
            <a:endParaRPr lang="en-US" altLang="nl-NL" sz="3200" dirty="0" smtClean="0">
              <a:latin typeface="Arial" pitchFamily="34" charset="0"/>
            </a:endParaRPr>
          </a:p>
          <a:p>
            <a:r>
              <a:rPr lang="en-US" altLang="nl-NL" sz="3200" dirty="0" smtClean="0">
                <a:latin typeface="Arial" pitchFamily="34" charset="0"/>
              </a:rPr>
              <a:t>Hoe </a:t>
            </a:r>
            <a:r>
              <a:rPr lang="en-US" altLang="nl-NL" sz="3200" dirty="0" err="1" smtClean="0">
                <a:latin typeface="Arial" pitchFamily="34" charset="0"/>
              </a:rPr>
              <a:t>kunnen</a:t>
            </a:r>
            <a:r>
              <a:rPr lang="en-US" altLang="nl-NL" sz="3200" dirty="0" smtClean="0">
                <a:latin typeface="Arial" pitchFamily="34" charset="0"/>
              </a:rPr>
              <a:t> </a:t>
            </a:r>
            <a:r>
              <a:rPr lang="en-US" altLang="nl-NL" sz="3200" dirty="0" err="1" smtClean="0">
                <a:latin typeface="Arial" pitchFamily="34" charset="0"/>
              </a:rPr>
              <a:t>leerlingen</a:t>
            </a:r>
            <a:r>
              <a:rPr lang="en-US" altLang="nl-NL" sz="3200" dirty="0" smtClean="0">
                <a:latin typeface="Arial" pitchFamily="34" charset="0"/>
              </a:rPr>
              <a:t> </a:t>
            </a:r>
            <a:r>
              <a:rPr lang="en-US" altLang="nl-NL" sz="3200" dirty="0" err="1" smtClean="0">
                <a:latin typeface="Arial" pitchFamily="34" charset="0"/>
              </a:rPr>
              <a:t>verhoudingen</a:t>
            </a:r>
            <a:r>
              <a:rPr lang="en-US" altLang="nl-NL" sz="3200" dirty="0" smtClean="0">
                <a:latin typeface="Arial" pitchFamily="34" charset="0"/>
              </a:rPr>
              <a:t> in de </a:t>
            </a:r>
            <a:r>
              <a:rPr lang="en-US" altLang="nl-NL" sz="3200" dirty="0" err="1" smtClean="0">
                <a:latin typeface="Arial" pitchFamily="34" charset="0"/>
              </a:rPr>
              <a:t>vingers</a:t>
            </a:r>
            <a:r>
              <a:rPr lang="en-US" altLang="nl-NL" sz="3200" dirty="0" smtClean="0">
                <a:latin typeface="Arial" pitchFamily="34" charset="0"/>
              </a:rPr>
              <a:t> </a:t>
            </a:r>
            <a:r>
              <a:rPr lang="en-US" altLang="nl-NL" sz="3200" dirty="0" err="1" smtClean="0">
                <a:latin typeface="Arial" pitchFamily="34" charset="0"/>
              </a:rPr>
              <a:t>krijgen</a:t>
            </a:r>
            <a:r>
              <a:rPr lang="en-US" altLang="nl-NL" sz="3200" dirty="0" smtClean="0">
                <a:latin typeface="Arial" pitchFamily="34" charset="0"/>
              </a:rPr>
              <a:t>?</a:t>
            </a:r>
          </a:p>
          <a:p>
            <a:endParaRPr lang="en-US" altLang="nl-NL" dirty="0" smtClean="0">
              <a:latin typeface="Arial" pitchFamily="34" charset="0"/>
            </a:endParaRPr>
          </a:p>
          <a:p>
            <a:endParaRPr lang="en-US" altLang="nl-NL" dirty="0" smtClean="0">
              <a:latin typeface="Arial" pitchFamily="34" charset="0"/>
            </a:endParaRPr>
          </a:p>
        </p:txBody>
      </p:sp>
    </p:spTree>
    <p:extLst>
      <p:ext uri="{BB962C8B-B14F-4D97-AF65-F5344CB8AC3E}">
        <p14:creationId xmlns:p14="http://schemas.microsoft.com/office/powerpoint/2010/main" val="2512229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90575"/>
            <a:ext cx="8229600" cy="766763"/>
          </a:xfrm>
        </p:spPr>
        <p:txBody>
          <a:bodyPr/>
          <a:lstStyle/>
          <a:p>
            <a:pPr eaLnBrk="1" hangingPunct="1"/>
            <a:r>
              <a:rPr lang="en-US" sz="2800" dirty="0" err="1" smtClean="0">
                <a:solidFill>
                  <a:schemeClr val="tx2"/>
                </a:solidFill>
                <a:latin typeface="+mj-lt"/>
                <a:ea typeface="ＭＳ Ｐゴシック" pitchFamily="34" charset="-128"/>
              </a:rPr>
              <a:t>Samenwerking</a:t>
            </a:r>
            <a:r>
              <a:rPr lang="en-US" sz="2800" dirty="0" smtClean="0">
                <a:solidFill>
                  <a:schemeClr val="tx2"/>
                </a:solidFill>
                <a:latin typeface="+mj-lt"/>
                <a:ea typeface="ＭＳ Ｐゴシック" pitchFamily="34" charset="-128"/>
              </a:rPr>
              <a:t> met </a:t>
            </a:r>
            <a:r>
              <a:rPr lang="en-US" sz="2800" dirty="0" err="1" smtClean="0">
                <a:solidFill>
                  <a:schemeClr val="tx2"/>
                </a:solidFill>
                <a:latin typeface="+mj-lt"/>
                <a:ea typeface="ＭＳ Ｐゴシック" pitchFamily="34" charset="-128"/>
              </a:rPr>
              <a:t>Dor</a:t>
            </a:r>
            <a:r>
              <a:rPr lang="en-US" sz="2800" dirty="0" smtClean="0">
                <a:solidFill>
                  <a:schemeClr val="tx2"/>
                </a:solidFill>
                <a:latin typeface="+mj-lt"/>
                <a:ea typeface="ＭＳ Ｐゴシック" pitchFamily="34" charset="-128"/>
              </a:rPr>
              <a:t> Abrahamson en </a:t>
            </a:r>
            <a:r>
              <a:rPr lang="en-US" sz="2800" dirty="0" err="1" smtClean="0">
                <a:solidFill>
                  <a:schemeClr val="tx2"/>
                </a:solidFill>
                <a:latin typeface="+mj-lt"/>
                <a:ea typeface="ＭＳ Ｐゴシック" pitchFamily="34" charset="-128"/>
              </a:rPr>
              <a:t>zijn</a:t>
            </a:r>
            <a:r>
              <a:rPr lang="en-US" sz="2800" dirty="0" smtClean="0">
                <a:solidFill>
                  <a:schemeClr val="tx2"/>
                </a:solidFill>
                <a:latin typeface="+mj-lt"/>
                <a:ea typeface="ＭＳ Ｐゴシック" pitchFamily="34" charset="-128"/>
              </a:rPr>
              <a:t> </a:t>
            </a:r>
            <a:r>
              <a:rPr lang="en-US" sz="2800" i="1" dirty="0" smtClean="0">
                <a:solidFill>
                  <a:schemeClr val="tx2"/>
                </a:solidFill>
                <a:latin typeface="+mj-lt"/>
                <a:ea typeface="ＭＳ Ｐゴシック" pitchFamily="34" charset="-128"/>
              </a:rPr>
              <a:t>Embodied Design Research Lab </a:t>
            </a:r>
            <a:r>
              <a:rPr lang="en-US" sz="2800" dirty="0" smtClean="0">
                <a:solidFill>
                  <a:schemeClr val="tx2"/>
                </a:solidFill>
                <a:latin typeface="+mj-lt"/>
                <a:ea typeface="ＭＳ Ｐゴシック" pitchFamily="34" charset="-128"/>
              </a:rPr>
              <a:t>(Berkeley)</a:t>
            </a:r>
          </a:p>
        </p:txBody>
      </p:sp>
      <p:sp>
        <p:nvSpPr>
          <p:cNvPr id="16387" name="Rectangle 3"/>
          <p:cNvSpPr>
            <a:spLocks noGrp="1" noChangeArrowheads="1"/>
          </p:cNvSpPr>
          <p:nvPr>
            <p:ph type="body" idx="1"/>
          </p:nvPr>
        </p:nvSpPr>
        <p:spPr>
          <a:xfrm>
            <a:off x="457200" y="1988840"/>
            <a:ext cx="4762872" cy="4259560"/>
          </a:xfrm>
        </p:spPr>
        <p:txBody>
          <a:bodyPr/>
          <a:lstStyle/>
          <a:p>
            <a:pPr indent="0" eaLnBrk="1" hangingPunct="1">
              <a:lnSpc>
                <a:spcPct val="80000"/>
              </a:lnSpc>
              <a:buFontTx/>
              <a:buNone/>
            </a:pPr>
            <a:r>
              <a:rPr lang="en-US" sz="2400" dirty="0" err="1" smtClean="0">
                <a:latin typeface="+mn-lt"/>
                <a:ea typeface="ＭＳ Ｐゴシック" pitchFamily="34" charset="-128"/>
              </a:rPr>
              <a:t>Serie</a:t>
            </a:r>
            <a:r>
              <a:rPr lang="en-US" sz="2400" dirty="0" smtClean="0">
                <a:latin typeface="+mn-lt"/>
                <a:ea typeface="ＭＳ Ｐゴシック" pitchFamily="34" charset="-128"/>
              </a:rPr>
              <a:t> </a:t>
            </a:r>
            <a:r>
              <a:rPr lang="en-US" sz="2400" dirty="0" err="1" smtClean="0">
                <a:latin typeface="+mn-lt"/>
                <a:ea typeface="ＭＳ Ｐゴシック" pitchFamily="34" charset="-128"/>
              </a:rPr>
              <a:t>onderzoeksprojecten</a:t>
            </a:r>
            <a:r>
              <a:rPr lang="en-US" sz="2400" dirty="0" smtClean="0">
                <a:latin typeface="+mn-lt"/>
                <a:ea typeface="ＭＳ Ｐゴシック" pitchFamily="34" charset="-128"/>
              </a:rPr>
              <a:t> </a:t>
            </a:r>
            <a:r>
              <a:rPr lang="en-US" sz="2400" dirty="0" err="1" smtClean="0">
                <a:latin typeface="+mn-lt"/>
                <a:ea typeface="ＭＳ Ｐゴシック" pitchFamily="34" charset="-128"/>
              </a:rPr>
              <a:t>om</a:t>
            </a:r>
            <a:r>
              <a:rPr lang="en-US" sz="2400" dirty="0" smtClean="0">
                <a:latin typeface="+mn-lt"/>
                <a:ea typeface="ＭＳ Ｐゴシック" pitchFamily="34" charset="-128"/>
              </a:rPr>
              <a:t> </a:t>
            </a:r>
            <a:r>
              <a:rPr lang="en-US" sz="2400" dirty="0" err="1" smtClean="0">
                <a:latin typeface="+mn-lt"/>
                <a:ea typeface="ＭＳ Ｐゴシック" pitchFamily="34" charset="-128"/>
              </a:rPr>
              <a:t>te</a:t>
            </a:r>
            <a:r>
              <a:rPr lang="en-US" sz="2400" dirty="0" smtClean="0">
                <a:latin typeface="+mn-lt"/>
                <a:ea typeface="ＭＳ Ｐゴシック" pitchFamily="34" charset="-128"/>
              </a:rPr>
              <a:t> </a:t>
            </a:r>
            <a:r>
              <a:rPr lang="en-US" sz="2400" dirty="0" err="1" smtClean="0">
                <a:latin typeface="+mn-lt"/>
                <a:ea typeface="ＭＳ Ｐゴシック" pitchFamily="34" charset="-128"/>
              </a:rPr>
              <a:t>kijken</a:t>
            </a:r>
            <a:r>
              <a:rPr lang="en-US" sz="2400" dirty="0" smtClean="0">
                <a:latin typeface="+mn-lt"/>
                <a:ea typeface="ＭＳ Ｐゴシック" pitchFamily="34" charset="-128"/>
              </a:rPr>
              <a:t> hoe </a:t>
            </a:r>
            <a:r>
              <a:rPr lang="en-US" sz="2400" dirty="0" err="1" smtClean="0">
                <a:latin typeface="+mn-lt"/>
                <a:ea typeface="ＭＳ Ｐゴシック" pitchFamily="34" charset="-128"/>
              </a:rPr>
              <a:t>leerlingen</a:t>
            </a:r>
            <a:r>
              <a:rPr lang="en-US" sz="2400" dirty="0" smtClean="0">
                <a:latin typeface="+mn-lt"/>
                <a:ea typeface="ＭＳ Ｐゴシック" pitchFamily="34" charset="-128"/>
              </a:rPr>
              <a:t> </a:t>
            </a:r>
            <a:r>
              <a:rPr lang="en-US" sz="2400" dirty="0" err="1" smtClean="0">
                <a:solidFill>
                  <a:srgbClr val="FF0000"/>
                </a:solidFill>
                <a:latin typeface="+mn-lt"/>
                <a:ea typeface="ＭＳ Ｐゴシック" pitchFamily="34" charset="-128"/>
              </a:rPr>
              <a:t>gevoel</a:t>
            </a:r>
            <a:r>
              <a:rPr lang="en-US" sz="2400" dirty="0" smtClean="0">
                <a:solidFill>
                  <a:srgbClr val="FF0000"/>
                </a:solidFill>
                <a:latin typeface="+mn-lt"/>
                <a:ea typeface="ＭＳ Ｐゴシック" pitchFamily="34" charset="-128"/>
              </a:rPr>
              <a:t> </a:t>
            </a:r>
            <a:r>
              <a:rPr lang="en-US" sz="2400" dirty="0" err="1" smtClean="0">
                <a:solidFill>
                  <a:srgbClr val="FF0000"/>
                </a:solidFill>
                <a:latin typeface="+mn-lt"/>
                <a:ea typeface="ＭＳ Ｐゴシック" pitchFamily="34" charset="-128"/>
              </a:rPr>
              <a:t>voor</a:t>
            </a:r>
            <a:r>
              <a:rPr lang="en-US" sz="2400" dirty="0" smtClean="0">
                <a:solidFill>
                  <a:srgbClr val="FF0000"/>
                </a:solidFill>
                <a:latin typeface="+mn-lt"/>
                <a:ea typeface="ＭＳ Ｐゴシック" pitchFamily="34" charset="-128"/>
              </a:rPr>
              <a:t> </a:t>
            </a:r>
            <a:r>
              <a:rPr lang="en-US" sz="2400" dirty="0" err="1" smtClean="0">
                <a:solidFill>
                  <a:srgbClr val="FF0000"/>
                </a:solidFill>
                <a:latin typeface="+mn-lt"/>
                <a:ea typeface="ＭＳ Ｐゴシック" pitchFamily="34" charset="-128"/>
              </a:rPr>
              <a:t>verhoudingen</a:t>
            </a:r>
            <a:r>
              <a:rPr lang="en-US" sz="2400" dirty="0" smtClean="0">
                <a:solidFill>
                  <a:srgbClr val="FF0000"/>
                </a:solidFill>
                <a:latin typeface="+mn-lt"/>
                <a:ea typeface="ＭＳ Ｐゴシック" pitchFamily="34" charset="-128"/>
              </a:rPr>
              <a:t> </a:t>
            </a:r>
            <a:r>
              <a:rPr lang="en-US" sz="2400" dirty="0" err="1" smtClean="0">
                <a:latin typeface="+mn-lt"/>
                <a:ea typeface="ＭＳ Ｐゴシック" pitchFamily="34" charset="-128"/>
              </a:rPr>
              <a:t>kunnen</a:t>
            </a:r>
            <a:r>
              <a:rPr lang="en-US" sz="2400" dirty="0" smtClean="0">
                <a:latin typeface="+mn-lt"/>
                <a:ea typeface="ＭＳ Ｐゴシック" pitchFamily="34" charset="-128"/>
              </a:rPr>
              <a:t> </a:t>
            </a:r>
            <a:r>
              <a:rPr lang="en-US" sz="2400" dirty="0" err="1" smtClean="0">
                <a:latin typeface="+mn-lt"/>
                <a:ea typeface="ＭＳ Ｐゴシック" pitchFamily="34" charset="-128"/>
              </a:rPr>
              <a:t>ontwikkelen</a:t>
            </a:r>
            <a:endParaRPr lang="en-US" sz="2400" dirty="0" smtClean="0">
              <a:latin typeface="+mn-lt"/>
              <a:ea typeface="ＭＳ Ｐゴシック" pitchFamily="34" charset="-128"/>
            </a:endParaRPr>
          </a:p>
          <a:p>
            <a:pPr indent="0" eaLnBrk="1" hangingPunct="1">
              <a:lnSpc>
                <a:spcPct val="80000"/>
              </a:lnSpc>
              <a:buFontTx/>
              <a:buNone/>
            </a:pPr>
            <a:endParaRPr lang="en-US" sz="2400" dirty="0">
              <a:latin typeface="+mn-lt"/>
              <a:ea typeface="ＭＳ Ｐゴシック" pitchFamily="34" charset="-128"/>
            </a:endParaRPr>
          </a:p>
          <a:p>
            <a:pPr indent="0" eaLnBrk="1" hangingPunct="1">
              <a:lnSpc>
                <a:spcPct val="80000"/>
              </a:lnSpc>
              <a:buFontTx/>
              <a:buNone/>
            </a:pPr>
            <a:r>
              <a:rPr lang="en-US" sz="2400" dirty="0" err="1" smtClean="0">
                <a:latin typeface="+mn-lt"/>
                <a:ea typeface="ＭＳ Ｐゴシック" pitchFamily="34" charset="-128"/>
              </a:rPr>
              <a:t>Cyclisch</a:t>
            </a:r>
            <a:r>
              <a:rPr lang="en-US" sz="2400" dirty="0" smtClean="0">
                <a:latin typeface="+mn-lt"/>
                <a:ea typeface="ＭＳ Ｐゴシック" pitchFamily="34" charset="-128"/>
              </a:rPr>
              <a:t> </a:t>
            </a:r>
            <a:r>
              <a:rPr lang="en-US" sz="2400" dirty="0" err="1" smtClean="0">
                <a:latin typeface="+mn-lt"/>
                <a:ea typeface="ＭＳ Ｐゴシック" pitchFamily="34" charset="-128"/>
              </a:rPr>
              <a:t>proces</a:t>
            </a:r>
            <a:r>
              <a:rPr lang="en-US" sz="2400" dirty="0" smtClean="0">
                <a:latin typeface="+mn-lt"/>
                <a:ea typeface="ＭＳ Ｐゴシック" pitchFamily="34" charset="-128"/>
              </a:rPr>
              <a:t> van steeds </a:t>
            </a:r>
            <a:r>
              <a:rPr lang="en-US" sz="2400" dirty="0" err="1" smtClean="0">
                <a:latin typeface="+mn-lt"/>
                <a:ea typeface="ＭＳ Ｐゴシック" pitchFamily="34" charset="-128"/>
              </a:rPr>
              <a:t>weer</a:t>
            </a:r>
            <a:r>
              <a:rPr lang="en-US" sz="2400" dirty="0" smtClean="0">
                <a:latin typeface="+mn-lt"/>
                <a:ea typeface="ＭＳ Ｐゴシック" pitchFamily="34" charset="-128"/>
              </a:rPr>
              <a:t> </a:t>
            </a:r>
            <a:r>
              <a:rPr lang="en-US" sz="2400" dirty="0" err="1" smtClean="0">
                <a:latin typeface="+mn-lt"/>
                <a:ea typeface="ＭＳ Ｐゴシック" pitchFamily="34" charset="-128"/>
              </a:rPr>
              <a:t>terug</a:t>
            </a:r>
            <a:r>
              <a:rPr lang="en-US" sz="2400" dirty="0" smtClean="0">
                <a:latin typeface="+mn-lt"/>
                <a:ea typeface="ＭＳ Ｐゴシック" pitchFamily="34" charset="-128"/>
              </a:rPr>
              <a:t> </a:t>
            </a:r>
            <a:r>
              <a:rPr lang="en-US" sz="2400" dirty="0" err="1" smtClean="0">
                <a:latin typeface="+mn-lt"/>
                <a:ea typeface="ＭＳ Ｐゴシック" pitchFamily="34" charset="-128"/>
              </a:rPr>
              <a:t>naar</a:t>
            </a:r>
            <a:r>
              <a:rPr lang="en-US" sz="2400" dirty="0" smtClean="0">
                <a:latin typeface="+mn-lt"/>
                <a:ea typeface="ＭＳ Ｐゴシック" pitchFamily="34" charset="-128"/>
              </a:rPr>
              <a:t> de </a:t>
            </a:r>
            <a:r>
              <a:rPr lang="en-US" sz="2400" dirty="0" err="1" smtClean="0">
                <a:latin typeface="+mn-lt"/>
                <a:ea typeface="ＭＳ Ｐゴシック" pitchFamily="34" charset="-128"/>
              </a:rPr>
              <a:t>tekentafel</a:t>
            </a:r>
            <a:r>
              <a:rPr lang="en-US" sz="2400" dirty="0" smtClean="0">
                <a:latin typeface="+mn-lt"/>
                <a:ea typeface="ＭＳ Ｐゴシック" pitchFamily="34" charset="-128"/>
              </a:rPr>
              <a:t> </a:t>
            </a:r>
          </a:p>
          <a:p>
            <a:pPr indent="0" eaLnBrk="1" hangingPunct="1">
              <a:lnSpc>
                <a:spcPct val="80000"/>
              </a:lnSpc>
              <a:buFontTx/>
              <a:buNone/>
            </a:pPr>
            <a:endParaRPr lang="en-US" sz="2400" dirty="0">
              <a:latin typeface="+mn-lt"/>
              <a:ea typeface="ＭＳ Ｐゴシック" pitchFamily="34" charset="-128"/>
            </a:endParaRPr>
          </a:p>
          <a:p>
            <a:pPr indent="0" eaLnBrk="1" hangingPunct="1">
              <a:lnSpc>
                <a:spcPct val="80000"/>
              </a:lnSpc>
              <a:buFontTx/>
              <a:buNone/>
            </a:pPr>
            <a:r>
              <a:rPr lang="en-US" sz="2400" dirty="0" smtClean="0">
                <a:latin typeface="+mn-lt"/>
                <a:ea typeface="ＭＳ Ｐゴシック" pitchFamily="34" charset="-128"/>
              </a:rPr>
              <a:t>NIET </a:t>
            </a:r>
            <a:r>
              <a:rPr lang="en-US" sz="2400" dirty="0" err="1" smtClean="0">
                <a:latin typeface="+mn-lt"/>
                <a:ea typeface="ＭＳ Ｐゴシック" pitchFamily="34" charset="-128"/>
              </a:rPr>
              <a:t>gekeken</a:t>
            </a:r>
            <a:r>
              <a:rPr lang="en-US" sz="2400" dirty="0" smtClean="0">
                <a:latin typeface="+mn-lt"/>
                <a:ea typeface="ＭＳ Ｐゴシック" pitchFamily="34" charset="-128"/>
              </a:rPr>
              <a:t> of </a:t>
            </a:r>
            <a:r>
              <a:rPr lang="en-US" sz="2400" dirty="0" err="1" smtClean="0">
                <a:latin typeface="+mn-lt"/>
                <a:ea typeface="ＭＳ Ｐゴシック" pitchFamily="34" charset="-128"/>
              </a:rPr>
              <a:t>ze</a:t>
            </a:r>
            <a:r>
              <a:rPr lang="en-US" sz="2400" dirty="0" smtClean="0">
                <a:latin typeface="+mn-lt"/>
                <a:ea typeface="ＭＳ Ｐゴシック" pitchFamily="34" charset="-128"/>
              </a:rPr>
              <a:t> </a:t>
            </a:r>
            <a:r>
              <a:rPr lang="en-US" sz="2400" dirty="0" err="1" smtClean="0">
                <a:latin typeface="+mn-lt"/>
                <a:ea typeface="ＭＳ Ｐゴシック" pitchFamily="34" charset="-128"/>
              </a:rPr>
              <a:t>beter</a:t>
            </a:r>
            <a:r>
              <a:rPr lang="en-US" sz="2400" dirty="0" smtClean="0">
                <a:latin typeface="+mn-lt"/>
                <a:ea typeface="ＭＳ Ｐゴシック" pitchFamily="34" charset="-128"/>
              </a:rPr>
              <a:t> </a:t>
            </a:r>
            <a:r>
              <a:rPr lang="en-US" sz="2400" dirty="0" err="1" smtClean="0">
                <a:latin typeface="+mn-lt"/>
                <a:ea typeface="ＭＳ Ｐゴシック" pitchFamily="34" charset="-128"/>
              </a:rPr>
              <a:t>zijn</a:t>
            </a:r>
            <a:r>
              <a:rPr lang="en-US" sz="2400" dirty="0" smtClean="0">
                <a:latin typeface="+mn-lt"/>
                <a:ea typeface="ＭＳ Ｐゴシック" pitchFamily="34" charset="-128"/>
              </a:rPr>
              <a:t> </a:t>
            </a:r>
            <a:r>
              <a:rPr lang="en-US" sz="2400" dirty="0" err="1" smtClean="0">
                <a:latin typeface="+mn-lt"/>
                <a:ea typeface="ＭＳ Ｐゴシック" pitchFamily="34" charset="-128"/>
              </a:rPr>
              <a:t>dan</a:t>
            </a:r>
            <a:r>
              <a:rPr lang="en-US" sz="2400" dirty="0" smtClean="0">
                <a:latin typeface="+mn-lt"/>
                <a:ea typeface="ＭＳ Ｐゴシック" pitchFamily="34" charset="-128"/>
              </a:rPr>
              <a:t> </a:t>
            </a:r>
            <a:r>
              <a:rPr lang="en-US" sz="2400" dirty="0" err="1" smtClean="0">
                <a:latin typeface="+mn-lt"/>
                <a:ea typeface="ＭＳ Ｐゴシック" pitchFamily="34" charset="-128"/>
              </a:rPr>
              <a:t>bestaande</a:t>
            </a:r>
            <a:r>
              <a:rPr lang="en-US" sz="2400" dirty="0" smtClean="0">
                <a:latin typeface="+mn-lt"/>
                <a:ea typeface="ＭＳ Ｐゴシック" pitchFamily="34" charset="-128"/>
              </a:rPr>
              <a:t> </a:t>
            </a:r>
            <a:r>
              <a:rPr lang="en-US" sz="2400" dirty="0" err="1" smtClean="0">
                <a:latin typeface="+mn-lt"/>
                <a:ea typeface="ＭＳ Ｐゴシック" pitchFamily="34" charset="-128"/>
              </a:rPr>
              <a:t>didactiek</a:t>
            </a:r>
            <a:r>
              <a:rPr lang="en-US" sz="2400" dirty="0" smtClean="0">
                <a:latin typeface="+mn-lt"/>
                <a:ea typeface="ＭＳ Ｐゴシック" pitchFamily="34" charset="-128"/>
              </a:rPr>
              <a:t>: op </a:t>
            </a:r>
            <a:r>
              <a:rPr lang="en-US" sz="2400" dirty="0" err="1" smtClean="0">
                <a:latin typeface="+mn-lt"/>
                <a:ea typeface="ＭＳ Ｐゴシック" pitchFamily="34" charset="-128"/>
              </a:rPr>
              <a:t>zoek</a:t>
            </a:r>
            <a:r>
              <a:rPr lang="en-US" sz="2400" dirty="0" smtClean="0">
                <a:latin typeface="+mn-lt"/>
                <a:ea typeface="ＭＳ Ｐゴシック" pitchFamily="34" charset="-128"/>
              </a:rPr>
              <a:t> </a:t>
            </a:r>
            <a:r>
              <a:rPr lang="en-US" sz="2400" dirty="0" err="1" smtClean="0">
                <a:latin typeface="+mn-lt"/>
                <a:ea typeface="ＭＳ Ｐゴシック" pitchFamily="34" charset="-128"/>
              </a:rPr>
              <a:t>naar</a:t>
            </a:r>
            <a:r>
              <a:rPr lang="en-US" sz="2400" dirty="0" smtClean="0">
                <a:latin typeface="+mn-lt"/>
                <a:ea typeface="ＭＳ Ｐゴシック" pitchFamily="34" charset="-128"/>
              </a:rPr>
              <a:t> </a:t>
            </a:r>
            <a:r>
              <a:rPr lang="en-US" sz="2400" dirty="0" err="1" smtClean="0">
                <a:latin typeface="+mn-lt"/>
                <a:ea typeface="ＭＳ Ｐゴシック" pitchFamily="34" charset="-128"/>
              </a:rPr>
              <a:t>nieuwe</a:t>
            </a:r>
            <a:r>
              <a:rPr lang="en-US" sz="2400" dirty="0" smtClean="0">
                <a:latin typeface="+mn-lt"/>
                <a:ea typeface="ＭＳ Ｐゴシック" pitchFamily="34" charset="-128"/>
              </a:rPr>
              <a:t> </a:t>
            </a:r>
            <a:r>
              <a:rPr lang="en-US" sz="2400" dirty="0" err="1" smtClean="0">
                <a:latin typeface="+mn-lt"/>
                <a:ea typeface="ＭＳ Ｐゴシック" pitchFamily="34" charset="-128"/>
              </a:rPr>
              <a:t>middelen</a:t>
            </a:r>
            <a:endParaRPr lang="en-US" sz="2400" dirty="0" smtClean="0">
              <a:latin typeface="+mn-lt"/>
              <a:ea typeface="ＭＳ Ｐゴシック" pitchFamily="34" charset="-128"/>
            </a:endParaRPr>
          </a:p>
          <a:p>
            <a:pPr indent="0" eaLnBrk="1" hangingPunct="1">
              <a:lnSpc>
                <a:spcPct val="80000"/>
              </a:lnSpc>
              <a:buFontTx/>
              <a:buNone/>
            </a:pPr>
            <a:endParaRPr lang="en-US" sz="2400" dirty="0" smtClean="0">
              <a:latin typeface="+mn-lt"/>
              <a:ea typeface="ＭＳ Ｐゴシック" pitchFamily="34" charset="-128"/>
            </a:endParaRPr>
          </a:p>
          <a:p>
            <a:pPr indent="0" eaLnBrk="1" hangingPunct="1">
              <a:lnSpc>
                <a:spcPct val="80000"/>
              </a:lnSpc>
              <a:buFontTx/>
              <a:buNone/>
            </a:pPr>
            <a:r>
              <a:rPr lang="en-US" sz="2400" dirty="0" err="1" smtClean="0">
                <a:latin typeface="+mn-lt"/>
                <a:ea typeface="ＭＳ Ｐゴシック" pitchFamily="34" charset="-128"/>
              </a:rPr>
              <a:t>Fundamenteel</a:t>
            </a:r>
            <a:r>
              <a:rPr lang="en-US" sz="2400" dirty="0" smtClean="0">
                <a:latin typeface="+mn-lt"/>
                <a:ea typeface="ＭＳ Ｐゴシック" pitchFamily="34" charset="-128"/>
              </a:rPr>
              <a:t> </a:t>
            </a:r>
            <a:r>
              <a:rPr lang="en-US" sz="2400" dirty="0" err="1" smtClean="0">
                <a:latin typeface="+mn-lt"/>
                <a:ea typeface="ＭＳ Ｐゴシック" pitchFamily="34" charset="-128"/>
              </a:rPr>
              <a:t>didactisch-psychologisch</a:t>
            </a:r>
            <a:r>
              <a:rPr lang="en-US" sz="2400" dirty="0" smtClean="0">
                <a:latin typeface="+mn-lt"/>
                <a:ea typeface="ＭＳ Ｐゴシック" pitchFamily="34" charset="-128"/>
              </a:rPr>
              <a:t> </a:t>
            </a:r>
            <a:r>
              <a:rPr lang="en-US" sz="2400" dirty="0" err="1" smtClean="0">
                <a:latin typeface="+mn-lt"/>
                <a:ea typeface="ＭＳ Ｐゴシック" pitchFamily="34" charset="-128"/>
              </a:rPr>
              <a:t>onderzoek</a:t>
            </a:r>
            <a:endParaRPr lang="en-US" sz="2400" dirty="0" smtClean="0">
              <a:latin typeface="+mn-lt"/>
              <a:ea typeface="ＭＳ Ｐゴシック" pitchFamily="34" charset="-128"/>
            </a:endParaRPr>
          </a:p>
        </p:txBody>
      </p:sp>
      <p:pic>
        <p:nvPicPr>
          <p:cNvPr id="16388" name="Picture 4" descr="escher_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008642"/>
            <a:ext cx="3523959" cy="300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p:cTn id="11" dur="1000" fill="hold"/>
                                        <p:tgtEl>
                                          <p:spTgt spid="16388"/>
                                        </p:tgtEl>
                                        <p:attrNameLst>
                                          <p:attrName>ppt_w</p:attrName>
                                        </p:attrNameLst>
                                      </p:cBhvr>
                                      <p:tavLst>
                                        <p:tav tm="0">
                                          <p:val>
                                            <p:fltVal val="0"/>
                                          </p:val>
                                        </p:tav>
                                        <p:tav tm="100000">
                                          <p:val>
                                            <p:strVal val="#ppt_w"/>
                                          </p:val>
                                        </p:tav>
                                      </p:tavLst>
                                    </p:anim>
                                    <p:anim calcmode="lin" valueType="num">
                                      <p:cBhvr>
                                        <p:cTn id="12" dur="1000" fill="hold"/>
                                        <p:tgtEl>
                                          <p:spTgt spid="16388"/>
                                        </p:tgtEl>
                                        <p:attrNameLst>
                                          <p:attrName>ppt_h</p:attrName>
                                        </p:attrNameLst>
                                      </p:cBhvr>
                                      <p:tavLst>
                                        <p:tav tm="0">
                                          <p:val>
                                            <p:fltVal val="0"/>
                                          </p:val>
                                        </p:tav>
                                        <p:tav tm="100000">
                                          <p:val>
                                            <p:strVal val="#ppt_h"/>
                                          </p:val>
                                        </p:tav>
                                      </p:tavLst>
                                    </p:anim>
                                    <p:anim calcmode="lin" valueType="num">
                                      <p:cBhvr>
                                        <p:cTn id="13" dur="1000" fill="hold"/>
                                        <p:tgtEl>
                                          <p:spTgt spid="16388"/>
                                        </p:tgtEl>
                                        <p:attrNameLst>
                                          <p:attrName>style.rotation</p:attrName>
                                        </p:attrNameLst>
                                      </p:cBhvr>
                                      <p:tavLst>
                                        <p:tav tm="0">
                                          <p:val>
                                            <p:fltVal val="90"/>
                                          </p:val>
                                        </p:tav>
                                        <p:tav tm="100000">
                                          <p:val>
                                            <p:fltVal val="0"/>
                                          </p:val>
                                        </p:tav>
                                      </p:tavLst>
                                    </p:anim>
                                    <p:animEffect transition="in" filter="fade">
                                      <p:cBhvr>
                                        <p:cTn id="14" dur="1000"/>
                                        <p:tgtEl>
                                          <p:spTgt spid="1638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anim calcmode="lin" valueType="num">
                                      <p:cBhvr additive="base">
                                        <p:cTn id="25"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txBox="1">
            <a:spLocks noChangeArrowheads="1"/>
          </p:cNvSpPr>
          <p:nvPr/>
        </p:nvSpPr>
        <p:spPr bwMode="auto">
          <a:xfrm>
            <a:off x="457200" y="173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a:solidFill>
                  <a:schemeClr val="tx1"/>
                </a:solidFill>
                <a:latin typeface="Verdana" pitchFamily="34" charset="0"/>
              </a:defRPr>
            </a:lvl1pPr>
            <a:lvl2pPr marL="742950" indent="-285750" defTabSz="457200">
              <a:defRPr sz="1400">
                <a:solidFill>
                  <a:schemeClr val="tx1"/>
                </a:solidFill>
                <a:latin typeface="Verdana" pitchFamily="34" charset="0"/>
              </a:defRPr>
            </a:lvl2pPr>
            <a:lvl3pPr marL="1143000" indent="-228600" defTabSz="457200">
              <a:defRPr sz="1400">
                <a:solidFill>
                  <a:schemeClr val="tx1"/>
                </a:solidFill>
                <a:latin typeface="Verdana" pitchFamily="34" charset="0"/>
              </a:defRPr>
            </a:lvl3pPr>
            <a:lvl4pPr marL="1600200" indent="-228600" defTabSz="457200">
              <a:defRPr sz="1400">
                <a:solidFill>
                  <a:schemeClr val="tx1"/>
                </a:solidFill>
                <a:latin typeface="Verdana" pitchFamily="34" charset="0"/>
              </a:defRPr>
            </a:lvl4pPr>
            <a:lvl5pPr marL="2057400" indent="-228600" defTabSz="457200">
              <a:defRPr sz="1400">
                <a:solidFill>
                  <a:schemeClr val="tx1"/>
                </a:solidFill>
                <a:latin typeface="Verdana" pitchFamily="34" charset="0"/>
              </a:defRPr>
            </a:lvl5pPr>
            <a:lvl6pPr marL="2514600" indent="-228600" defTabSz="457200" eaLnBrk="0" fontAlgn="base" hangingPunct="0">
              <a:spcBef>
                <a:spcPct val="0"/>
              </a:spcBef>
              <a:spcAft>
                <a:spcPct val="0"/>
              </a:spcAft>
              <a:defRPr sz="1400">
                <a:solidFill>
                  <a:schemeClr val="tx1"/>
                </a:solidFill>
                <a:latin typeface="Verdana" pitchFamily="34" charset="0"/>
              </a:defRPr>
            </a:lvl6pPr>
            <a:lvl7pPr marL="2971800" indent="-228600" defTabSz="457200" eaLnBrk="0" fontAlgn="base" hangingPunct="0">
              <a:spcBef>
                <a:spcPct val="0"/>
              </a:spcBef>
              <a:spcAft>
                <a:spcPct val="0"/>
              </a:spcAft>
              <a:defRPr sz="1400">
                <a:solidFill>
                  <a:schemeClr val="tx1"/>
                </a:solidFill>
                <a:latin typeface="Verdana" pitchFamily="34" charset="0"/>
              </a:defRPr>
            </a:lvl7pPr>
            <a:lvl8pPr marL="3429000" indent="-228600" defTabSz="457200" eaLnBrk="0" fontAlgn="base" hangingPunct="0">
              <a:spcBef>
                <a:spcPct val="0"/>
              </a:spcBef>
              <a:spcAft>
                <a:spcPct val="0"/>
              </a:spcAft>
              <a:defRPr sz="1400">
                <a:solidFill>
                  <a:schemeClr val="tx1"/>
                </a:solidFill>
                <a:latin typeface="Verdana" pitchFamily="34" charset="0"/>
              </a:defRPr>
            </a:lvl8pPr>
            <a:lvl9pPr marL="3886200" indent="-228600" defTabSz="4572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3600" dirty="0" err="1" smtClean="0">
                <a:solidFill>
                  <a:schemeClr val="tx2"/>
                </a:solidFill>
                <a:latin typeface="Arial" pitchFamily="34" charset="0"/>
                <a:ea typeface="ＭＳ Ｐゴシック" pitchFamily="34" charset="-128"/>
              </a:rPr>
              <a:t>Poging</a:t>
            </a:r>
            <a:r>
              <a:rPr lang="en-US" sz="3600" dirty="0" smtClean="0">
                <a:solidFill>
                  <a:schemeClr val="tx2"/>
                </a:solidFill>
                <a:latin typeface="Arial" pitchFamily="34" charset="0"/>
                <a:ea typeface="ＭＳ Ｐゴシック" pitchFamily="34" charset="-128"/>
              </a:rPr>
              <a:t> #1</a:t>
            </a:r>
            <a:endParaRPr lang="he-IL" sz="3600" dirty="0">
              <a:solidFill>
                <a:schemeClr val="tx2"/>
              </a:solidFill>
              <a:latin typeface="Arial" pitchFamily="34" charset="0"/>
              <a:ea typeface="ＭＳ Ｐゴシック" pitchFamily="34" charset="-128"/>
            </a:endParaRPr>
          </a:p>
        </p:txBody>
      </p:sp>
      <p:sp>
        <p:nvSpPr>
          <p:cNvPr id="13" name="Text Box 7"/>
          <p:cNvSpPr txBox="1">
            <a:spLocks noChangeArrowheads="1"/>
          </p:cNvSpPr>
          <p:nvPr/>
        </p:nvSpPr>
        <p:spPr bwMode="auto">
          <a:xfrm>
            <a:off x="304800" y="6027738"/>
            <a:ext cx="808355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spcBef>
                <a:spcPct val="50000"/>
              </a:spcBef>
            </a:pPr>
            <a:r>
              <a:rPr lang="en-US" sz="2400" dirty="0" err="1" smtClean="0">
                <a:solidFill>
                  <a:srgbClr val="09102F"/>
                </a:solidFill>
              </a:rPr>
              <a:t>Passief</a:t>
            </a:r>
            <a:r>
              <a:rPr lang="en-US" sz="2400" dirty="0" smtClean="0">
                <a:solidFill>
                  <a:srgbClr val="09102F"/>
                </a:solidFill>
              </a:rPr>
              <a:t> </a:t>
            </a:r>
            <a:r>
              <a:rPr lang="en-US" sz="2400" dirty="0" err="1" smtClean="0">
                <a:solidFill>
                  <a:srgbClr val="09102F"/>
                </a:solidFill>
              </a:rPr>
              <a:t>bewogen</a:t>
            </a:r>
            <a:r>
              <a:rPr lang="en-US" sz="2400" dirty="0" smtClean="0">
                <a:solidFill>
                  <a:srgbClr val="09102F"/>
                </a:solidFill>
              </a:rPr>
              <a:t> </a:t>
            </a:r>
            <a:r>
              <a:rPr lang="en-US" sz="2400" dirty="0" err="1" smtClean="0">
                <a:solidFill>
                  <a:srgbClr val="09102F"/>
                </a:solidFill>
              </a:rPr>
              <a:t>worden</a:t>
            </a:r>
            <a:r>
              <a:rPr lang="en-US" sz="2400" dirty="0" smtClean="0">
                <a:solidFill>
                  <a:srgbClr val="09102F"/>
                </a:solidFill>
              </a:rPr>
              <a:t> </a:t>
            </a:r>
            <a:r>
              <a:rPr lang="en-US" sz="2400" dirty="0" err="1" smtClean="0">
                <a:solidFill>
                  <a:srgbClr val="09102F"/>
                </a:solidFill>
              </a:rPr>
              <a:t>hielp</a:t>
            </a:r>
            <a:r>
              <a:rPr lang="en-US" sz="2400" dirty="0" smtClean="0">
                <a:solidFill>
                  <a:srgbClr val="09102F"/>
                </a:solidFill>
              </a:rPr>
              <a:t> </a:t>
            </a:r>
            <a:r>
              <a:rPr lang="en-US" sz="2400" dirty="0" err="1" smtClean="0">
                <a:solidFill>
                  <a:srgbClr val="09102F"/>
                </a:solidFill>
              </a:rPr>
              <a:t>niet</a:t>
            </a:r>
            <a:r>
              <a:rPr lang="en-US" sz="2400" dirty="0" smtClean="0">
                <a:solidFill>
                  <a:srgbClr val="09102F"/>
                </a:solidFill>
              </a:rPr>
              <a:t>: </a:t>
            </a:r>
            <a:r>
              <a:rPr lang="en-US" sz="2400" dirty="0" err="1" smtClean="0">
                <a:solidFill>
                  <a:srgbClr val="09102F"/>
                </a:solidFill>
              </a:rPr>
              <a:t>geen</a:t>
            </a:r>
            <a:r>
              <a:rPr lang="en-US" sz="2400" dirty="0" smtClean="0">
                <a:solidFill>
                  <a:srgbClr val="09102F"/>
                </a:solidFill>
              </a:rPr>
              <a:t> </a:t>
            </a:r>
            <a:r>
              <a:rPr lang="en-US" sz="2400" dirty="0" err="1" smtClean="0">
                <a:solidFill>
                  <a:srgbClr val="09102F"/>
                </a:solidFill>
              </a:rPr>
              <a:t>interactie</a:t>
            </a:r>
            <a:r>
              <a:rPr lang="en-US" sz="2400" dirty="0" smtClean="0">
                <a:solidFill>
                  <a:srgbClr val="09102F"/>
                </a:solidFill>
              </a:rPr>
              <a:t>, </a:t>
            </a:r>
            <a:r>
              <a:rPr lang="en-US" sz="2400" dirty="0" err="1" smtClean="0">
                <a:solidFill>
                  <a:srgbClr val="09102F"/>
                </a:solidFill>
              </a:rPr>
              <a:t>hoeven</a:t>
            </a:r>
            <a:r>
              <a:rPr lang="en-US" sz="2400" dirty="0" smtClean="0">
                <a:solidFill>
                  <a:srgbClr val="09102F"/>
                </a:solidFill>
              </a:rPr>
              <a:t> </a:t>
            </a:r>
            <a:r>
              <a:rPr lang="en-US" sz="2400" dirty="0" err="1" smtClean="0">
                <a:solidFill>
                  <a:srgbClr val="09102F"/>
                </a:solidFill>
              </a:rPr>
              <a:t>niet</a:t>
            </a:r>
            <a:r>
              <a:rPr lang="en-US" sz="2400" dirty="0" smtClean="0">
                <a:solidFill>
                  <a:srgbClr val="09102F"/>
                </a:solidFill>
              </a:rPr>
              <a:t> </a:t>
            </a:r>
            <a:r>
              <a:rPr lang="en-US" sz="2400" dirty="0" err="1" smtClean="0">
                <a:solidFill>
                  <a:srgbClr val="09102F"/>
                </a:solidFill>
              </a:rPr>
              <a:t>na</a:t>
            </a:r>
            <a:r>
              <a:rPr lang="en-US" sz="2400" dirty="0" smtClean="0">
                <a:solidFill>
                  <a:srgbClr val="09102F"/>
                </a:solidFill>
              </a:rPr>
              <a:t> </a:t>
            </a:r>
            <a:r>
              <a:rPr lang="en-US" sz="2400" dirty="0" err="1" smtClean="0">
                <a:solidFill>
                  <a:srgbClr val="09102F"/>
                </a:solidFill>
              </a:rPr>
              <a:t>te</a:t>
            </a:r>
            <a:r>
              <a:rPr lang="en-US" sz="2400" dirty="0" smtClean="0">
                <a:solidFill>
                  <a:srgbClr val="09102F"/>
                </a:solidFill>
              </a:rPr>
              <a:t> </a:t>
            </a:r>
            <a:r>
              <a:rPr lang="en-US" sz="2400" dirty="0" err="1" smtClean="0">
                <a:solidFill>
                  <a:srgbClr val="09102F"/>
                </a:solidFill>
              </a:rPr>
              <a:t>denken</a:t>
            </a:r>
            <a:endParaRPr lang="en-US" sz="2400" dirty="0">
              <a:solidFill>
                <a:srgbClr val="09102F"/>
              </a:solidFill>
            </a:endParaRPr>
          </a:p>
        </p:txBody>
      </p:sp>
      <p:sp>
        <p:nvSpPr>
          <p:cNvPr id="18" name="Trapezoid 17"/>
          <p:cNvSpPr/>
          <p:nvPr/>
        </p:nvSpPr>
        <p:spPr>
          <a:xfrm rot="2391306">
            <a:off x="2260600" y="4375150"/>
            <a:ext cx="342900" cy="352425"/>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rapezoid 18"/>
          <p:cNvSpPr/>
          <p:nvPr/>
        </p:nvSpPr>
        <p:spPr>
          <a:xfrm rot="2391306">
            <a:off x="2662238" y="4378325"/>
            <a:ext cx="342900" cy="352425"/>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Trapezoid 19"/>
          <p:cNvSpPr/>
          <p:nvPr/>
        </p:nvSpPr>
        <p:spPr>
          <a:xfrm rot="2391306">
            <a:off x="2413000" y="4543425"/>
            <a:ext cx="342900" cy="352425"/>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Trapezoid 20"/>
          <p:cNvSpPr/>
          <p:nvPr/>
        </p:nvSpPr>
        <p:spPr>
          <a:xfrm rot="2391306">
            <a:off x="3065463" y="4383088"/>
            <a:ext cx="342900" cy="352425"/>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Trapezoid 21"/>
          <p:cNvSpPr/>
          <p:nvPr/>
        </p:nvSpPr>
        <p:spPr>
          <a:xfrm rot="2391306">
            <a:off x="3217863" y="4552950"/>
            <a:ext cx="342900" cy="352425"/>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rapezoid 22"/>
          <p:cNvSpPr/>
          <p:nvPr/>
        </p:nvSpPr>
        <p:spPr>
          <a:xfrm rot="2391306">
            <a:off x="2814638" y="4548188"/>
            <a:ext cx="342900" cy="352425"/>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bwMode="auto">
          <a:xfrm>
            <a:off x="2133600" y="4249739"/>
            <a:ext cx="1525588" cy="766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Trapezoid 51"/>
          <p:cNvSpPr/>
          <p:nvPr/>
        </p:nvSpPr>
        <p:spPr>
          <a:xfrm rot="10800000">
            <a:off x="1527175" y="3314700"/>
            <a:ext cx="1755775" cy="527050"/>
          </a:xfrm>
          <a:prstGeom prst="trapezoid">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27" name="TextBox 6"/>
          <p:cNvSpPr txBox="1">
            <a:spLocks noChangeArrowheads="1"/>
          </p:cNvSpPr>
          <p:nvPr/>
        </p:nvSpPr>
        <p:spPr bwMode="auto">
          <a:xfrm>
            <a:off x="-330200" y="4152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endParaRPr lang="en-US"/>
          </a:p>
        </p:txBody>
      </p:sp>
      <p:sp>
        <p:nvSpPr>
          <p:cNvPr id="8" name="TextBox 7"/>
          <p:cNvSpPr txBox="1">
            <a:spLocks noChangeArrowheads="1"/>
          </p:cNvSpPr>
          <p:nvPr/>
        </p:nvSpPr>
        <p:spPr bwMode="auto">
          <a:xfrm>
            <a:off x="1152525" y="1168400"/>
            <a:ext cx="237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r>
              <a:rPr lang="en-US" sz="3600"/>
              <a:t>2</a:t>
            </a:r>
            <a:r>
              <a:rPr lang="en-US" sz="4800" b="1" baseline="10000"/>
              <a:t>:</a:t>
            </a:r>
            <a:r>
              <a:rPr lang="en-US" sz="3600"/>
              <a:t>3 = 4</a:t>
            </a:r>
            <a:r>
              <a:rPr lang="en-US" sz="4800" b="1" baseline="10000"/>
              <a:t>:</a:t>
            </a:r>
            <a:r>
              <a:rPr lang="en-US" sz="3600"/>
              <a:t>6</a:t>
            </a:r>
          </a:p>
        </p:txBody>
      </p:sp>
      <p:sp>
        <p:nvSpPr>
          <p:cNvPr id="17435" name="TextBox 52"/>
          <p:cNvSpPr txBox="1">
            <a:spLocks noChangeArrowheads="1"/>
          </p:cNvSpPr>
          <p:nvPr/>
        </p:nvSpPr>
        <p:spPr bwMode="auto">
          <a:xfrm>
            <a:off x="-698500" y="4445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endParaRPr lang="en-US"/>
          </a:p>
        </p:txBody>
      </p:sp>
      <p:pic>
        <p:nvPicPr>
          <p:cNvPr id="2" name="kinemathics-MIT1-pullies.mov">
            <a:hlinkClick r:id="" action="ppaction://med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39838"/>
            <a:ext cx="33559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wiiRemote"/>
          <p:cNvPicPr>
            <a:picLocks noChangeAspect="1" noChangeArrowheads="1"/>
          </p:cNvPicPr>
          <p:nvPr/>
        </p:nvPicPr>
        <p:blipFill>
          <a:blip r:embed="rId4"/>
          <a:srcRect/>
          <a:stretch>
            <a:fillRect/>
          </a:stretch>
        </p:blipFill>
        <p:spPr bwMode="auto">
          <a:xfrm>
            <a:off x="533400" y="3783013"/>
            <a:ext cx="1676400" cy="407987"/>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Line 4"/>
          <p:cNvSpPr>
            <a:spLocks noChangeShapeType="1"/>
          </p:cNvSpPr>
          <p:nvPr/>
        </p:nvSpPr>
        <p:spPr bwMode="auto">
          <a:xfrm rot="305515" flipV="1">
            <a:off x="2370138" y="3794125"/>
            <a:ext cx="327660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5"/>
          <p:cNvGrpSpPr>
            <a:grpSpLocks/>
          </p:cNvGrpSpPr>
          <p:nvPr/>
        </p:nvGrpSpPr>
        <p:grpSpPr bwMode="auto">
          <a:xfrm>
            <a:off x="2362200" y="3581400"/>
            <a:ext cx="3505200" cy="609600"/>
            <a:chOff x="1488" y="2256"/>
            <a:chExt cx="2208" cy="384"/>
          </a:xfrm>
        </p:grpSpPr>
        <p:sp>
          <p:nvSpPr>
            <p:cNvPr id="19470" name="Line 6"/>
            <p:cNvSpPr>
              <a:spLocks noChangeShapeType="1"/>
            </p:cNvSpPr>
            <p:nvPr/>
          </p:nvSpPr>
          <p:spPr bwMode="auto">
            <a:xfrm flipH="1">
              <a:off x="1488" y="2256"/>
              <a:ext cx="2208" cy="19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1" name="Line 7"/>
            <p:cNvSpPr>
              <a:spLocks noChangeShapeType="1"/>
            </p:cNvSpPr>
            <p:nvPr/>
          </p:nvSpPr>
          <p:spPr bwMode="auto">
            <a:xfrm flipH="1" flipV="1">
              <a:off x="1488" y="2592"/>
              <a:ext cx="2208" cy="4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8"/>
          <p:cNvGrpSpPr>
            <a:grpSpLocks/>
          </p:cNvGrpSpPr>
          <p:nvPr/>
        </p:nvGrpSpPr>
        <p:grpSpPr bwMode="auto">
          <a:xfrm>
            <a:off x="4191000" y="3352800"/>
            <a:ext cx="1447800" cy="609600"/>
            <a:chOff x="2640" y="2112"/>
            <a:chExt cx="912" cy="384"/>
          </a:xfrm>
        </p:grpSpPr>
        <p:sp>
          <p:nvSpPr>
            <p:cNvPr id="19468" name="Line 9"/>
            <p:cNvSpPr>
              <a:spLocks noChangeShapeType="1"/>
            </p:cNvSpPr>
            <p:nvPr/>
          </p:nvSpPr>
          <p:spPr bwMode="auto">
            <a:xfrm>
              <a:off x="2640" y="2496"/>
              <a:ext cx="864"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9" name="Line 10"/>
            <p:cNvSpPr>
              <a:spLocks noChangeShapeType="1"/>
            </p:cNvSpPr>
            <p:nvPr/>
          </p:nvSpPr>
          <p:spPr bwMode="auto">
            <a:xfrm>
              <a:off x="2784" y="2112"/>
              <a:ext cx="768" cy="38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4"/>
          <p:cNvGrpSpPr>
            <a:grpSpLocks/>
          </p:cNvGrpSpPr>
          <p:nvPr/>
        </p:nvGrpSpPr>
        <p:grpSpPr bwMode="auto">
          <a:xfrm>
            <a:off x="4267200" y="3429000"/>
            <a:ext cx="1752600" cy="685800"/>
            <a:chOff x="4267200" y="3429000"/>
            <a:chExt cx="1752600" cy="685821"/>
          </a:xfrm>
        </p:grpSpPr>
        <p:sp>
          <p:nvSpPr>
            <p:cNvPr id="17" name="Line 9"/>
            <p:cNvSpPr>
              <a:spLocks noChangeShapeType="1"/>
            </p:cNvSpPr>
            <p:nvPr/>
          </p:nvSpPr>
          <p:spPr bwMode="auto">
            <a:xfrm>
              <a:off x="4572000" y="3429000"/>
              <a:ext cx="1447800" cy="228600"/>
            </a:xfrm>
            <a:prstGeom prst="line">
              <a:avLst/>
            </a:prstGeom>
            <a:noFill/>
            <a:ln w="38100">
              <a:solidFill>
                <a:srgbClr val="FF0000"/>
              </a:solidFill>
              <a:prstDash val="sysDash"/>
              <a:round/>
              <a:headEnd type="triangle" w="med" len="med"/>
              <a:tailEnd/>
            </a:ln>
            <a:effectLst/>
            <a:scene3d>
              <a:camera prst="orthographicFront">
                <a:rot lat="300000" lon="0" rev="21299999"/>
              </a:camera>
              <a:lightRig rig="threePt" dir="t"/>
            </a:scene3d>
          </p:spPr>
          <p:txBody>
            <a:bodyPr wrap="none" anchor="ctr"/>
            <a:lstStyle/>
            <a:p>
              <a:pPr>
                <a:defRPr/>
              </a:pPr>
              <a:endParaRPr lang="en-US" dirty="0">
                <a:ea typeface="ＭＳ Ｐゴシック" charset="-128"/>
                <a:cs typeface="ＭＳ Ｐゴシック" charset="-128"/>
              </a:endParaRPr>
            </a:p>
          </p:txBody>
        </p:sp>
        <p:sp>
          <p:nvSpPr>
            <p:cNvPr id="18" name="Line 9"/>
            <p:cNvSpPr>
              <a:spLocks noChangeShapeType="1"/>
            </p:cNvSpPr>
            <p:nvPr/>
          </p:nvSpPr>
          <p:spPr bwMode="auto">
            <a:xfrm>
              <a:off x="4267200" y="4038702"/>
              <a:ext cx="1676400" cy="76119"/>
            </a:xfrm>
            <a:prstGeom prst="line">
              <a:avLst/>
            </a:prstGeom>
            <a:noFill/>
            <a:ln w="38100">
              <a:solidFill>
                <a:srgbClr val="FF0000"/>
              </a:solidFill>
              <a:prstDash val="sysDash"/>
              <a:round/>
              <a:headEnd type="triangle" w="med" len="med"/>
              <a:tailEnd/>
            </a:ln>
            <a:effectLst/>
            <a:scene3d>
              <a:camera prst="orthographicFront">
                <a:rot lat="300000" lon="0" rev="21299999"/>
              </a:camera>
              <a:lightRig rig="threePt" dir="t"/>
            </a:scene3d>
          </p:spPr>
          <p:txBody>
            <a:bodyPr wrap="none" anchor="ctr"/>
            <a:lstStyle/>
            <a:p>
              <a:pPr>
                <a:defRPr/>
              </a:pPr>
              <a:endParaRPr lang="en-US">
                <a:ea typeface="ＭＳ Ｐゴシック" charset="-128"/>
                <a:cs typeface="ＭＳ Ｐゴシック" charset="-128"/>
              </a:endParaRPr>
            </a:p>
          </p:txBody>
        </p:sp>
      </p:grpSp>
      <p:sp>
        <p:nvSpPr>
          <p:cNvPr id="19464" name="Rectangle 1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400">
                <a:solidFill>
                  <a:schemeClr val="tx1"/>
                </a:solidFill>
                <a:latin typeface="Verdana" pitchFamily="34" charset="0"/>
              </a:defRPr>
            </a:lvl1pPr>
            <a:lvl2pPr marL="742950" indent="-285750" defTabSz="457200">
              <a:defRPr sz="1400">
                <a:solidFill>
                  <a:schemeClr val="tx1"/>
                </a:solidFill>
                <a:latin typeface="Verdana" pitchFamily="34" charset="0"/>
              </a:defRPr>
            </a:lvl2pPr>
            <a:lvl3pPr marL="1143000" indent="-228600" defTabSz="457200">
              <a:defRPr sz="1400">
                <a:solidFill>
                  <a:schemeClr val="tx1"/>
                </a:solidFill>
                <a:latin typeface="Verdana" pitchFamily="34" charset="0"/>
              </a:defRPr>
            </a:lvl3pPr>
            <a:lvl4pPr marL="1600200" indent="-228600" defTabSz="457200">
              <a:defRPr sz="1400">
                <a:solidFill>
                  <a:schemeClr val="tx1"/>
                </a:solidFill>
                <a:latin typeface="Verdana" pitchFamily="34" charset="0"/>
              </a:defRPr>
            </a:lvl4pPr>
            <a:lvl5pPr marL="2057400" indent="-228600" defTabSz="457200">
              <a:defRPr sz="1400">
                <a:solidFill>
                  <a:schemeClr val="tx1"/>
                </a:solidFill>
                <a:latin typeface="Verdana" pitchFamily="34" charset="0"/>
              </a:defRPr>
            </a:lvl5pPr>
            <a:lvl6pPr marL="2514600" indent="-228600" defTabSz="457200" eaLnBrk="0" fontAlgn="base" hangingPunct="0">
              <a:spcBef>
                <a:spcPct val="0"/>
              </a:spcBef>
              <a:spcAft>
                <a:spcPct val="0"/>
              </a:spcAft>
              <a:defRPr sz="1400">
                <a:solidFill>
                  <a:schemeClr val="tx1"/>
                </a:solidFill>
                <a:latin typeface="Verdana" pitchFamily="34" charset="0"/>
              </a:defRPr>
            </a:lvl6pPr>
            <a:lvl7pPr marL="2971800" indent="-228600" defTabSz="457200" eaLnBrk="0" fontAlgn="base" hangingPunct="0">
              <a:spcBef>
                <a:spcPct val="0"/>
              </a:spcBef>
              <a:spcAft>
                <a:spcPct val="0"/>
              </a:spcAft>
              <a:defRPr sz="1400">
                <a:solidFill>
                  <a:schemeClr val="tx1"/>
                </a:solidFill>
                <a:latin typeface="Verdana" pitchFamily="34" charset="0"/>
              </a:defRPr>
            </a:lvl7pPr>
            <a:lvl8pPr marL="3429000" indent="-228600" defTabSz="457200" eaLnBrk="0" fontAlgn="base" hangingPunct="0">
              <a:spcBef>
                <a:spcPct val="0"/>
              </a:spcBef>
              <a:spcAft>
                <a:spcPct val="0"/>
              </a:spcAft>
              <a:defRPr sz="1400">
                <a:solidFill>
                  <a:schemeClr val="tx1"/>
                </a:solidFill>
                <a:latin typeface="Verdana" pitchFamily="34" charset="0"/>
              </a:defRPr>
            </a:lvl8pPr>
            <a:lvl9pPr marL="3886200" indent="-228600" defTabSz="457200" eaLnBrk="0" fontAlgn="base" hangingPunct="0">
              <a:spcBef>
                <a:spcPct val="0"/>
              </a:spcBef>
              <a:spcAft>
                <a:spcPct val="0"/>
              </a:spcAft>
              <a:defRPr sz="1400">
                <a:solidFill>
                  <a:schemeClr val="tx1"/>
                </a:solidFill>
                <a:latin typeface="Verdana" pitchFamily="34" charset="0"/>
              </a:defRPr>
            </a:lvl9pPr>
          </a:lstStyle>
          <a:p>
            <a:pPr algn="ctr" eaLnBrk="1" hangingPunct="1"/>
            <a:r>
              <a:rPr lang="en-US" sz="3600" dirty="0" err="1" smtClean="0">
                <a:solidFill>
                  <a:schemeClr val="tx2"/>
                </a:solidFill>
                <a:latin typeface="Arial" pitchFamily="34" charset="0"/>
                <a:ea typeface="ＭＳ Ｐゴシック" pitchFamily="34" charset="-128"/>
              </a:rPr>
              <a:t>Poging</a:t>
            </a:r>
            <a:r>
              <a:rPr lang="en-US" sz="3600" dirty="0" smtClean="0">
                <a:solidFill>
                  <a:schemeClr val="tx2"/>
                </a:solidFill>
                <a:latin typeface="Arial" pitchFamily="34" charset="0"/>
                <a:ea typeface="ＭＳ Ｐゴシック" pitchFamily="34" charset="-128"/>
              </a:rPr>
              <a:t> #2</a:t>
            </a:r>
            <a:endParaRPr lang="he-IL" sz="3600" dirty="0">
              <a:solidFill>
                <a:schemeClr val="tx2"/>
              </a:solidFill>
              <a:latin typeface="Arial" pitchFamily="34" charset="0"/>
              <a:ea typeface="ＭＳ Ｐゴシック" pitchFamily="34" charset="-128"/>
            </a:endParaRPr>
          </a:p>
        </p:txBody>
      </p:sp>
      <p:sp>
        <p:nvSpPr>
          <p:cNvPr id="19465" name="TextBox 14"/>
          <p:cNvSpPr txBox="1">
            <a:spLocks noChangeArrowheads="1"/>
          </p:cNvSpPr>
          <p:nvPr/>
        </p:nvSpPr>
        <p:spPr bwMode="auto">
          <a:xfrm>
            <a:off x="669925" y="5807075"/>
            <a:ext cx="8283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z="1600" dirty="0" err="1">
                <a:solidFill>
                  <a:schemeClr val="tx2"/>
                </a:solidFill>
              </a:rPr>
              <a:t>Reinholz</a:t>
            </a:r>
            <a:r>
              <a:rPr lang="en-US" sz="1600" dirty="0">
                <a:solidFill>
                  <a:schemeClr val="tx2"/>
                </a:solidFill>
              </a:rPr>
              <a:t>, D., </a:t>
            </a:r>
            <a:r>
              <a:rPr lang="en-US" sz="1600" dirty="0" err="1">
                <a:solidFill>
                  <a:schemeClr val="tx2"/>
                </a:solidFill>
              </a:rPr>
              <a:t>Trninic</a:t>
            </a:r>
            <a:r>
              <a:rPr lang="en-US" sz="1600" dirty="0">
                <a:solidFill>
                  <a:schemeClr val="tx2"/>
                </a:solidFill>
              </a:rPr>
              <a:t>, D., </a:t>
            </a:r>
            <a:r>
              <a:rPr lang="en-US" sz="1600" dirty="0" err="1">
                <a:solidFill>
                  <a:schemeClr val="tx2"/>
                </a:solidFill>
              </a:rPr>
              <a:t>Howison</a:t>
            </a:r>
            <a:r>
              <a:rPr lang="en-US" sz="1600" dirty="0">
                <a:solidFill>
                  <a:schemeClr val="tx2"/>
                </a:solidFill>
              </a:rPr>
              <a:t>, M., &amp; Abrahamson, D. (2010). It's not easy being green: </a:t>
            </a:r>
            <a:r>
              <a:rPr lang="en-US" sz="1600" dirty="0" smtClean="0">
                <a:solidFill>
                  <a:schemeClr val="tx2"/>
                </a:solidFill>
              </a:rPr>
              <a:t>Embodied </a:t>
            </a:r>
            <a:r>
              <a:rPr lang="en-US" sz="1600" dirty="0">
                <a:solidFill>
                  <a:schemeClr val="tx2"/>
                </a:solidFill>
              </a:rPr>
              <a:t>artifacts and the guided emergence of mathematical meaning</a:t>
            </a:r>
            <a:r>
              <a:rPr lang="en-US" sz="1600" dirty="0" smtClean="0">
                <a:solidFill>
                  <a:schemeClr val="tx2"/>
                </a:solidFill>
              </a:rPr>
              <a:t>.</a:t>
            </a:r>
            <a:endParaRPr lang="en-US" sz="16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1" presetClass="exit"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hidden"/>
                                      </p:to>
                                    </p:set>
                                  </p:childTnLst>
                                </p:cTn>
                              </p:par>
                              <p:par>
                                <p:cTn id="11" presetID="18" presetClass="entr" presetSubtype="6" fill="hold" grpId="0" nodeType="withEffect">
                                  <p:stCondLst>
                                    <p:cond delay="0"/>
                                  </p:stCondLst>
                                  <p:childTnLst>
                                    <p:set>
                                      <p:cBhvr>
                                        <p:cTn id="12" dur="1" fill="hold">
                                          <p:stCondLst>
                                            <p:cond delay="0"/>
                                          </p:stCondLst>
                                        </p:cTn>
                                        <p:tgtEl>
                                          <p:spTgt spid="50180"/>
                                        </p:tgtEl>
                                        <p:attrNameLst>
                                          <p:attrName>style.visibility</p:attrName>
                                        </p:attrNameLst>
                                      </p:cBhvr>
                                      <p:to>
                                        <p:strVal val="visible"/>
                                      </p:to>
                                    </p:set>
                                    <p:animEffect transition="in" filter="strips(downRight)">
                                      <p:cBhvr>
                                        <p:cTn id="13" dur="2000"/>
                                        <p:tgtEl>
                                          <p:spTgt spid="50180"/>
                                        </p:tgtEl>
                                      </p:cBhvr>
                                    </p:animEffect>
                                  </p:childTnLst>
                                </p:cTn>
                              </p:par>
                            </p:childTnLst>
                          </p:cTn>
                        </p:par>
                        <p:par>
                          <p:cTn id="14" fill="hold" nodeType="afterGroup">
                            <p:stCondLst>
                              <p:cond delay="4000"/>
                            </p:stCondLst>
                            <p:childTnLst>
                              <p:par>
                                <p:cTn id="15" presetID="1" presetClass="exit" presetSubtype="0" fill="hold" grpId="1" nodeType="afterEffect">
                                  <p:stCondLst>
                                    <p:cond delay="1000"/>
                                  </p:stCondLst>
                                  <p:childTnLst>
                                    <p:set>
                                      <p:cBhvr>
                                        <p:cTn id="16" dur="1" fill="hold">
                                          <p:stCondLst>
                                            <p:cond delay="0"/>
                                          </p:stCondLst>
                                        </p:cTn>
                                        <p:tgtEl>
                                          <p:spTgt spid="50180"/>
                                        </p:tgtEl>
                                        <p:attrNameLst>
                                          <p:attrName>style.visibility</p:attrName>
                                        </p:attrNameLst>
                                      </p:cBhvr>
                                      <p:to>
                                        <p:strVal val="hidden"/>
                                      </p:to>
                                    </p:set>
                                  </p:childTnLst>
                                </p:cTn>
                              </p:par>
                              <p:par>
                                <p:cTn id="17" presetID="18" presetClass="entr" presetSubtype="9"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strips(upLeft)">
                                      <p:cBhvr>
                                        <p:cTn id="19" dur="2000"/>
                                        <p:tgtEl>
                                          <p:spTgt spid="3"/>
                                        </p:tgtEl>
                                      </p:cBhvr>
                                    </p:animEffect>
                                  </p:childTnLst>
                                </p:cTn>
                              </p:par>
                            </p:childTnLst>
                          </p:cTn>
                        </p:par>
                        <p:par>
                          <p:cTn id="20" fill="hold" nodeType="afterGroup">
                            <p:stCondLst>
                              <p:cond delay="7000"/>
                            </p:stCondLst>
                            <p:childTnLst>
                              <p:par>
                                <p:cTn id="21" presetID="1" presetClass="exit" presetSubtype="0" fill="hold" nodeType="afterEffect">
                                  <p:stCondLst>
                                    <p:cond delay="200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schemeClr val="tx2"/>
                </a:solidFill>
              </a:rPr>
              <a:t>Opdracht</a:t>
            </a:r>
            <a:r>
              <a:rPr lang="en-US" dirty="0"/>
              <a:t> </a:t>
            </a:r>
            <a:r>
              <a:rPr lang="en-US" sz="3200" dirty="0" err="1" smtClean="0">
                <a:solidFill>
                  <a:schemeClr val="tx2"/>
                </a:solidFill>
              </a:rPr>
              <a:t>aan</a:t>
            </a:r>
            <a:r>
              <a:rPr lang="en-US" sz="3200" dirty="0" smtClean="0">
                <a:solidFill>
                  <a:schemeClr val="tx2"/>
                </a:solidFill>
              </a:rPr>
              <a:t> </a:t>
            </a:r>
            <a:r>
              <a:rPr lang="en-US" sz="3200" dirty="0" err="1" smtClean="0">
                <a:solidFill>
                  <a:schemeClr val="tx2"/>
                </a:solidFill>
              </a:rPr>
              <a:t>leerlingen</a:t>
            </a:r>
            <a:endParaRPr lang="en-US" sz="3200" dirty="0">
              <a:solidFill>
                <a:schemeClr val="tx2"/>
              </a:solidFill>
            </a:endParaRPr>
          </a:p>
        </p:txBody>
      </p:sp>
      <p:sp>
        <p:nvSpPr>
          <p:cNvPr id="3" name="Subtitle 2"/>
          <p:cNvSpPr txBox="1">
            <a:spLocks/>
          </p:cNvSpPr>
          <p:nvPr/>
        </p:nvSpPr>
        <p:spPr>
          <a:xfrm>
            <a:off x="1042988" y="1628800"/>
            <a:ext cx="7558087" cy="719137"/>
          </a:xfrm>
          <a:prstGeom prst="rect">
            <a:avLst/>
          </a:prstGeom>
        </p:spPr>
        <p:txBody>
          <a:bodyPr/>
          <a:lstStyle>
            <a:lvl1pPr marL="285750" indent="-285750" algn="l" rtl="0" eaLnBrk="0" fontAlgn="base" hangingPunct="0">
              <a:lnSpc>
                <a:spcPct val="101000"/>
              </a:lnSpc>
              <a:spcBef>
                <a:spcPct val="0"/>
              </a:spcBef>
              <a:spcAft>
                <a:spcPct val="10000"/>
              </a:spcAft>
              <a:buChar char="•"/>
              <a:defRPr sz="2000">
                <a:solidFill>
                  <a:schemeClr val="tx2"/>
                </a:solidFill>
                <a:latin typeface="Arial" charset="0"/>
                <a:ea typeface="+mn-ea"/>
                <a:cs typeface="+mn-cs"/>
              </a:defRPr>
            </a:lvl1pPr>
            <a:lvl2pPr marL="762000" indent="-285750" algn="l" rtl="0" eaLnBrk="0" fontAlgn="base" hangingPunct="0">
              <a:lnSpc>
                <a:spcPct val="125000"/>
              </a:lnSpc>
              <a:spcBef>
                <a:spcPct val="0"/>
              </a:spcBef>
              <a:spcAft>
                <a:spcPct val="10000"/>
              </a:spcAft>
              <a:buChar char="•"/>
              <a:defRPr sz="1600">
                <a:solidFill>
                  <a:schemeClr val="tx2"/>
                </a:solidFill>
                <a:latin typeface="Arial" charset="0"/>
              </a:defRPr>
            </a:lvl2pPr>
            <a:lvl3pPr marL="1238250" indent="-285750" algn="l" rtl="0" eaLnBrk="0" fontAlgn="base" hangingPunct="0">
              <a:lnSpc>
                <a:spcPct val="125000"/>
              </a:lnSpc>
              <a:spcBef>
                <a:spcPct val="0"/>
              </a:spcBef>
              <a:spcAft>
                <a:spcPct val="10000"/>
              </a:spcAft>
              <a:buChar char="•"/>
              <a:defRPr sz="1600">
                <a:solidFill>
                  <a:schemeClr val="tx2"/>
                </a:solidFill>
                <a:latin typeface="Arial" charset="0"/>
              </a:defRPr>
            </a:lvl3pPr>
            <a:lvl4pPr marL="1714500" indent="-285750" algn="l" rtl="0" eaLnBrk="0" fontAlgn="base" hangingPunct="0">
              <a:lnSpc>
                <a:spcPct val="125000"/>
              </a:lnSpc>
              <a:spcBef>
                <a:spcPct val="0"/>
              </a:spcBef>
              <a:spcAft>
                <a:spcPct val="10000"/>
              </a:spcAft>
              <a:buChar char="•"/>
              <a:defRPr sz="1600">
                <a:solidFill>
                  <a:schemeClr val="tx2"/>
                </a:solidFill>
                <a:latin typeface="Arial" charset="0"/>
              </a:defRPr>
            </a:lvl4pPr>
            <a:lvl5pPr marL="2190750" indent="-285750" algn="l" rtl="0" eaLnBrk="0" fontAlgn="base" hangingPunct="0">
              <a:lnSpc>
                <a:spcPct val="125000"/>
              </a:lnSpc>
              <a:spcBef>
                <a:spcPct val="0"/>
              </a:spcBef>
              <a:spcAft>
                <a:spcPct val="10000"/>
              </a:spcAft>
              <a:buChar char="•"/>
              <a:defRPr sz="1600">
                <a:solidFill>
                  <a:schemeClr val="tx2"/>
                </a:solidFill>
                <a:latin typeface="Arial" charset="0"/>
              </a:defRPr>
            </a:lvl5pPr>
            <a:lvl6pPr marL="2647950" indent="-285750" algn="l" rtl="0" eaLnBrk="0" fontAlgn="base" hangingPunct="0">
              <a:lnSpc>
                <a:spcPct val="125000"/>
              </a:lnSpc>
              <a:spcBef>
                <a:spcPct val="0"/>
              </a:spcBef>
              <a:spcAft>
                <a:spcPct val="10000"/>
              </a:spcAft>
              <a:buChar char="•"/>
              <a:defRPr sz="1600">
                <a:solidFill>
                  <a:schemeClr val="tx2"/>
                </a:solidFill>
                <a:latin typeface="+mn-lt"/>
              </a:defRPr>
            </a:lvl6pPr>
            <a:lvl7pPr marL="3105150" indent="-285750" algn="l" rtl="0" eaLnBrk="0" fontAlgn="base" hangingPunct="0">
              <a:lnSpc>
                <a:spcPct val="125000"/>
              </a:lnSpc>
              <a:spcBef>
                <a:spcPct val="0"/>
              </a:spcBef>
              <a:spcAft>
                <a:spcPct val="10000"/>
              </a:spcAft>
              <a:buChar char="•"/>
              <a:defRPr sz="1600">
                <a:solidFill>
                  <a:schemeClr val="tx2"/>
                </a:solidFill>
                <a:latin typeface="+mn-lt"/>
              </a:defRPr>
            </a:lvl7pPr>
            <a:lvl8pPr marL="3562350" indent="-285750" algn="l" rtl="0" eaLnBrk="0" fontAlgn="base" hangingPunct="0">
              <a:lnSpc>
                <a:spcPct val="125000"/>
              </a:lnSpc>
              <a:spcBef>
                <a:spcPct val="0"/>
              </a:spcBef>
              <a:spcAft>
                <a:spcPct val="10000"/>
              </a:spcAft>
              <a:buChar char="•"/>
              <a:defRPr sz="1600">
                <a:solidFill>
                  <a:schemeClr val="tx2"/>
                </a:solidFill>
                <a:latin typeface="+mn-lt"/>
              </a:defRPr>
            </a:lvl8pPr>
            <a:lvl9pPr marL="4019550" indent="-285750" algn="l" rtl="0" eaLnBrk="0" fontAlgn="base" hangingPunct="0">
              <a:lnSpc>
                <a:spcPct val="125000"/>
              </a:lnSpc>
              <a:spcBef>
                <a:spcPct val="0"/>
              </a:spcBef>
              <a:spcAft>
                <a:spcPct val="10000"/>
              </a:spcAft>
              <a:buChar char="•"/>
              <a:defRPr sz="1600">
                <a:solidFill>
                  <a:schemeClr val="tx2"/>
                </a:solidFill>
                <a:latin typeface="+mn-lt"/>
              </a:defRPr>
            </a:lvl9pPr>
          </a:lstStyle>
          <a:p>
            <a:pPr marL="0" indent="0">
              <a:buNone/>
            </a:pPr>
            <a:r>
              <a:rPr lang="en-US" altLang="nl-NL" sz="3200" dirty="0" err="1" smtClean="0">
                <a:latin typeface="Arial" pitchFamily="34" charset="0"/>
              </a:rPr>
              <a:t>Kraak</a:t>
            </a:r>
            <a:r>
              <a:rPr lang="en-US" altLang="nl-NL" sz="3200" dirty="0" smtClean="0">
                <a:latin typeface="Arial" pitchFamily="34" charset="0"/>
              </a:rPr>
              <a:t> de code en </a:t>
            </a:r>
            <a:r>
              <a:rPr lang="en-US" altLang="nl-NL" sz="3200" dirty="0" err="1" smtClean="0">
                <a:latin typeface="Arial" pitchFamily="34" charset="0"/>
              </a:rPr>
              <a:t>maak</a:t>
            </a:r>
            <a:r>
              <a:rPr lang="en-US" altLang="nl-NL" sz="3200" dirty="0" smtClean="0">
                <a:latin typeface="Arial" pitchFamily="34" charset="0"/>
              </a:rPr>
              <a:t> het </a:t>
            </a:r>
            <a:r>
              <a:rPr lang="en-US" altLang="nl-NL" sz="3200" dirty="0" err="1" smtClean="0">
                <a:latin typeface="Arial" pitchFamily="34" charset="0"/>
              </a:rPr>
              <a:t>scherm</a:t>
            </a:r>
            <a:r>
              <a:rPr lang="en-US" altLang="nl-NL" sz="3200" dirty="0" smtClean="0">
                <a:latin typeface="Arial" pitchFamily="34" charset="0"/>
              </a:rPr>
              <a:t>/</a:t>
            </a:r>
            <a:r>
              <a:rPr lang="en-US" altLang="nl-NL" sz="3200" dirty="0" err="1" smtClean="0">
                <a:latin typeface="Arial" pitchFamily="34" charset="0"/>
              </a:rPr>
              <a:t>staven</a:t>
            </a:r>
            <a:r>
              <a:rPr lang="en-US" altLang="nl-NL" sz="3200" dirty="0" smtClean="0">
                <a:latin typeface="Arial" pitchFamily="34" charset="0"/>
              </a:rPr>
              <a:t> </a:t>
            </a:r>
            <a:r>
              <a:rPr lang="en-US" altLang="nl-NL" sz="3200" dirty="0" err="1" smtClean="0">
                <a:latin typeface="Arial" pitchFamily="34" charset="0"/>
              </a:rPr>
              <a:t>groen</a:t>
            </a:r>
            <a:r>
              <a:rPr lang="en-US" altLang="nl-NL" sz="3200" dirty="0" smtClean="0">
                <a:latin typeface="Arial" pitchFamily="34" charset="0"/>
              </a:rPr>
              <a:t>!</a:t>
            </a:r>
          </a:p>
          <a:p>
            <a:pPr marL="0" indent="0">
              <a:buNone/>
            </a:pPr>
            <a:endParaRPr lang="en-US" altLang="nl-NL" sz="3200" dirty="0">
              <a:latin typeface="Arial" pitchFamily="34" charset="0"/>
            </a:endParaRPr>
          </a:p>
          <a:p>
            <a:pPr marL="0" indent="0">
              <a:buNone/>
            </a:pPr>
            <a:r>
              <a:rPr lang="en-US" altLang="nl-NL" sz="3200" dirty="0" err="1" smtClean="0">
                <a:latin typeface="Arial" pitchFamily="34" charset="0"/>
              </a:rPr>
              <a:t>Ze</a:t>
            </a:r>
            <a:r>
              <a:rPr lang="en-US" altLang="nl-NL" sz="3200" dirty="0" smtClean="0">
                <a:latin typeface="Arial" pitchFamily="34" charset="0"/>
              </a:rPr>
              <a:t> </a:t>
            </a:r>
            <a:r>
              <a:rPr lang="en-US" altLang="nl-NL" sz="3200" dirty="0" err="1" smtClean="0">
                <a:latin typeface="Arial" pitchFamily="34" charset="0"/>
              </a:rPr>
              <a:t>krijgen</a:t>
            </a:r>
            <a:r>
              <a:rPr lang="en-US" altLang="nl-NL" sz="3200" dirty="0" smtClean="0">
                <a:latin typeface="Arial" pitchFamily="34" charset="0"/>
              </a:rPr>
              <a:t> </a:t>
            </a:r>
            <a:r>
              <a:rPr lang="en-US" altLang="nl-NL" sz="3200" dirty="0" err="1" smtClean="0">
                <a:latin typeface="Arial" pitchFamily="34" charset="0"/>
              </a:rPr>
              <a:t>verder</a:t>
            </a:r>
            <a:r>
              <a:rPr lang="en-US" altLang="nl-NL" sz="3200" dirty="0" smtClean="0">
                <a:latin typeface="Arial" pitchFamily="34" charset="0"/>
              </a:rPr>
              <a:t> </a:t>
            </a:r>
            <a:r>
              <a:rPr lang="en-US" altLang="nl-NL" sz="3200" dirty="0" err="1" smtClean="0">
                <a:latin typeface="Arial" pitchFamily="34" charset="0"/>
              </a:rPr>
              <a:t>geen</a:t>
            </a:r>
            <a:r>
              <a:rPr lang="en-US" altLang="nl-NL" sz="3200" dirty="0" smtClean="0">
                <a:latin typeface="Arial" pitchFamily="34" charset="0"/>
              </a:rPr>
              <a:t> </a:t>
            </a:r>
            <a:r>
              <a:rPr lang="en-US" altLang="nl-NL" sz="3200" dirty="0" err="1" smtClean="0">
                <a:latin typeface="Arial" pitchFamily="34" charset="0"/>
              </a:rPr>
              <a:t>enkele</a:t>
            </a:r>
            <a:r>
              <a:rPr lang="en-US" altLang="nl-NL" sz="3200" dirty="0" smtClean="0">
                <a:latin typeface="Arial" pitchFamily="34" charset="0"/>
              </a:rPr>
              <a:t> </a:t>
            </a:r>
            <a:r>
              <a:rPr lang="en-US" altLang="nl-NL" sz="3200" dirty="0" err="1" smtClean="0">
                <a:latin typeface="Arial" pitchFamily="34" charset="0"/>
              </a:rPr>
              <a:t>aanwijzing</a:t>
            </a:r>
            <a:r>
              <a:rPr lang="en-US" altLang="nl-NL" sz="3200" dirty="0" smtClean="0">
                <a:latin typeface="Arial" pitchFamily="34" charset="0"/>
              </a:rPr>
              <a:t>, maar </a:t>
            </a:r>
            <a:r>
              <a:rPr lang="en-US" altLang="nl-NL" sz="3200" dirty="0" err="1" smtClean="0">
                <a:latin typeface="Arial" pitchFamily="34" charset="0"/>
              </a:rPr>
              <a:t>wel</a:t>
            </a:r>
            <a:r>
              <a:rPr lang="en-US" altLang="nl-NL" sz="3200" dirty="0" smtClean="0">
                <a:latin typeface="Arial" pitchFamily="34" charset="0"/>
              </a:rPr>
              <a:t> de </a:t>
            </a:r>
            <a:r>
              <a:rPr lang="en-US" altLang="nl-NL" sz="3200" dirty="0" err="1" smtClean="0">
                <a:latin typeface="Arial" pitchFamily="34" charset="0"/>
              </a:rPr>
              <a:t>opdracht</a:t>
            </a:r>
            <a:r>
              <a:rPr lang="en-US" altLang="nl-NL" sz="3200" dirty="0" smtClean="0">
                <a:latin typeface="Arial" pitchFamily="34" charset="0"/>
              </a:rPr>
              <a:t> </a:t>
            </a:r>
            <a:r>
              <a:rPr lang="en-US" altLang="nl-NL" sz="3200" dirty="0" err="1" smtClean="0">
                <a:latin typeface="Arial" pitchFamily="34" charset="0"/>
              </a:rPr>
              <a:t>om</a:t>
            </a:r>
            <a:r>
              <a:rPr lang="en-US" altLang="nl-NL" sz="3200" dirty="0" smtClean="0">
                <a:latin typeface="Arial" pitchFamily="34" charset="0"/>
              </a:rPr>
              <a:t> </a:t>
            </a:r>
            <a:r>
              <a:rPr lang="en-US" altLang="nl-NL" sz="3200" dirty="0" err="1" smtClean="0">
                <a:latin typeface="Arial" pitchFamily="34" charset="0"/>
              </a:rPr>
              <a:t>dan</a:t>
            </a:r>
            <a:r>
              <a:rPr lang="en-US" altLang="nl-NL" sz="3200" dirty="0" smtClean="0">
                <a:latin typeface="Arial" pitchFamily="34" charset="0"/>
              </a:rPr>
              <a:t> later </a:t>
            </a:r>
            <a:r>
              <a:rPr lang="en-US" altLang="nl-NL" sz="3200" dirty="0" err="1" smtClean="0">
                <a:latin typeface="Arial" pitchFamily="34" charset="0"/>
              </a:rPr>
              <a:t>scherm</a:t>
            </a:r>
            <a:r>
              <a:rPr lang="en-US" altLang="nl-NL" sz="3200" dirty="0" smtClean="0">
                <a:latin typeface="Arial" pitchFamily="34" charset="0"/>
              </a:rPr>
              <a:t> </a:t>
            </a:r>
            <a:r>
              <a:rPr lang="en-US" altLang="nl-NL" sz="3200" dirty="0" err="1" smtClean="0">
                <a:latin typeface="Arial" pitchFamily="34" charset="0"/>
              </a:rPr>
              <a:t>groen</a:t>
            </a:r>
            <a:r>
              <a:rPr lang="en-US" altLang="nl-NL" sz="3200" dirty="0" smtClean="0">
                <a:latin typeface="Arial" pitchFamily="34" charset="0"/>
              </a:rPr>
              <a:t> </a:t>
            </a:r>
            <a:r>
              <a:rPr lang="en-US" altLang="nl-NL" sz="3200" dirty="0" err="1" smtClean="0">
                <a:latin typeface="Arial" pitchFamily="34" charset="0"/>
              </a:rPr>
              <a:t>te</a:t>
            </a:r>
            <a:r>
              <a:rPr lang="en-US" altLang="nl-NL" sz="3200" dirty="0" smtClean="0">
                <a:latin typeface="Arial" pitchFamily="34" charset="0"/>
              </a:rPr>
              <a:t> </a:t>
            </a:r>
            <a:r>
              <a:rPr lang="en-US" altLang="nl-NL" sz="3200" dirty="0" err="1" smtClean="0">
                <a:latin typeface="Arial" pitchFamily="34" charset="0"/>
              </a:rPr>
              <a:t>houden</a:t>
            </a:r>
            <a:r>
              <a:rPr lang="en-US" altLang="nl-NL" sz="3200" dirty="0" smtClean="0">
                <a:latin typeface="Arial" pitchFamily="34" charset="0"/>
              </a:rPr>
              <a:t> </a:t>
            </a:r>
            <a:r>
              <a:rPr lang="en-US" altLang="nl-NL" sz="3200" dirty="0" err="1" smtClean="0">
                <a:latin typeface="Arial" pitchFamily="34" charset="0"/>
              </a:rPr>
              <a:t>terwijl</a:t>
            </a:r>
            <a:r>
              <a:rPr lang="en-US" altLang="nl-NL" sz="3200" dirty="0" smtClean="0">
                <a:latin typeface="Arial" pitchFamily="34" charset="0"/>
              </a:rPr>
              <a:t> </a:t>
            </a:r>
            <a:r>
              <a:rPr lang="en-US" altLang="nl-NL" sz="3200" dirty="0" err="1" smtClean="0">
                <a:latin typeface="Arial" pitchFamily="34" charset="0"/>
              </a:rPr>
              <a:t>ze</a:t>
            </a:r>
            <a:r>
              <a:rPr lang="en-US" altLang="nl-NL" sz="3200" dirty="0" smtClean="0">
                <a:latin typeface="Arial" pitchFamily="34" charset="0"/>
              </a:rPr>
              <a:t> </a:t>
            </a:r>
            <a:r>
              <a:rPr lang="en-US" altLang="nl-NL" sz="3200" dirty="0" err="1" smtClean="0">
                <a:latin typeface="Arial" pitchFamily="34" charset="0"/>
              </a:rPr>
              <a:t>bewegen</a:t>
            </a:r>
            <a:r>
              <a:rPr lang="en-US" altLang="nl-NL" sz="3200" dirty="0" smtClean="0">
                <a:latin typeface="Arial" pitchFamily="34" charset="0"/>
              </a:rPr>
              <a:t> </a:t>
            </a:r>
          </a:p>
          <a:p>
            <a:endParaRPr lang="en-US" altLang="nl-NL" dirty="0" smtClean="0">
              <a:latin typeface="Arial" pitchFamily="34" charset="0"/>
            </a:endParaRPr>
          </a:p>
        </p:txBody>
      </p:sp>
    </p:spTree>
    <p:extLst>
      <p:ext uri="{BB962C8B-B14F-4D97-AF65-F5344CB8AC3E}">
        <p14:creationId xmlns:p14="http://schemas.microsoft.com/office/powerpoint/2010/main" val="29157548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685800" y="533400"/>
            <a:ext cx="7772400" cy="1143000"/>
          </a:xfrm>
        </p:spPr>
        <p:txBody>
          <a:bodyPr/>
          <a:lstStyle/>
          <a:p>
            <a:pPr eaLnBrk="1" hangingPunct="1"/>
            <a:r>
              <a:rPr lang="en-US" smtClean="0">
                <a:latin typeface="Arial" pitchFamily="34" charset="0"/>
                <a:ea typeface="ＭＳ Ｐゴシック" pitchFamily="34" charset="-128"/>
              </a:rPr>
              <a:t>The MIT Task: </a:t>
            </a:r>
            <a:br>
              <a:rPr lang="en-US" smtClean="0">
                <a:latin typeface="Arial" pitchFamily="34" charset="0"/>
                <a:ea typeface="ＭＳ Ｐゴシック" pitchFamily="34" charset="-128"/>
              </a:rPr>
            </a:br>
            <a:r>
              <a:rPr lang="ja-JP" altLang="en-US" smtClean="0">
                <a:latin typeface="Arial" pitchFamily="34" charset="0"/>
                <a:ea typeface="ＭＳ Ｐゴシック" pitchFamily="34" charset="-128"/>
              </a:rPr>
              <a:t>“</a:t>
            </a:r>
            <a:r>
              <a:rPr lang="en-US" smtClean="0">
                <a:latin typeface="Arial" pitchFamily="34" charset="0"/>
                <a:ea typeface="ＭＳ Ｐゴシック" pitchFamily="34" charset="-128"/>
              </a:rPr>
              <a:t>Make the Screen Green</a:t>
            </a:r>
            <a:r>
              <a:rPr lang="ja-JP" altLang="en-US" smtClean="0">
                <a:latin typeface="Arial" pitchFamily="34" charset="0"/>
                <a:ea typeface="ＭＳ Ｐゴシック" pitchFamily="34" charset="-128"/>
              </a:rPr>
              <a:t>”</a:t>
            </a:r>
            <a:endParaRPr lang="en-US" smtClean="0">
              <a:latin typeface="Arial" pitchFamily="34" charset="0"/>
              <a:ea typeface="ＭＳ Ｐゴシック" pitchFamily="34" charset="-128"/>
            </a:endParaRPr>
          </a:p>
        </p:txBody>
      </p:sp>
      <p:pic>
        <p:nvPicPr>
          <p:cNvPr id="4" name="Content Placeholder 3" descr="low_green.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14400" y="2057400"/>
            <a:ext cx="7251700" cy="3594100"/>
          </a:xfrm>
        </p:spPr>
      </p:pic>
      <p:pic>
        <p:nvPicPr>
          <p:cNvPr id="5" name="Content Placeholder 3" descr="low_gre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725011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low_gre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62163"/>
            <a:ext cx="725011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brahamson-Solo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121895" y="764704"/>
            <a:ext cx="7558088" cy="647700"/>
          </a:xfrm>
        </p:spPr>
        <p:txBody>
          <a:bodyPr/>
          <a:lstStyle/>
          <a:p>
            <a:r>
              <a:rPr lang="en-US" dirty="0" err="1" smtClean="0">
                <a:latin typeface="Arial" pitchFamily="34" charset="0"/>
              </a:rPr>
              <a:t>Gedraaid</a:t>
            </a:r>
            <a:r>
              <a:rPr lang="en-US" dirty="0" smtClean="0">
                <a:latin typeface="Arial" pitchFamily="34" charset="0"/>
              </a:rPr>
              <a:t> of </a:t>
            </a:r>
            <a:r>
              <a:rPr lang="en-US" dirty="0" err="1" smtClean="0">
                <a:latin typeface="Arial" pitchFamily="34" charset="0"/>
              </a:rPr>
              <a:t>gespiegeld</a:t>
            </a:r>
            <a:r>
              <a:rPr lang="en-US" dirty="0" smtClean="0">
                <a:latin typeface="Arial" pitchFamily="34"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284984"/>
            <a:ext cx="7138599" cy="3422822"/>
          </a:xfrm>
          <a:prstGeom prst="rect">
            <a:avLst/>
          </a:prstGeom>
        </p:spPr>
      </p:pic>
      <p:sp>
        <p:nvSpPr>
          <p:cNvPr id="4" name="Content Placeholder 2"/>
          <p:cNvSpPr txBox="1">
            <a:spLocks/>
          </p:cNvSpPr>
          <p:nvPr/>
        </p:nvSpPr>
        <p:spPr bwMode="auto">
          <a:xfrm>
            <a:off x="1171323" y="1484784"/>
            <a:ext cx="7558088" cy="145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1000"/>
              </a:lnSpc>
              <a:spcBef>
                <a:spcPct val="0"/>
              </a:spcBef>
              <a:spcAft>
                <a:spcPct val="10000"/>
              </a:spcAft>
              <a:buFontTx/>
              <a:buNone/>
              <a:defRPr sz="1800">
                <a:solidFill>
                  <a:schemeClr val="tx2"/>
                </a:solidFill>
                <a:latin typeface="Arial" charset="0"/>
                <a:ea typeface="+mn-ea"/>
                <a:cs typeface="+mn-cs"/>
              </a:defRPr>
            </a:lvl1pPr>
            <a:lvl2pPr marL="762000" indent="-285750" algn="l" rtl="0" eaLnBrk="0" fontAlgn="base" hangingPunct="0">
              <a:lnSpc>
                <a:spcPct val="125000"/>
              </a:lnSpc>
              <a:spcBef>
                <a:spcPct val="0"/>
              </a:spcBef>
              <a:spcAft>
                <a:spcPct val="10000"/>
              </a:spcAft>
              <a:buChar char="•"/>
              <a:defRPr sz="1600">
                <a:solidFill>
                  <a:schemeClr val="tx2"/>
                </a:solidFill>
                <a:latin typeface="Arial" charset="0"/>
              </a:defRPr>
            </a:lvl2pPr>
            <a:lvl3pPr marL="1238250" indent="-285750" algn="l" rtl="0" eaLnBrk="0" fontAlgn="base" hangingPunct="0">
              <a:lnSpc>
                <a:spcPct val="125000"/>
              </a:lnSpc>
              <a:spcBef>
                <a:spcPct val="0"/>
              </a:spcBef>
              <a:spcAft>
                <a:spcPct val="10000"/>
              </a:spcAft>
              <a:buChar char="•"/>
              <a:defRPr sz="1600">
                <a:solidFill>
                  <a:schemeClr val="tx2"/>
                </a:solidFill>
                <a:latin typeface="Arial" charset="0"/>
              </a:defRPr>
            </a:lvl3pPr>
            <a:lvl4pPr marL="1714500" indent="-285750" algn="l" rtl="0" eaLnBrk="0" fontAlgn="base" hangingPunct="0">
              <a:lnSpc>
                <a:spcPct val="125000"/>
              </a:lnSpc>
              <a:spcBef>
                <a:spcPct val="0"/>
              </a:spcBef>
              <a:spcAft>
                <a:spcPct val="10000"/>
              </a:spcAft>
              <a:buChar char="•"/>
              <a:defRPr sz="1600">
                <a:solidFill>
                  <a:schemeClr val="tx2"/>
                </a:solidFill>
                <a:latin typeface="Arial" charset="0"/>
              </a:defRPr>
            </a:lvl4pPr>
            <a:lvl5pPr marL="2190750" indent="-285750" algn="l" rtl="0" eaLnBrk="0" fontAlgn="base" hangingPunct="0">
              <a:lnSpc>
                <a:spcPct val="125000"/>
              </a:lnSpc>
              <a:spcBef>
                <a:spcPct val="0"/>
              </a:spcBef>
              <a:spcAft>
                <a:spcPct val="10000"/>
              </a:spcAft>
              <a:buChar char="•"/>
              <a:defRPr sz="1600">
                <a:solidFill>
                  <a:schemeClr val="tx2"/>
                </a:solidFill>
                <a:latin typeface="Arial" charset="0"/>
              </a:defRPr>
            </a:lvl5pPr>
            <a:lvl6pPr marL="2647950" indent="-285750" algn="l" rtl="0" eaLnBrk="0" fontAlgn="base" hangingPunct="0">
              <a:lnSpc>
                <a:spcPct val="125000"/>
              </a:lnSpc>
              <a:spcBef>
                <a:spcPct val="0"/>
              </a:spcBef>
              <a:spcAft>
                <a:spcPct val="10000"/>
              </a:spcAft>
              <a:buChar char="•"/>
              <a:defRPr sz="1600">
                <a:solidFill>
                  <a:schemeClr val="tx2"/>
                </a:solidFill>
                <a:latin typeface="+mn-lt"/>
              </a:defRPr>
            </a:lvl6pPr>
            <a:lvl7pPr marL="3105150" indent="-285750" algn="l" rtl="0" eaLnBrk="0" fontAlgn="base" hangingPunct="0">
              <a:lnSpc>
                <a:spcPct val="125000"/>
              </a:lnSpc>
              <a:spcBef>
                <a:spcPct val="0"/>
              </a:spcBef>
              <a:spcAft>
                <a:spcPct val="10000"/>
              </a:spcAft>
              <a:buChar char="•"/>
              <a:defRPr sz="1600">
                <a:solidFill>
                  <a:schemeClr val="tx2"/>
                </a:solidFill>
                <a:latin typeface="+mn-lt"/>
              </a:defRPr>
            </a:lvl7pPr>
            <a:lvl8pPr marL="3562350" indent="-285750" algn="l" rtl="0" eaLnBrk="0" fontAlgn="base" hangingPunct="0">
              <a:lnSpc>
                <a:spcPct val="125000"/>
              </a:lnSpc>
              <a:spcBef>
                <a:spcPct val="0"/>
              </a:spcBef>
              <a:spcAft>
                <a:spcPct val="10000"/>
              </a:spcAft>
              <a:buChar char="•"/>
              <a:defRPr sz="1600">
                <a:solidFill>
                  <a:schemeClr val="tx2"/>
                </a:solidFill>
                <a:latin typeface="+mn-lt"/>
              </a:defRPr>
            </a:lvl8pPr>
            <a:lvl9pPr marL="4019550" indent="-285750" algn="l" rtl="0" eaLnBrk="0" fontAlgn="base" hangingPunct="0">
              <a:lnSpc>
                <a:spcPct val="125000"/>
              </a:lnSpc>
              <a:spcBef>
                <a:spcPct val="0"/>
              </a:spcBef>
              <a:spcAft>
                <a:spcPct val="10000"/>
              </a:spcAft>
              <a:buChar char="•"/>
              <a:defRPr sz="1600">
                <a:solidFill>
                  <a:schemeClr val="tx2"/>
                </a:solidFill>
                <a:latin typeface="+mn-lt"/>
              </a:defRPr>
            </a:lvl9pPr>
          </a:lstStyle>
          <a:p>
            <a:r>
              <a:rPr lang="en-US" sz="2400" dirty="0" err="1" smtClean="0"/>
              <a:t>Proefpersonen</a:t>
            </a:r>
            <a:r>
              <a:rPr lang="en-US" sz="2400" dirty="0" smtClean="0"/>
              <a:t> </a:t>
            </a:r>
            <a:r>
              <a:rPr lang="en-US" sz="2400" dirty="0" err="1" smtClean="0"/>
              <a:t>zien</a:t>
            </a:r>
            <a:r>
              <a:rPr lang="en-US" sz="2400" dirty="0" smtClean="0"/>
              <a:t> steeds twee </a:t>
            </a:r>
            <a:r>
              <a:rPr lang="en-US" sz="2400" dirty="0" err="1" smtClean="0"/>
              <a:t>figuren</a:t>
            </a:r>
            <a:r>
              <a:rPr lang="en-US" sz="2400" dirty="0" smtClean="0"/>
              <a:t>. </a:t>
            </a:r>
            <a:r>
              <a:rPr lang="en-US" sz="2400" dirty="0" err="1" smtClean="0"/>
              <a:t>Soms</a:t>
            </a:r>
            <a:r>
              <a:rPr lang="en-US" sz="2400" dirty="0" smtClean="0"/>
              <a:t> </a:t>
            </a:r>
            <a:r>
              <a:rPr lang="en-US" sz="2400" dirty="0" err="1" smtClean="0"/>
              <a:t>zijn</a:t>
            </a:r>
            <a:r>
              <a:rPr lang="en-US" sz="2400" dirty="0" smtClean="0"/>
              <a:t> </a:t>
            </a:r>
            <a:r>
              <a:rPr lang="en-US" sz="2400" dirty="0" err="1" smtClean="0"/>
              <a:t>ze</a:t>
            </a:r>
            <a:r>
              <a:rPr lang="en-US" sz="2400" dirty="0" smtClean="0"/>
              <a:t> </a:t>
            </a:r>
            <a:r>
              <a:rPr lang="en-US" sz="2400" dirty="0" err="1" smtClean="0"/>
              <a:t>gedraaid</a:t>
            </a:r>
            <a:r>
              <a:rPr lang="en-US" sz="2400" dirty="0" smtClean="0"/>
              <a:t>, </a:t>
            </a:r>
            <a:r>
              <a:rPr lang="en-US" sz="2400" dirty="0" err="1" smtClean="0"/>
              <a:t>soms</a:t>
            </a:r>
            <a:r>
              <a:rPr lang="en-US" sz="2400" dirty="0" smtClean="0"/>
              <a:t> </a:t>
            </a:r>
            <a:r>
              <a:rPr lang="en-US" sz="2400" dirty="0" err="1" smtClean="0"/>
              <a:t>gespiegeld</a:t>
            </a:r>
            <a:r>
              <a:rPr lang="en-US" sz="2400" dirty="0" smtClean="0"/>
              <a:t>. </a:t>
            </a:r>
            <a:r>
              <a:rPr lang="en-US" sz="2400" dirty="0" err="1" smtClean="0"/>
              <a:t>Proefpersonen</a:t>
            </a:r>
            <a:r>
              <a:rPr lang="en-US" sz="2400" dirty="0" smtClean="0"/>
              <a:t> </a:t>
            </a:r>
            <a:r>
              <a:rPr lang="en-US" sz="2400" dirty="0" err="1" smtClean="0"/>
              <a:t>moeten</a:t>
            </a:r>
            <a:r>
              <a:rPr lang="en-US" sz="2400" dirty="0" smtClean="0"/>
              <a:t> </a:t>
            </a:r>
            <a:r>
              <a:rPr lang="en-US" sz="2400" dirty="0" err="1" smtClean="0"/>
              <a:t>zo</a:t>
            </a:r>
            <a:r>
              <a:rPr lang="en-US" sz="2400" dirty="0" smtClean="0"/>
              <a:t> </a:t>
            </a:r>
            <a:r>
              <a:rPr lang="en-US" sz="2400" dirty="0" err="1" smtClean="0"/>
              <a:t>snel</a:t>
            </a:r>
            <a:r>
              <a:rPr lang="en-US" sz="2400" dirty="0" smtClean="0"/>
              <a:t> </a:t>
            </a:r>
            <a:r>
              <a:rPr lang="en-US" sz="2400" dirty="0" err="1" smtClean="0"/>
              <a:t>mogelijk</a:t>
            </a:r>
            <a:r>
              <a:rPr lang="en-US" sz="2400" dirty="0" smtClean="0"/>
              <a:t> </a:t>
            </a:r>
            <a:r>
              <a:rPr lang="en-US" sz="2400" dirty="0" err="1" smtClean="0"/>
              <a:t>zeggen</a:t>
            </a:r>
            <a:r>
              <a:rPr lang="en-US" sz="2400" dirty="0" smtClean="0"/>
              <a:t> </a:t>
            </a:r>
            <a:r>
              <a:rPr lang="en-US" sz="2400" dirty="0" err="1" smtClean="0"/>
              <a:t>wat</a:t>
            </a:r>
            <a:r>
              <a:rPr lang="en-US" sz="2400" dirty="0" smtClean="0"/>
              <a:t> het </a:t>
            </a:r>
            <a:r>
              <a:rPr lang="en-US" sz="2400" dirty="0" err="1" smtClean="0"/>
              <a:t>geval</a:t>
            </a:r>
            <a:r>
              <a:rPr lang="en-US" sz="2400" dirty="0" smtClean="0"/>
              <a:t> 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solidFill>
                  <a:srgbClr val="09102F"/>
                </a:solidFill>
                <a:latin typeface="Arial" pitchFamily="34" charset="0"/>
              </a:rPr>
              <a:t>MIT-P </a:t>
            </a:r>
            <a:r>
              <a:rPr lang="en-US" dirty="0" err="1" smtClean="0">
                <a:solidFill>
                  <a:srgbClr val="09102F"/>
                </a:solidFill>
                <a:latin typeface="Arial" pitchFamily="34" charset="0"/>
              </a:rPr>
              <a:t>voor</a:t>
            </a:r>
            <a:r>
              <a:rPr lang="en-US" dirty="0" smtClean="0">
                <a:solidFill>
                  <a:srgbClr val="09102F"/>
                </a:solidFill>
                <a:latin typeface="Arial" pitchFamily="34" charset="0"/>
              </a:rPr>
              <a:t> </a:t>
            </a:r>
            <a:r>
              <a:rPr lang="en-US" dirty="0" err="1" smtClean="0">
                <a:solidFill>
                  <a:srgbClr val="09102F"/>
                </a:solidFill>
                <a:latin typeface="Arial" pitchFamily="34" charset="0"/>
              </a:rPr>
              <a:t>iPad</a:t>
            </a:r>
            <a:endParaRPr lang="en-US" dirty="0" smtClean="0">
              <a:solidFill>
                <a:srgbClr val="09102F"/>
              </a:solidFill>
              <a:latin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40768"/>
            <a:ext cx="3169946" cy="422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G_085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9828" y="1340768"/>
            <a:ext cx="3138476" cy="41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5580112" y="5937952"/>
            <a:ext cx="3052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z="2000" dirty="0">
                <a:solidFill>
                  <a:schemeClr val="tx2"/>
                </a:solidFill>
              </a:rPr>
              <a:t>tinyurl.com/</a:t>
            </a:r>
            <a:r>
              <a:rPr lang="en-US" sz="2000" dirty="0" err="1">
                <a:solidFill>
                  <a:schemeClr val="tx2"/>
                </a:solidFill>
              </a:rPr>
              <a:t>FreeMITP</a:t>
            </a:r>
            <a:endParaRPr lang="en-US" sz="2000" dirty="0">
              <a:solidFill>
                <a:schemeClr val="tx2"/>
              </a:solidFill>
            </a:endParaRPr>
          </a:p>
        </p:txBody>
      </p:sp>
    </p:spTree>
    <p:extLst>
      <p:ext uri="{BB962C8B-B14F-4D97-AF65-F5344CB8AC3E}">
        <p14:creationId xmlns:p14="http://schemas.microsoft.com/office/powerpoint/2010/main" val="712516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8775"/>
            <a:ext cx="9144000" cy="5227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sp>
        <p:nvSpPr>
          <p:cNvPr id="286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nl-NL">
                <a:solidFill>
                  <a:srgbClr val="000000"/>
                </a:solidFill>
                <a:latin typeface="Calibri" pitchFamily="34" charset="0"/>
              </a:rPr>
              <a:t>2</a:t>
            </a:r>
          </a:p>
        </p:txBody>
      </p:sp>
      <p:graphicFrame>
        <p:nvGraphicFramePr>
          <p:cNvPr id="41" name="Tabel 40"/>
          <p:cNvGraphicFramePr>
            <a:graphicFrameLocks noGrp="1"/>
          </p:cNvGraphicFramePr>
          <p:nvPr/>
        </p:nvGraphicFramePr>
        <p:xfrm>
          <a:off x="3492500" y="2014538"/>
          <a:ext cx="3095625" cy="4510088"/>
        </p:xfrm>
        <a:graphic>
          <a:graphicData uri="http://schemas.openxmlformats.org/drawingml/2006/table">
            <a:tbl>
              <a:tblPr firstRow="1" bandRow="1">
                <a:tableStyleId>{5940675A-B579-460E-94D1-54222C63F5DA}</a:tableStyleId>
              </a:tblPr>
              <a:tblGrid>
                <a:gridCol w="619125"/>
                <a:gridCol w="619125"/>
                <a:gridCol w="619125"/>
                <a:gridCol w="619125"/>
                <a:gridCol w="619125"/>
              </a:tblGrid>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742" name="Title 1"/>
          <p:cNvSpPr>
            <a:spLocks noGrp="1"/>
          </p:cNvSpPr>
          <p:nvPr>
            <p:ph type="title"/>
          </p:nvPr>
        </p:nvSpPr>
        <p:spPr>
          <a:xfrm>
            <a:off x="457200" y="274638"/>
            <a:ext cx="8229600" cy="1143000"/>
          </a:xfrm>
        </p:spPr>
        <p:txBody>
          <a:bodyPr/>
          <a:lstStyle/>
          <a:p>
            <a:r>
              <a:rPr lang="en-US" smtClean="0">
                <a:solidFill>
                  <a:schemeClr val="bg1"/>
                </a:solidFill>
                <a:latin typeface="Arial Rounded MT Bold" pitchFamily="34" charset="0"/>
              </a:rPr>
              <a:t>Problem definition</a:t>
            </a:r>
            <a:r>
              <a:rPr lang="en-US" smtClean="0">
                <a:solidFill>
                  <a:schemeClr val="bg1"/>
                </a:solidFill>
                <a:latin typeface="Arial Black" pitchFamily="34" charset="0"/>
              </a:rPr>
              <a:t/>
            </a:r>
            <a:br>
              <a:rPr lang="en-US" smtClean="0">
                <a:solidFill>
                  <a:schemeClr val="bg1"/>
                </a:solidFill>
                <a:latin typeface="Arial Black" pitchFamily="34" charset="0"/>
              </a:rPr>
            </a:br>
            <a:r>
              <a:rPr lang="en-US" sz="3600" smtClean="0">
                <a:solidFill>
                  <a:schemeClr val="bg1"/>
                </a:solidFill>
                <a:latin typeface="Arial" pitchFamily="34" charset="0"/>
                <a:cs typeface="Arial" pitchFamily="34" charset="0"/>
              </a:rPr>
              <a:t>Tasks</a:t>
            </a:r>
            <a:r>
              <a:rPr lang="en-US" sz="3600" smtClean="0">
                <a:solidFill>
                  <a:schemeClr val="bg1"/>
                </a:solidFill>
                <a:latin typeface="Arial Black" pitchFamily="34" charset="0"/>
              </a:rPr>
              <a:t> </a:t>
            </a:r>
            <a:endParaRPr lang="nl-NL" sz="3600" smtClean="0">
              <a:solidFill>
                <a:schemeClr val="bg1"/>
              </a:solidFill>
              <a:latin typeface="Arial" pitchFamily="34" charset="0"/>
            </a:endParaRPr>
          </a:p>
        </p:txBody>
      </p:sp>
      <p:graphicFrame>
        <p:nvGraphicFramePr>
          <p:cNvPr id="7" name="Tabel 40"/>
          <p:cNvGraphicFramePr>
            <a:graphicFrameLocks noGrp="1"/>
          </p:cNvGraphicFramePr>
          <p:nvPr/>
        </p:nvGraphicFramePr>
        <p:xfrm>
          <a:off x="179388" y="2014538"/>
          <a:ext cx="3097210" cy="4510088"/>
        </p:xfrm>
        <a:graphic>
          <a:graphicData uri="http://schemas.openxmlformats.org/drawingml/2006/table">
            <a:tbl>
              <a:tblPr firstRow="1" bandRow="1">
                <a:tableStyleId>{5940675A-B579-460E-94D1-54222C63F5DA}</a:tableStyleId>
              </a:tblPr>
              <a:tblGrid>
                <a:gridCol w="619442"/>
                <a:gridCol w="619442"/>
                <a:gridCol w="619442"/>
                <a:gridCol w="619442"/>
                <a:gridCol w="619442"/>
              </a:tblGrid>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51808229"/>
      </p:ext>
    </p:extLst>
  </p:cSld>
  <p:clrMapOvr>
    <a:masterClrMapping/>
  </p:clrMapOvr>
  <p:transition spd="slow" advClick="0" advTm="75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bg1"/>
                </a:solidFill>
                <a:latin typeface="Arial Rounded MT Bold" panose="020F0704030504030204" pitchFamily="34" charset="0"/>
              </a:rPr>
              <a:t>Problem definition</a:t>
            </a:r>
            <a:r>
              <a:rPr lang="en-US" dirty="0" smtClean="0">
                <a:solidFill>
                  <a:schemeClr val="bg1"/>
                </a:solidFill>
                <a:latin typeface="Arial Black" panose="020B0A04020102020204" pitchFamily="34" charset="0"/>
              </a:rPr>
              <a:t/>
            </a:r>
            <a:br>
              <a:rPr lang="en-US" dirty="0" smtClean="0">
                <a:solidFill>
                  <a:schemeClr val="bg1"/>
                </a:solidFill>
                <a:latin typeface="Arial Black" panose="020B0A04020102020204" pitchFamily="34" charset="0"/>
              </a:rPr>
            </a:br>
            <a:r>
              <a:rPr lang="en-US" sz="3600" dirty="0">
                <a:solidFill>
                  <a:schemeClr val="bg1"/>
                </a:solidFill>
                <a:latin typeface="Arial" panose="020B0604020202020204" pitchFamily="34" charset="0"/>
                <a:cs typeface="Arial" panose="020B0604020202020204" pitchFamily="34" charset="0"/>
              </a:rPr>
              <a:t>Tasks</a:t>
            </a:r>
            <a:r>
              <a:rPr lang="en-US" sz="3600" dirty="0" smtClean="0">
                <a:solidFill>
                  <a:schemeClr val="bg1"/>
                </a:solidFill>
                <a:latin typeface="Arial Black" panose="020B0A04020102020204" pitchFamily="34" charset="0"/>
              </a:rPr>
              <a:t> </a:t>
            </a:r>
            <a:endParaRPr lang="nl-NL" sz="3600" dirty="0">
              <a:solidFill>
                <a:schemeClr val="bg1"/>
              </a:solidFill>
            </a:endParaRPr>
          </a:p>
        </p:txBody>
      </p:sp>
      <p:sp>
        <p:nvSpPr>
          <p:cNvPr id="4" name="Rectangle 3"/>
          <p:cNvSpPr/>
          <p:nvPr/>
        </p:nvSpPr>
        <p:spPr>
          <a:xfrm>
            <a:off x="0" y="1628775"/>
            <a:ext cx="9144000" cy="5227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sp>
        <p:nvSpPr>
          <p:cNvPr id="297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nl-NL">
                <a:solidFill>
                  <a:srgbClr val="000000"/>
                </a:solidFill>
                <a:latin typeface="Calibri" pitchFamily="34" charset="0"/>
              </a:rPr>
              <a:t>2</a:t>
            </a:r>
          </a:p>
        </p:txBody>
      </p:sp>
      <p:graphicFrame>
        <p:nvGraphicFramePr>
          <p:cNvPr id="41" name="Tabel 40"/>
          <p:cNvGraphicFramePr>
            <a:graphicFrameLocks noGrp="1"/>
          </p:cNvGraphicFramePr>
          <p:nvPr/>
        </p:nvGraphicFramePr>
        <p:xfrm>
          <a:off x="3492500" y="2014538"/>
          <a:ext cx="3095625" cy="4510088"/>
        </p:xfrm>
        <a:graphic>
          <a:graphicData uri="http://schemas.openxmlformats.org/drawingml/2006/table">
            <a:tbl>
              <a:tblPr firstRow="1" bandRow="1">
                <a:tableStyleId>{5940675A-B579-460E-94D1-54222C63F5DA}</a:tableStyleId>
              </a:tblPr>
              <a:tblGrid>
                <a:gridCol w="619125"/>
                <a:gridCol w="619125"/>
                <a:gridCol w="619125"/>
                <a:gridCol w="619125"/>
                <a:gridCol w="619125"/>
              </a:tblGrid>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el 40"/>
          <p:cNvGraphicFramePr>
            <a:graphicFrameLocks noGrp="1"/>
          </p:cNvGraphicFramePr>
          <p:nvPr/>
        </p:nvGraphicFramePr>
        <p:xfrm>
          <a:off x="179388" y="2014538"/>
          <a:ext cx="3097210" cy="4510088"/>
        </p:xfrm>
        <a:graphic>
          <a:graphicData uri="http://schemas.openxmlformats.org/drawingml/2006/table">
            <a:tbl>
              <a:tblPr firstRow="1" bandRow="1">
                <a:tableStyleId>{5940675A-B579-460E-94D1-54222C63F5DA}</a:tableStyleId>
              </a:tblPr>
              <a:tblGrid>
                <a:gridCol w="619442"/>
                <a:gridCol w="619442"/>
                <a:gridCol w="619442"/>
                <a:gridCol w="619442"/>
                <a:gridCol w="619442"/>
              </a:tblGrid>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58940669"/>
      </p:ext>
    </p:extLst>
  </p:cSld>
  <p:clrMapOvr>
    <a:masterClrMapping/>
  </p:clrMapOvr>
  <p:transition spd="slow" advClick="0" advTm="75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8775"/>
            <a:ext cx="9144000" cy="5227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nl-NL">
                <a:solidFill>
                  <a:srgbClr val="000000"/>
                </a:solidFill>
                <a:latin typeface="Calibri" pitchFamily="34" charset="0"/>
              </a:rPr>
              <a:t>2</a:t>
            </a:r>
          </a:p>
        </p:txBody>
      </p:sp>
      <p:graphicFrame>
        <p:nvGraphicFramePr>
          <p:cNvPr id="41" name="Tabel 40"/>
          <p:cNvGraphicFramePr>
            <a:graphicFrameLocks noGrp="1"/>
          </p:cNvGraphicFramePr>
          <p:nvPr/>
        </p:nvGraphicFramePr>
        <p:xfrm>
          <a:off x="3492500" y="2014538"/>
          <a:ext cx="3095625" cy="4510088"/>
        </p:xfrm>
        <a:graphic>
          <a:graphicData uri="http://schemas.openxmlformats.org/drawingml/2006/table">
            <a:tbl>
              <a:tblPr firstRow="1" bandRow="1">
                <a:tableStyleId>{5940675A-B579-460E-94D1-54222C63F5DA}</a:tableStyleId>
              </a:tblPr>
              <a:tblGrid>
                <a:gridCol w="619125"/>
                <a:gridCol w="619125"/>
                <a:gridCol w="619125"/>
                <a:gridCol w="619125"/>
                <a:gridCol w="619125"/>
              </a:tblGrid>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0794" name="Title 1"/>
          <p:cNvSpPr>
            <a:spLocks noGrp="1"/>
          </p:cNvSpPr>
          <p:nvPr>
            <p:ph type="title"/>
          </p:nvPr>
        </p:nvSpPr>
        <p:spPr>
          <a:xfrm>
            <a:off x="457200" y="274638"/>
            <a:ext cx="8229600" cy="1143000"/>
          </a:xfrm>
        </p:spPr>
        <p:txBody>
          <a:bodyPr/>
          <a:lstStyle/>
          <a:p>
            <a:r>
              <a:rPr lang="en-US" smtClean="0">
                <a:solidFill>
                  <a:schemeClr val="bg1"/>
                </a:solidFill>
                <a:latin typeface="Arial Rounded MT Bold" pitchFamily="34" charset="0"/>
              </a:rPr>
              <a:t>Problem definition</a:t>
            </a:r>
            <a:r>
              <a:rPr lang="en-US" smtClean="0">
                <a:solidFill>
                  <a:schemeClr val="bg1"/>
                </a:solidFill>
                <a:latin typeface="Arial Black" pitchFamily="34" charset="0"/>
              </a:rPr>
              <a:t/>
            </a:r>
            <a:br>
              <a:rPr lang="en-US" smtClean="0">
                <a:solidFill>
                  <a:schemeClr val="bg1"/>
                </a:solidFill>
                <a:latin typeface="Arial Black" pitchFamily="34" charset="0"/>
              </a:rPr>
            </a:br>
            <a:r>
              <a:rPr lang="en-US" sz="3600" smtClean="0">
                <a:solidFill>
                  <a:schemeClr val="bg1"/>
                </a:solidFill>
                <a:latin typeface="Arial" pitchFamily="34" charset="0"/>
                <a:cs typeface="Arial" pitchFamily="34" charset="0"/>
              </a:rPr>
              <a:t>Tasks</a:t>
            </a:r>
            <a:r>
              <a:rPr lang="en-US" sz="3600" smtClean="0">
                <a:solidFill>
                  <a:schemeClr val="bg1"/>
                </a:solidFill>
                <a:latin typeface="Arial Black" pitchFamily="34" charset="0"/>
              </a:rPr>
              <a:t> </a:t>
            </a:r>
            <a:endParaRPr lang="nl-NL" sz="3600" smtClean="0">
              <a:solidFill>
                <a:schemeClr val="bg1"/>
              </a:solidFill>
              <a:latin typeface="Arial" pitchFamily="34" charset="0"/>
            </a:endParaRPr>
          </a:p>
        </p:txBody>
      </p:sp>
      <p:graphicFrame>
        <p:nvGraphicFramePr>
          <p:cNvPr id="7" name="Tabel 40"/>
          <p:cNvGraphicFramePr>
            <a:graphicFrameLocks noGrp="1"/>
          </p:cNvGraphicFramePr>
          <p:nvPr/>
        </p:nvGraphicFramePr>
        <p:xfrm>
          <a:off x="179388" y="2014538"/>
          <a:ext cx="3097210" cy="4510088"/>
        </p:xfrm>
        <a:graphic>
          <a:graphicData uri="http://schemas.openxmlformats.org/drawingml/2006/table">
            <a:tbl>
              <a:tblPr firstRow="1" bandRow="1">
                <a:tableStyleId>{5940675A-B579-460E-94D1-54222C63F5DA}</a:tableStyleId>
              </a:tblPr>
              <a:tblGrid>
                <a:gridCol w="619442"/>
                <a:gridCol w="619442"/>
                <a:gridCol w="619442"/>
                <a:gridCol w="619442"/>
                <a:gridCol w="619442"/>
              </a:tblGrid>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1187340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8775"/>
            <a:ext cx="9144000" cy="5227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sp>
        <p:nvSpPr>
          <p:cNvPr id="317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nl-NL">
                <a:solidFill>
                  <a:srgbClr val="000000"/>
                </a:solidFill>
                <a:latin typeface="Calibri" pitchFamily="34" charset="0"/>
              </a:rPr>
              <a:t>2</a:t>
            </a:r>
          </a:p>
        </p:txBody>
      </p:sp>
      <p:graphicFrame>
        <p:nvGraphicFramePr>
          <p:cNvPr id="41" name="Tabel 40"/>
          <p:cNvGraphicFramePr>
            <a:graphicFrameLocks noGrp="1"/>
          </p:cNvGraphicFramePr>
          <p:nvPr/>
        </p:nvGraphicFramePr>
        <p:xfrm>
          <a:off x="3492500" y="2014538"/>
          <a:ext cx="3095625" cy="4510088"/>
        </p:xfrm>
        <a:graphic>
          <a:graphicData uri="http://schemas.openxmlformats.org/drawingml/2006/table">
            <a:tbl>
              <a:tblPr firstRow="1" bandRow="1">
                <a:tableStyleId>{5940675A-B579-460E-94D1-54222C63F5DA}</a:tableStyleId>
              </a:tblPr>
              <a:tblGrid>
                <a:gridCol w="619125"/>
                <a:gridCol w="619125"/>
                <a:gridCol w="619125"/>
                <a:gridCol w="619125"/>
                <a:gridCol w="619125"/>
              </a:tblGrid>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19" marR="91419"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19" marR="91419"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1818" name="Title 1"/>
          <p:cNvSpPr>
            <a:spLocks noGrp="1"/>
          </p:cNvSpPr>
          <p:nvPr>
            <p:ph type="title"/>
          </p:nvPr>
        </p:nvSpPr>
        <p:spPr>
          <a:xfrm>
            <a:off x="457200" y="274638"/>
            <a:ext cx="8229600" cy="1143000"/>
          </a:xfrm>
        </p:spPr>
        <p:txBody>
          <a:bodyPr/>
          <a:lstStyle/>
          <a:p>
            <a:r>
              <a:rPr lang="en-US" smtClean="0">
                <a:solidFill>
                  <a:schemeClr val="bg1"/>
                </a:solidFill>
                <a:latin typeface="Arial Rounded MT Bold" pitchFamily="34" charset="0"/>
              </a:rPr>
              <a:t>Problem definition</a:t>
            </a:r>
            <a:r>
              <a:rPr lang="en-US" smtClean="0">
                <a:solidFill>
                  <a:schemeClr val="bg1"/>
                </a:solidFill>
                <a:latin typeface="Arial Black" pitchFamily="34" charset="0"/>
              </a:rPr>
              <a:t/>
            </a:r>
            <a:br>
              <a:rPr lang="en-US" smtClean="0">
                <a:solidFill>
                  <a:schemeClr val="bg1"/>
                </a:solidFill>
                <a:latin typeface="Arial Black" pitchFamily="34" charset="0"/>
              </a:rPr>
            </a:br>
            <a:r>
              <a:rPr lang="en-US" sz="3600" smtClean="0">
                <a:solidFill>
                  <a:schemeClr val="bg1"/>
                </a:solidFill>
                <a:latin typeface="Arial" pitchFamily="34" charset="0"/>
                <a:cs typeface="Arial" pitchFamily="34" charset="0"/>
              </a:rPr>
              <a:t>Tasks</a:t>
            </a:r>
            <a:r>
              <a:rPr lang="en-US" sz="3600" smtClean="0">
                <a:solidFill>
                  <a:schemeClr val="bg1"/>
                </a:solidFill>
                <a:latin typeface="Arial Black" pitchFamily="34" charset="0"/>
              </a:rPr>
              <a:t> </a:t>
            </a:r>
            <a:endParaRPr lang="nl-NL" sz="3600" smtClean="0">
              <a:solidFill>
                <a:schemeClr val="bg1"/>
              </a:solidFill>
              <a:latin typeface="Arial" pitchFamily="34" charset="0"/>
            </a:endParaRPr>
          </a:p>
        </p:txBody>
      </p:sp>
      <p:graphicFrame>
        <p:nvGraphicFramePr>
          <p:cNvPr id="7" name="Tabel 40"/>
          <p:cNvGraphicFramePr>
            <a:graphicFrameLocks noGrp="1"/>
          </p:cNvGraphicFramePr>
          <p:nvPr/>
        </p:nvGraphicFramePr>
        <p:xfrm>
          <a:off x="179388" y="2014538"/>
          <a:ext cx="3097210" cy="4510088"/>
        </p:xfrm>
        <a:graphic>
          <a:graphicData uri="http://schemas.openxmlformats.org/drawingml/2006/table">
            <a:tbl>
              <a:tblPr firstRow="1" bandRow="1">
                <a:tableStyleId>{5940675A-B579-460E-94D1-54222C63F5DA}</a:tableStyleId>
              </a:tblPr>
              <a:tblGrid>
                <a:gridCol w="619442"/>
                <a:gridCol w="619442"/>
                <a:gridCol w="619442"/>
                <a:gridCol w="619442"/>
                <a:gridCol w="619442"/>
              </a:tblGrid>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dirty="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761">
                <a:tc>
                  <a:txBody>
                    <a:bodyPr/>
                    <a:lstStyle/>
                    <a:p>
                      <a:endParaRPr lang="nl-NL" sz="1800"/>
                    </a:p>
                  </a:txBody>
                  <a:tcPr marL="91466" marR="91466" marT="45705" marB="457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nl-NL" sz="1800" dirty="0"/>
                    </a:p>
                  </a:txBody>
                  <a:tcPr marL="91466" marR="91466" marT="45705" marB="457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1883" name="Tekstvak 22"/>
          <p:cNvSpPr txBox="1">
            <a:spLocks noChangeArrowheads="1"/>
          </p:cNvSpPr>
          <p:nvPr/>
        </p:nvSpPr>
        <p:spPr bwMode="auto">
          <a:xfrm>
            <a:off x="179388" y="3368675"/>
            <a:ext cx="6408737" cy="708025"/>
          </a:xfrm>
          <a:prstGeom prst="rect">
            <a:avLst/>
          </a:prstGeom>
          <a:solidFill>
            <a:schemeClr val="bg1"/>
          </a:solidFill>
          <a:ln w="9525">
            <a:solidFill>
              <a:schemeClr val="tx1"/>
            </a:solidFill>
            <a:miter lim="800000"/>
            <a:headEnd/>
            <a:tailEnd/>
          </a:ln>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r>
              <a:rPr lang="nl-NL" sz="4000">
                <a:latin typeface="Arial Rounded MT Bold" pitchFamily="34" charset="0"/>
                <a:cs typeface="Arial" pitchFamily="34" charset="0"/>
              </a:rPr>
              <a:t>2 : 4 = 3 : 6</a:t>
            </a:r>
          </a:p>
        </p:txBody>
      </p:sp>
    </p:spTree>
    <p:extLst>
      <p:ext uri="{BB962C8B-B14F-4D97-AF65-F5344CB8AC3E}">
        <p14:creationId xmlns:p14="http://schemas.microsoft.com/office/powerpoint/2010/main" val="366001451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Line 2"/>
          <p:cNvSpPr>
            <a:spLocks noChangeShapeType="1"/>
          </p:cNvSpPr>
          <p:nvPr/>
        </p:nvSpPr>
        <p:spPr bwMode="auto">
          <a:xfrm>
            <a:off x="6629400" y="1600200"/>
            <a:ext cx="0" cy="3505200"/>
          </a:xfrm>
          <a:prstGeom prst="line">
            <a:avLst/>
          </a:prstGeom>
          <a:noFill/>
          <a:ln w="508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3" name="AutoShape 3"/>
          <p:cNvSpPr>
            <a:spLocks noChangeArrowheads="1"/>
          </p:cNvSpPr>
          <p:nvPr/>
        </p:nvSpPr>
        <p:spPr bwMode="auto">
          <a:xfrm>
            <a:off x="6400800" y="3886200"/>
            <a:ext cx="381000" cy="381000"/>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24" name="AutoShape 4"/>
          <p:cNvSpPr>
            <a:spLocks noChangeArrowheads="1"/>
          </p:cNvSpPr>
          <p:nvPr/>
        </p:nvSpPr>
        <p:spPr bwMode="auto">
          <a:xfrm>
            <a:off x="4267200" y="3886200"/>
            <a:ext cx="381000" cy="381000"/>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25" name="AutoShape 5"/>
          <p:cNvSpPr>
            <a:spLocks noChangeArrowheads="1"/>
          </p:cNvSpPr>
          <p:nvPr/>
        </p:nvSpPr>
        <p:spPr bwMode="auto">
          <a:xfrm>
            <a:off x="2133600" y="3886200"/>
            <a:ext cx="381000" cy="381000"/>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84326" name="Picture 6" descr="MIT-strategies-small-mul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2057400"/>
            <a:ext cx="18923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7"/>
          <p:cNvSpPr>
            <a:spLocks noChangeArrowheads="1"/>
          </p:cNvSpPr>
          <p:nvPr/>
        </p:nvSpPr>
        <p:spPr bwMode="auto">
          <a:xfrm>
            <a:off x="107504" y="533400"/>
            <a:ext cx="86554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4400" dirty="0" err="1" smtClean="0">
                <a:solidFill>
                  <a:schemeClr val="accent6">
                    <a:lumMod val="75000"/>
                  </a:schemeClr>
                </a:solidFill>
              </a:rPr>
              <a:t>Strategieën</a:t>
            </a:r>
            <a:r>
              <a:rPr lang="en-US" sz="4400" dirty="0" smtClean="0">
                <a:solidFill>
                  <a:schemeClr val="accent6">
                    <a:lumMod val="75000"/>
                  </a:schemeClr>
                </a:solidFill>
              </a:rPr>
              <a:t> </a:t>
            </a:r>
            <a:r>
              <a:rPr lang="en-US" sz="4400" dirty="0" err="1" smtClean="0">
                <a:solidFill>
                  <a:schemeClr val="accent6">
                    <a:lumMod val="75000"/>
                  </a:schemeClr>
                </a:solidFill>
              </a:rPr>
              <a:t>om</a:t>
            </a:r>
            <a:r>
              <a:rPr lang="en-US" sz="4400" dirty="0" smtClean="0">
                <a:solidFill>
                  <a:schemeClr val="accent6">
                    <a:lumMod val="75000"/>
                  </a:schemeClr>
                </a:solidFill>
              </a:rPr>
              <a:t> </a:t>
            </a:r>
            <a:r>
              <a:rPr lang="en-US" sz="4400" dirty="0" err="1" smtClean="0">
                <a:solidFill>
                  <a:schemeClr val="accent6">
                    <a:lumMod val="75000"/>
                  </a:schemeClr>
                </a:solidFill>
              </a:rPr>
              <a:t>groen</a:t>
            </a:r>
            <a:r>
              <a:rPr lang="en-US" sz="4400" dirty="0" smtClean="0">
                <a:solidFill>
                  <a:schemeClr val="accent6">
                    <a:lumMod val="75000"/>
                  </a:schemeClr>
                </a:solidFill>
              </a:rPr>
              <a:t> </a:t>
            </a:r>
            <a:r>
              <a:rPr lang="en-US" sz="4400" dirty="0" err="1" smtClean="0">
                <a:solidFill>
                  <a:schemeClr val="accent6">
                    <a:lumMod val="75000"/>
                  </a:schemeClr>
                </a:solidFill>
              </a:rPr>
              <a:t>te</a:t>
            </a:r>
            <a:r>
              <a:rPr lang="en-US" sz="4400" dirty="0" smtClean="0">
                <a:solidFill>
                  <a:schemeClr val="accent6">
                    <a:lumMod val="75000"/>
                  </a:schemeClr>
                </a:solidFill>
              </a:rPr>
              <a:t> </a:t>
            </a:r>
            <a:r>
              <a:rPr lang="en-US" sz="4400" dirty="0" err="1" smtClean="0">
                <a:solidFill>
                  <a:schemeClr val="accent6">
                    <a:lumMod val="75000"/>
                  </a:schemeClr>
                </a:solidFill>
              </a:rPr>
              <a:t>krijgen</a:t>
            </a:r>
            <a:endParaRPr lang="en-US" sz="4400" dirty="0">
              <a:solidFill>
                <a:schemeClr val="bg1"/>
              </a:solidFill>
            </a:endParaRPr>
          </a:p>
        </p:txBody>
      </p:sp>
      <p:pic>
        <p:nvPicPr>
          <p:cNvPr id="184328" name="Picture 8" descr="Strategie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2055813"/>
            <a:ext cx="165417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9" name="Picture 9" descr="Strategies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0" y="2058988"/>
            <a:ext cx="1600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0" name="Picture 10" descr="MIT-strategies1b"/>
          <p:cNvPicPr>
            <a:picLocks noChangeAspect="1" noChangeArrowheads="1"/>
          </p:cNvPicPr>
          <p:nvPr/>
        </p:nvPicPr>
        <p:blipFill>
          <a:blip r:embed="rId6">
            <a:extLst>
              <a:ext uri="{28A0092B-C50C-407E-A947-70E740481C1C}">
                <a14:useLocalDpi xmlns:a14="http://schemas.microsoft.com/office/drawing/2010/main" val="0"/>
              </a:ext>
            </a:extLst>
          </a:blip>
          <a:srcRect l="5592"/>
          <a:stretch>
            <a:fillRect/>
          </a:stretch>
        </p:blipFill>
        <p:spPr bwMode="auto">
          <a:xfrm>
            <a:off x="4759325" y="2057400"/>
            <a:ext cx="15541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4" name="Text Box 14"/>
          <p:cNvSpPr txBox="1">
            <a:spLocks noChangeArrowheads="1"/>
          </p:cNvSpPr>
          <p:nvPr/>
        </p:nvSpPr>
        <p:spPr bwMode="auto">
          <a:xfrm>
            <a:off x="2971800" y="15113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spcBef>
                <a:spcPct val="50000"/>
              </a:spcBef>
            </a:pPr>
            <a:r>
              <a:rPr lang="en-US" sz="2400" dirty="0">
                <a:solidFill>
                  <a:srgbClr val="09102F"/>
                </a:solidFill>
                <a:latin typeface="Arial" pitchFamily="34" charset="0"/>
                <a:ea typeface="ＭＳ Ｐゴシック" pitchFamily="34" charset="-128"/>
              </a:rPr>
              <a:t>A d </a:t>
            </a:r>
            <a:r>
              <a:rPr lang="en-US" sz="2400" dirty="0" err="1">
                <a:solidFill>
                  <a:srgbClr val="09102F"/>
                </a:solidFill>
                <a:latin typeface="Arial" pitchFamily="34" charset="0"/>
                <a:ea typeface="ＭＳ Ｐゴシック" pitchFamily="34" charset="-128"/>
              </a:rPr>
              <a:t>d</a:t>
            </a:r>
            <a:r>
              <a:rPr lang="en-US" sz="2400" dirty="0">
                <a:solidFill>
                  <a:srgbClr val="09102F"/>
                </a:solidFill>
                <a:latin typeface="Arial" pitchFamily="34" charset="0"/>
                <a:ea typeface="ＭＳ Ｐゴシック" pitchFamily="34" charset="-128"/>
              </a:rPr>
              <a:t> </a:t>
            </a:r>
            <a:r>
              <a:rPr lang="en-US" sz="2400" dirty="0" err="1">
                <a:solidFill>
                  <a:srgbClr val="09102F"/>
                </a:solidFill>
                <a:latin typeface="Arial" pitchFamily="34" charset="0"/>
                <a:ea typeface="ＭＳ Ｐゴシック" pitchFamily="34" charset="-128"/>
              </a:rPr>
              <a:t>i</a:t>
            </a:r>
            <a:r>
              <a:rPr lang="en-US" sz="2400" dirty="0">
                <a:solidFill>
                  <a:srgbClr val="09102F"/>
                </a:solidFill>
                <a:latin typeface="Arial" pitchFamily="34" charset="0"/>
                <a:ea typeface="ＭＳ Ｐゴシック" pitchFamily="34" charset="-128"/>
              </a:rPr>
              <a:t> t </a:t>
            </a:r>
            <a:r>
              <a:rPr lang="en-US" sz="2400" dirty="0" err="1">
                <a:solidFill>
                  <a:srgbClr val="09102F"/>
                </a:solidFill>
                <a:latin typeface="Arial" pitchFamily="34" charset="0"/>
                <a:ea typeface="ＭＳ Ｐゴシック" pitchFamily="34" charset="-128"/>
              </a:rPr>
              <a:t>i</a:t>
            </a:r>
            <a:r>
              <a:rPr lang="en-US" sz="2400" dirty="0">
                <a:solidFill>
                  <a:srgbClr val="09102F"/>
                </a:solidFill>
                <a:latin typeface="Arial" pitchFamily="34" charset="0"/>
                <a:ea typeface="ＭＳ Ｐゴシック" pitchFamily="34" charset="-128"/>
              </a:rPr>
              <a:t> </a:t>
            </a:r>
            <a:r>
              <a:rPr lang="en-US" sz="2400" dirty="0" err="1" smtClean="0">
                <a:solidFill>
                  <a:srgbClr val="09102F"/>
                </a:solidFill>
                <a:latin typeface="Arial" pitchFamily="34" charset="0"/>
                <a:ea typeface="ＭＳ Ｐゴシック" pitchFamily="34" charset="-128"/>
              </a:rPr>
              <a:t>ef</a:t>
            </a:r>
            <a:endParaRPr lang="en-US" sz="2400" dirty="0">
              <a:solidFill>
                <a:srgbClr val="09102F"/>
              </a:solidFill>
              <a:latin typeface="Arial" pitchFamily="34" charset="0"/>
              <a:ea typeface="ＭＳ Ｐゴシック" pitchFamily="34" charset="-128"/>
            </a:endParaRPr>
          </a:p>
        </p:txBody>
      </p:sp>
      <p:sp>
        <p:nvSpPr>
          <p:cNvPr id="184335" name="Text Box 15"/>
          <p:cNvSpPr txBox="1">
            <a:spLocks noChangeArrowheads="1"/>
          </p:cNvSpPr>
          <p:nvPr/>
        </p:nvSpPr>
        <p:spPr bwMode="auto">
          <a:xfrm>
            <a:off x="6324600" y="1524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spcBef>
                <a:spcPct val="50000"/>
              </a:spcBef>
            </a:pPr>
            <a:r>
              <a:rPr lang="en-US" sz="2400" dirty="0" err="1" smtClean="0">
                <a:solidFill>
                  <a:srgbClr val="09102F"/>
                </a:solidFill>
                <a:latin typeface="Arial" pitchFamily="34" charset="0"/>
                <a:ea typeface="ＭＳ Ｐゴシック" pitchFamily="34" charset="-128"/>
              </a:rPr>
              <a:t>Multiplicatief</a:t>
            </a:r>
            <a:endParaRPr lang="en-US" sz="2400" dirty="0">
              <a:solidFill>
                <a:srgbClr val="09102F"/>
              </a:solidFill>
              <a:latin typeface="Arial" pitchFamily="34" charset="0"/>
              <a:ea typeface="ＭＳ Ｐゴシック" pitchFamily="34" charset="-128"/>
            </a:endParaRPr>
          </a:p>
        </p:txBody>
      </p:sp>
      <p:grpSp>
        <p:nvGrpSpPr>
          <p:cNvPr id="2" name="Group 17"/>
          <p:cNvGrpSpPr>
            <a:grpSpLocks/>
          </p:cNvGrpSpPr>
          <p:nvPr/>
        </p:nvGrpSpPr>
        <p:grpSpPr bwMode="auto">
          <a:xfrm>
            <a:off x="6400800" y="2819400"/>
            <a:ext cx="381000" cy="381000"/>
            <a:chOff x="4032" y="1776"/>
            <a:chExt cx="240" cy="240"/>
          </a:xfrm>
        </p:grpSpPr>
        <p:sp>
          <p:nvSpPr>
            <p:cNvPr id="22546" name="AutoShape 11"/>
            <p:cNvSpPr>
              <a:spLocks noChangeArrowheads="1"/>
            </p:cNvSpPr>
            <p:nvPr/>
          </p:nvSpPr>
          <p:spPr bwMode="auto">
            <a:xfrm flipH="1">
              <a:off x="4032" y="1776"/>
              <a:ext cx="240" cy="240"/>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7" name="Text Box 16"/>
            <p:cNvSpPr txBox="1">
              <a:spLocks noChangeArrowheads="1"/>
            </p:cNvSpPr>
            <p:nvPr/>
          </p:nvSpPr>
          <p:spPr bwMode="auto">
            <a:xfrm>
              <a:off x="4080" y="1808"/>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50000"/>
                </a:spcBef>
              </a:pPr>
              <a:r>
                <a:rPr lang="en-US" sz="1200" b="1">
                  <a:solidFill>
                    <a:srgbClr val="FFFFFF"/>
                  </a:solidFill>
                  <a:latin typeface="Arial" pitchFamily="34" charset="0"/>
                  <a:ea typeface="ＭＳ Ｐゴシック" pitchFamily="34" charset="-128"/>
                </a:rPr>
                <a:t>?</a:t>
              </a:r>
            </a:p>
          </p:txBody>
        </p:sp>
      </p:grpSp>
      <p:grpSp>
        <p:nvGrpSpPr>
          <p:cNvPr id="3" name="Group 18"/>
          <p:cNvGrpSpPr>
            <a:grpSpLocks/>
          </p:cNvGrpSpPr>
          <p:nvPr/>
        </p:nvGrpSpPr>
        <p:grpSpPr bwMode="auto">
          <a:xfrm>
            <a:off x="4267200" y="2819400"/>
            <a:ext cx="381000" cy="381000"/>
            <a:chOff x="4032" y="1776"/>
            <a:chExt cx="240" cy="240"/>
          </a:xfrm>
        </p:grpSpPr>
        <p:sp>
          <p:nvSpPr>
            <p:cNvPr id="22544" name="AutoShape 19"/>
            <p:cNvSpPr>
              <a:spLocks noChangeArrowheads="1"/>
            </p:cNvSpPr>
            <p:nvPr/>
          </p:nvSpPr>
          <p:spPr bwMode="auto">
            <a:xfrm flipH="1">
              <a:off x="4032" y="1776"/>
              <a:ext cx="240" cy="240"/>
            </a:xfrm>
            <a:prstGeom prst="rightArrow">
              <a:avLst>
                <a:gd name="adj1" fmla="val 50000"/>
                <a:gd name="adj2" fmla="val 25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45" name="Text Box 20"/>
            <p:cNvSpPr txBox="1">
              <a:spLocks noChangeArrowheads="1"/>
            </p:cNvSpPr>
            <p:nvPr/>
          </p:nvSpPr>
          <p:spPr bwMode="auto">
            <a:xfrm>
              <a:off x="4080" y="1808"/>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spcBef>
                  <a:spcPct val="50000"/>
                </a:spcBef>
              </a:pPr>
              <a:r>
                <a:rPr lang="en-US" sz="1200" b="1">
                  <a:solidFill>
                    <a:srgbClr val="FFFFFF"/>
                  </a:solidFill>
                  <a:latin typeface="Arial" pitchFamily="34" charset="0"/>
                  <a:ea typeface="ＭＳ Ｐゴシック" pitchFamily="34" charset="-128"/>
                </a:rPr>
                <a:t>?</a:t>
              </a:r>
            </a:p>
          </p:txBody>
        </p:sp>
      </p:grpSp>
      <p:sp>
        <p:nvSpPr>
          <p:cNvPr id="22543" name="TextBox 19"/>
          <p:cNvSpPr txBox="1">
            <a:spLocks noChangeArrowheads="1"/>
          </p:cNvSpPr>
          <p:nvPr/>
        </p:nvSpPr>
        <p:spPr bwMode="auto">
          <a:xfrm>
            <a:off x="1001713" y="5443538"/>
            <a:ext cx="694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r>
              <a:rPr lang="en-US" sz="1600" dirty="0" smtClean="0">
                <a:solidFill>
                  <a:schemeClr val="tx2"/>
                </a:solidFill>
              </a:rPr>
              <a:t>Abrahamson</a:t>
            </a:r>
            <a:r>
              <a:rPr lang="en-US" sz="1600" dirty="0">
                <a:solidFill>
                  <a:schemeClr val="tx2"/>
                </a:solidFill>
              </a:rPr>
              <a:t> </a:t>
            </a:r>
            <a:r>
              <a:rPr lang="en-US" sz="1600" dirty="0" smtClean="0">
                <a:solidFill>
                  <a:schemeClr val="tx2"/>
                </a:solidFill>
              </a:rPr>
              <a:t>et al. (2014</a:t>
            </a:r>
            <a:r>
              <a:rPr lang="en-US" sz="1600" dirty="0">
                <a:solidFill>
                  <a:schemeClr val="tx2"/>
                </a:solidFill>
              </a:rPr>
              <a:t>). </a:t>
            </a:r>
            <a:r>
              <a:rPr lang="en-US" sz="1600" i="1" dirty="0" smtClean="0">
                <a:solidFill>
                  <a:schemeClr val="tx2"/>
                </a:solidFill>
              </a:rPr>
              <a:t>ZDM Mathematics </a:t>
            </a:r>
            <a:r>
              <a:rPr lang="en-US" sz="1600" i="1" dirty="0">
                <a:solidFill>
                  <a:schemeClr val="tx2"/>
                </a:solidFill>
              </a:rPr>
              <a:t>Education, 46</a:t>
            </a:r>
            <a:r>
              <a:rPr lang="en-US" sz="1600" dirty="0">
                <a:solidFill>
                  <a:schemeClr val="tx2"/>
                </a:solidFill>
              </a:rPr>
              <a:t>(1), 79-93</a:t>
            </a:r>
            <a:r>
              <a:rPr lang="en-US" sz="16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84325"/>
                                        </p:tgtEl>
                                        <p:attrNameLst>
                                          <p:attrName>style.visibility</p:attrName>
                                        </p:attrNameLst>
                                      </p:cBhvr>
                                      <p:to>
                                        <p:strVal val="visible"/>
                                      </p:to>
                                    </p:set>
                                    <p:anim calcmode="lin" valueType="num">
                                      <p:cBhvr>
                                        <p:cTn id="31" dur="1000" fill="hold"/>
                                        <p:tgtEl>
                                          <p:spTgt spid="184325"/>
                                        </p:tgtEl>
                                        <p:attrNameLst>
                                          <p:attrName>ppt_x</p:attrName>
                                        </p:attrNameLst>
                                      </p:cBhvr>
                                      <p:tavLst>
                                        <p:tav tm="0">
                                          <p:val>
                                            <p:strVal val="#ppt_x-.2"/>
                                          </p:val>
                                        </p:tav>
                                        <p:tav tm="100000">
                                          <p:val>
                                            <p:strVal val="#ppt_x"/>
                                          </p:val>
                                        </p:tav>
                                      </p:tavLst>
                                    </p:anim>
                                    <p:anim calcmode="lin" valueType="num">
                                      <p:cBhvr>
                                        <p:cTn id="32" dur="1000" fill="hold"/>
                                        <p:tgtEl>
                                          <p:spTgt spid="18432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84325"/>
                                        </p:tgtEl>
                                      </p:cBhvr>
                                    </p:animEffect>
                                  </p:childTnLst>
                                </p:cTn>
                              </p:par>
                            </p:childTnLst>
                          </p:cTn>
                        </p:par>
                        <p:par>
                          <p:cTn id="34" fill="hold" nodeType="afterGroup">
                            <p:stCondLst>
                              <p:cond delay="1000"/>
                            </p:stCondLst>
                            <p:childTnLst>
                              <p:par>
                                <p:cTn id="35" presetID="29" presetClass="entr" presetSubtype="0" fill="hold" grpId="0" nodeType="afterEffect">
                                  <p:stCondLst>
                                    <p:cond delay="0"/>
                                  </p:stCondLst>
                                  <p:childTnLst>
                                    <p:set>
                                      <p:cBhvr>
                                        <p:cTn id="36" dur="1" fill="hold">
                                          <p:stCondLst>
                                            <p:cond delay="0"/>
                                          </p:stCondLst>
                                        </p:cTn>
                                        <p:tgtEl>
                                          <p:spTgt spid="184324"/>
                                        </p:tgtEl>
                                        <p:attrNameLst>
                                          <p:attrName>style.visibility</p:attrName>
                                        </p:attrNameLst>
                                      </p:cBhvr>
                                      <p:to>
                                        <p:strVal val="visible"/>
                                      </p:to>
                                    </p:set>
                                    <p:anim calcmode="lin" valueType="num">
                                      <p:cBhvr>
                                        <p:cTn id="37" dur="1000" fill="hold"/>
                                        <p:tgtEl>
                                          <p:spTgt spid="184324"/>
                                        </p:tgtEl>
                                        <p:attrNameLst>
                                          <p:attrName>ppt_x</p:attrName>
                                        </p:attrNameLst>
                                      </p:cBhvr>
                                      <p:tavLst>
                                        <p:tav tm="0">
                                          <p:val>
                                            <p:strVal val="#ppt_x-.2"/>
                                          </p:val>
                                        </p:tav>
                                        <p:tav tm="100000">
                                          <p:val>
                                            <p:strVal val="#ppt_x"/>
                                          </p:val>
                                        </p:tav>
                                      </p:tavLst>
                                    </p:anim>
                                    <p:anim calcmode="lin" valueType="num">
                                      <p:cBhvr>
                                        <p:cTn id="38" dur="1000" fill="hold"/>
                                        <p:tgtEl>
                                          <p:spTgt spid="18432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84324"/>
                                        </p:tgtEl>
                                      </p:cBhvr>
                                    </p:animEffect>
                                  </p:childTnLst>
                                </p:cTn>
                              </p:par>
                            </p:childTnLst>
                          </p:cTn>
                        </p:par>
                        <p:par>
                          <p:cTn id="40" fill="hold" nodeType="afterGroup">
                            <p:stCondLst>
                              <p:cond delay="2000"/>
                            </p:stCondLst>
                            <p:childTnLst>
                              <p:par>
                                <p:cTn id="41" presetID="29" presetClass="entr" presetSubtype="0" fill="hold" grpId="0" nodeType="afterEffect">
                                  <p:stCondLst>
                                    <p:cond delay="0"/>
                                  </p:stCondLst>
                                  <p:childTnLst>
                                    <p:set>
                                      <p:cBhvr>
                                        <p:cTn id="42" dur="1" fill="hold">
                                          <p:stCondLst>
                                            <p:cond delay="0"/>
                                          </p:stCondLst>
                                        </p:cTn>
                                        <p:tgtEl>
                                          <p:spTgt spid="184323"/>
                                        </p:tgtEl>
                                        <p:attrNameLst>
                                          <p:attrName>style.visibility</p:attrName>
                                        </p:attrNameLst>
                                      </p:cBhvr>
                                      <p:to>
                                        <p:strVal val="visible"/>
                                      </p:to>
                                    </p:set>
                                    <p:anim calcmode="lin" valueType="num">
                                      <p:cBhvr>
                                        <p:cTn id="43" dur="1000" fill="hold"/>
                                        <p:tgtEl>
                                          <p:spTgt spid="184323"/>
                                        </p:tgtEl>
                                        <p:attrNameLst>
                                          <p:attrName>ppt_x</p:attrName>
                                        </p:attrNameLst>
                                      </p:cBhvr>
                                      <p:tavLst>
                                        <p:tav tm="0">
                                          <p:val>
                                            <p:strVal val="#ppt_x-.2"/>
                                          </p:val>
                                        </p:tav>
                                        <p:tav tm="100000">
                                          <p:val>
                                            <p:strVal val="#ppt_x"/>
                                          </p:val>
                                        </p:tav>
                                      </p:tavLst>
                                    </p:anim>
                                    <p:anim calcmode="lin" valueType="num">
                                      <p:cBhvr>
                                        <p:cTn id="44" dur="1000" fill="hold"/>
                                        <p:tgtEl>
                                          <p:spTgt spid="18432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843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432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2"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lide(fromRight)">
                                      <p:cBhvr>
                                        <p:cTn id="54" dur="500"/>
                                        <p:tgtEl>
                                          <p:spTgt spid="2"/>
                                        </p:tgtEl>
                                      </p:cBhvr>
                                    </p:animEffect>
                                  </p:childTnLst>
                                </p:cTn>
                              </p:par>
                            </p:childTnLst>
                          </p:cTn>
                        </p:par>
                        <p:par>
                          <p:cTn id="55" fill="hold" nodeType="afterGroup">
                            <p:stCondLst>
                              <p:cond delay="500"/>
                            </p:stCondLst>
                            <p:childTnLst>
                              <p:par>
                                <p:cTn id="56" presetID="12" presetClass="entr" presetSubtype="2"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slide(fromRight)">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P spid="184323" grpId="0" animBg="1"/>
      <p:bldP spid="184324" grpId="0" animBg="1"/>
      <p:bldP spid="184325" grpId="0" animBg="1"/>
      <p:bldP spid="184334" grpId="0"/>
      <p:bldP spid="1843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bii_image_mobiledevicetesting_ipadrender_619x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1312863"/>
            <a:ext cx="5270501"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444500" y="317500"/>
            <a:ext cx="8229600" cy="1143000"/>
          </a:xfrm>
        </p:spPr>
        <p:txBody>
          <a:bodyPr/>
          <a:lstStyle/>
          <a:p>
            <a:r>
              <a:rPr lang="en-US" sz="3200" dirty="0" err="1" smtClean="0">
                <a:solidFill>
                  <a:schemeClr val="tx2"/>
                </a:solidFill>
                <a:latin typeface="Arial" pitchFamily="34" charset="0"/>
              </a:rPr>
              <a:t>Eyetracker</a:t>
            </a:r>
            <a:r>
              <a:rPr lang="en-US" sz="3200" dirty="0" smtClean="0">
                <a:solidFill>
                  <a:schemeClr val="tx2"/>
                </a:solidFill>
                <a:latin typeface="Arial" pitchFamily="34" charset="0"/>
              </a:rPr>
              <a:t>: </a:t>
            </a:r>
            <a:r>
              <a:rPr lang="en-US" sz="3200" dirty="0" err="1" smtClean="0">
                <a:solidFill>
                  <a:schemeClr val="tx2"/>
                </a:solidFill>
                <a:latin typeface="Arial" pitchFamily="34" charset="0"/>
              </a:rPr>
              <a:t>oog</a:t>
            </a:r>
            <a:r>
              <a:rPr lang="en-US" sz="3200" dirty="0" smtClean="0">
                <a:solidFill>
                  <a:schemeClr val="tx2"/>
                </a:solidFill>
                <a:latin typeface="Arial" pitchFamily="34" charset="0"/>
              </a:rPr>
              <a:t>- en </a:t>
            </a:r>
            <a:r>
              <a:rPr lang="en-US" sz="3200" dirty="0" err="1" smtClean="0">
                <a:solidFill>
                  <a:schemeClr val="tx2"/>
                </a:solidFill>
                <a:latin typeface="Arial" pitchFamily="34" charset="0"/>
              </a:rPr>
              <a:t>handbewegingen</a:t>
            </a:r>
            <a:r>
              <a:rPr lang="en-US" sz="3200" dirty="0" smtClean="0">
                <a:solidFill>
                  <a:schemeClr val="tx2"/>
                </a:solidFill>
                <a:latin typeface="Arial" pitchFamily="34" charset="0"/>
              </a:rPr>
              <a:t> </a:t>
            </a:r>
            <a:r>
              <a:rPr lang="en-US" sz="3200" dirty="0" err="1" smtClean="0">
                <a:solidFill>
                  <a:schemeClr val="tx2"/>
                </a:solidFill>
                <a:latin typeface="Arial" pitchFamily="34" charset="0"/>
              </a:rPr>
              <a:t>volgen</a:t>
            </a:r>
            <a:endParaRPr lang="en-US" sz="3200" dirty="0" smtClean="0">
              <a:solidFill>
                <a:schemeClr val="tx2"/>
              </a:solidFill>
              <a:latin typeface="Arial" pitchFamily="34" charset="0"/>
            </a:endParaRPr>
          </a:p>
        </p:txBody>
      </p:sp>
      <p:pic>
        <p:nvPicPr>
          <p:cNvPr id="4" name="Afra-Nina.mov">
            <a:hlinkClick r:id="" action="ppaction://media"/>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225" y="1673225"/>
            <a:ext cx="36226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LarsAA1.mov">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3538" y="3994150"/>
            <a:ext cx="39560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solidFill>
              </a:rPr>
              <a:t>Nieuwe</a:t>
            </a:r>
            <a:r>
              <a:rPr lang="en-US" sz="2800" dirty="0" smtClean="0">
                <a:solidFill>
                  <a:schemeClr val="tx2"/>
                </a:solidFill>
              </a:rPr>
              <a:t> </a:t>
            </a:r>
            <a:r>
              <a:rPr lang="en-US" sz="2800" dirty="0" err="1" smtClean="0">
                <a:solidFill>
                  <a:schemeClr val="tx2"/>
                </a:solidFill>
              </a:rPr>
              <a:t>versie</a:t>
            </a:r>
            <a:r>
              <a:rPr lang="en-US" sz="2800" dirty="0" smtClean="0">
                <a:solidFill>
                  <a:schemeClr val="tx2"/>
                </a:solidFill>
              </a:rPr>
              <a:t> MIT-Ext: </a:t>
            </a:r>
            <a:r>
              <a:rPr lang="en-US" sz="2800" dirty="0" err="1" smtClean="0">
                <a:solidFill>
                  <a:schemeClr val="tx2"/>
                </a:solidFill>
              </a:rPr>
              <a:t>varianten</a:t>
            </a:r>
            <a:endParaRPr lang="en-US" sz="2800" dirty="0">
              <a:solidFill>
                <a:schemeClr val="tx2"/>
              </a:solidFill>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2520950"/>
            <a:ext cx="8788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2898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782" y="373063"/>
            <a:ext cx="6927755" cy="533400"/>
          </a:xfrm>
        </p:spPr>
        <p:txBody>
          <a:bodyPr/>
          <a:lstStyle/>
          <a:p>
            <a:r>
              <a:rPr lang="en-US" sz="3200" dirty="0" err="1" smtClean="0">
                <a:solidFill>
                  <a:schemeClr val="tx2"/>
                </a:solidFill>
              </a:rPr>
              <a:t>Methode</a:t>
            </a:r>
            <a:r>
              <a:rPr lang="en-US" dirty="0" smtClean="0">
                <a:solidFill>
                  <a:schemeClr val="tx2"/>
                </a:solidFill>
              </a:rPr>
              <a:t> </a:t>
            </a:r>
            <a:endParaRPr lang="en-US" dirty="0">
              <a:solidFill>
                <a:schemeClr val="tx2"/>
              </a:solidFill>
            </a:endParaRPr>
          </a:p>
        </p:txBody>
      </p:sp>
      <p:sp>
        <p:nvSpPr>
          <p:cNvPr id="3" name="Content Placeholder 2"/>
          <p:cNvSpPr>
            <a:spLocks noGrp="1"/>
          </p:cNvSpPr>
          <p:nvPr>
            <p:ph idx="1"/>
          </p:nvPr>
        </p:nvSpPr>
        <p:spPr>
          <a:xfrm>
            <a:off x="1817782" y="1114425"/>
            <a:ext cx="6927755" cy="4678363"/>
          </a:xfrm>
        </p:spPr>
        <p:txBody>
          <a:bodyPr/>
          <a:lstStyle/>
          <a:p>
            <a:pPr marL="0" indent="0">
              <a:buNone/>
            </a:pPr>
            <a:r>
              <a:rPr lang="en-US" sz="2400" dirty="0" smtClean="0"/>
              <a:t>76 </a:t>
            </a:r>
            <a:r>
              <a:rPr lang="en-US" sz="2400" dirty="0" err="1" smtClean="0"/>
              <a:t>leerlingen</a:t>
            </a:r>
            <a:endParaRPr lang="en-US" sz="2400" dirty="0" smtClean="0"/>
          </a:p>
          <a:p>
            <a:pPr marL="0" indent="0">
              <a:buNone/>
            </a:pPr>
            <a:r>
              <a:rPr lang="en-US" sz="2400" dirty="0" smtClean="0"/>
              <a:t>9-14 </a:t>
            </a:r>
            <a:r>
              <a:rPr lang="en-US" sz="2400" dirty="0" err="1" smtClean="0"/>
              <a:t>jaar</a:t>
            </a:r>
            <a:r>
              <a:rPr lang="en-US" sz="2400" dirty="0" smtClean="0"/>
              <a:t> </a:t>
            </a:r>
            <a:r>
              <a:rPr lang="en-US" sz="2400" dirty="0" err="1" smtClean="0"/>
              <a:t>oud</a:t>
            </a:r>
            <a:endParaRPr lang="en-US" sz="2400" dirty="0" smtClean="0"/>
          </a:p>
          <a:p>
            <a:pPr marL="0" indent="0">
              <a:buNone/>
            </a:pPr>
            <a:endParaRPr lang="en-US" sz="2400" dirty="0"/>
          </a:p>
          <a:p>
            <a:pPr marL="0" indent="0">
              <a:buNone/>
            </a:pPr>
            <a:r>
              <a:rPr lang="en-US" sz="2400" dirty="0" err="1" smtClean="0"/>
              <a:t>Parallelle</a:t>
            </a:r>
            <a:r>
              <a:rPr lang="en-US" sz="2400" dirty="0" smtClean="0"/>
              <a:t> </a:t>
            </a:r>
            <a:r>
              <a:rPr lang="en-US" sz="2400" dirty="0" err="1" smtClean="0"/>
              <a:t>varianten</a:t>
            </a:r>
            <a:r>
              <a:rPr lang="en-US" sz="2400" dirty="0" smtClean="0"/>
              <a:t>: 30 </a:t>
            </a:r>
            <a:r>
              <a:rPr lang="en-US" sz="2400" dirty="0" err="1" smtClean="0"/>
              <a:t>basisonderwijs</a:t>
            </a:r>
            <a:r>
              <a:rPr lang="en-US" sz="2400" dirty="0" smtClean="0"/>
              <a:t> + 26 </a:t>
            </a:r>
            <a:r>
              <a:rPr lang="en-US" sz="2400" dirty="0" err="1" smtClean="0"/>
              <a:t>vmbo</a:t>
            </a:r>
            <a:r>
              <a:rPr lang="en-US" sz="2400" dirty="0" smtClean="0"/>
              <a:t> </a:t>
            </a:r>
            <a:r>
              <a:rPr lang="en-US" sz="2400" dirty="0" err="1" smtClean="0"/>
              <a:t>Orthogonale</a:t>
            </a:r>
            <a:r>
              <a:rPr lang="en-US" sz="2400" dirty="0" smtClean="0"/>
              <a:t> </a:t>
            </a:r>
            <a:r>
              <a:rPr lang="en-US" sz="2400" dirty="0" err="1" smtClean="0"/>
              <a:t>varianten</a:t>
            </a:r>
            <a:r>
              <a:rPr lang="en-US" sz="2400" dirty="0" smtClean="0"/>
              <a:t>: 20 </a:t>
            </a:r>
            <a:r>
              <a:rPr lang="en-US" sz="2400" dirty="0" err="1" smtClean="0"/>
              <a:t>vmbo</a:t>
            </a:r>
            <a:endParaRPr lang="en-US" sz="2400" dirty="0"/>
          </a:p>
          <a:p>
            <a:pPr marL="0" indent="0">
              <a:buNone/>
            </a:pPr>
            <a:endParaRPr lang="en-US" sz="2400" dirty="0" smtClean="0"/>
          </a:p>
          <a:p>
            <a:pPr marL="0" indent="0">
              <a:buNone/>
            </a:pPr>
            <a:r>
              <a:rPr lang="en-US" sz="2400" dirty="0" err="1" smtClean="0"/>
              <a:t>Eerste</a:t>
            </a:r>
            <a:r>
              <a:rPr lang="en-US" sz="2400" dirty="0" smtClean="0"/>
              <a:t> </a:t>
            </a:r>
            <a:r>
              <a:rPr lang="en-US" sz="2400" dirty="0" err="1" smtClean="0"/>
              <a:t>verhouding</a:t>
            </a:r>
            <a:r>
              <a:rPr lang="en-US" sz="2400" dirty="0" smtClean="0"/>
              <a:t>: 1:2, </a:t>
            </a:r>
            <a:r>
              <a:rPr lang="en-US" sz="2400" dirty="0" err="1" smtClean="0"/>
              <a:t>dan</a:t>
            </a:r>
            <a:r>
              <a:rPr lang="en-US" sz="2400" dirty="0" smtClean="0"/>
              <a:t> 3:4</a:t>
            </a:r>
          </a:p>
          <a:p>
            <a:pPr marL="0" indent="0">
              <a:buNone/>
            </a:pPr>
            <a:r>
              <a:rPr lang="en-US" sz="2400" dirty="0" smtClean="0"/>
              <a:t>45 </a:t>
            </a:r>
            <a:r>
              <a:rPr lang="en-US" sz="2400" dirty="0" err="1" smtClean="0"/>
              <a:t>minuten</a:t>
            </a:r>
            <a:r>
              <a:rPr lang="en-US" sz="2400" dirty="0" smtClean="0"/>
              <a:t> per </a:t>
            </a:r>
            <a:r>
              <a:rPr lang="en-US" sz="2400" dirty="0" err="1" smtClean="0"/>
              <a:t>leerling</a:t>
            </a:r>
            <a:r>
              <a:rPr lang="en-US" sz="2400" dirty="0" smtClean="0"/>
              <a:t> (pretest-</a:t>
            </a:r>
            <a:r>
              <a:rPr lang="en-US" sz="2400" dirty="0" err="1" smtClean="0"/>
              <a:t>taak</a:t>
            </a:r>
            <a:r>
              <a:rPr lang="en-US" sz="2400" dirty="0" smtClean="0"/>
              <a:t>-posttest)</a:t>
            </a:r>
          </a:p>
          <a:p>
            <a:pPr marL="0" indent="0">
              <a:buNone/>
            </a:pPr>
            <a:endParaRPr lang="en-US" sz="2400" dirty="0" smtClean="0"/>
          </a:p>
          <a:p>
            <a:pPr marL="0" indent="0">
              <a:buNone/>
            </a:pPr>
            <a:r>
              <a:rPr lang="en-US" sz="2400" dirty="0" smtClean="0"/>
              <a:t>Data: </a:t>
            </a:r>
            <a:r>
              <a:rPr lang="en-US" sz="2400" dirty="0" err="1" smtClean="0"/>
              <a:t>oogbewegingen</a:t>
            </a:r>
            <a:r>
              <a:rPr lang="en-US" sz="2400" dirty="0" smtClean="0"/>
              <a:t>, </a:t>
            </a:r>
            <a:r>
              <a:rPr lang="en-US" sz="2400" dirty="0" err="1" smtClean="0"/>
              <a:t>handbewegingen</a:t>
            </a:r>
            <a:r>
              <a:rPr lang="en-US" sz="2400" dirty="0" smtClean="0"/>
              <a:t>, video (</a:t>
            </a:r>
            <a:r>
              <a:rPr lang="en-US" sz="2400" dirty="0" err="1" smtClean="0"/>
              <a:t>gesproken</a:t>
            </a:r>
            <a:r>
              <a:rPr lang="en-US" sz="2400" dirty="0" smtClean="0"/>
              <a:t> </a:t>
            </a:r>
            <a:r>
              <a:rPr lang="en-US" sz="2400" dirty="0" err="1" smtClean="0"/>
              <a:t>tekst</a:t>
            </a:r>
            <a:r>
              <a:rPr lang="en-US" sz="2400" dirty="0" smtClean="0"/>
              <a:t>)</a:t>
            </a:r>
          </a:p>
          <a:p>
            <a:pPr marL="0" indent="0">
              <a:buNone/>
            </a:pPr>
            <a:endParaRPr lang="en-US" dirty="0"/>
          </a:p>
          <a:p>
            <a:pPr marL="0" indent="0">
              <a:buNone/>
            </a:pPr>
            <a:endParaRPr lang="en-US" dirty="0"/>
          </a:p>
        </p:txBody>
      </p:sp>
      <p:pic>
        <p:nvPicPr>
          <p:cNvPr id="4" name="Picture 3" descr="tobii_image_mobiledevicetesting_ipadrender_619x350"/>
          <p:cNvPicPr>
            <a:picLocks noChangeAspect="1" noChangeArrowheads="1"/>
          </p:cNvPicPr>
          <p:nvPr/>
        </p:nvPicPr>
        <p:blipFill rotWithShape="1">
          <a:blip r:embed="rId2">
            <a:extLst>
              <a:ext uri="{28A0092B-C50C-407E-A947-70E740481C1C}">
                <a14:useLocalDpi xmlns:a14="http://schemas.microsoft.com/office/drawing/2010/main" val="0"/>
              </a:ext>
            </a:extLst>
          </a:blip>
          <a:srcRect l="36313" r="30661"/>
          <a:stretch/>
        </p:blipFill>
        <p:spPr bwMode="auto">
          <a:xfrm>
            <a:off x="77118" y="3873500"/>
            <a:ext cx="174066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788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8800"/>
            <a:ext cx="9144000" cy="5228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sp>
        <p:nvSpPr>
          <p:cNvPr id="3" name="Slide Number Placeholder 2"/>
          <p:cNvSpPr>
            <a:spLocks noGrp="1"/>
          </p:cNvSpPr>
          <p:nvPr>
            <p:ph type="sldNum" sz="quarter" idx="12"/>
          </p:nvPr>
        </p:nvSpPr>
        <p:spPr/>
        <p:txBody>
          <a:bodyPr/>
          <a:lstStyle/>
          <a:p>
            <a:r>
              <a:rPr lang="nl-NL" dirty="0" smtClean="0">
                <a:solidFill>
                  <a:prstClr val="black"/>
                </a:solidFill>
                <a:latin typeface="Calibri"/>
              </a:rPr>
              <a:t>2</a:t>
            </a:r>
            <a:endParaRPr lang="nl-NL" dirty="0">
              <a:solidFill>
                <a:prstClr val="black"/>
              </a:solidFill>
              <a:latin typeface="Calibri"/>
            </a:endParaRPr>
          </a:p>
        </p:txBody>
      </p:sp>
      <p:sp>
        <p:nvSpPr>
          <p:cNvPr id="19" name="Oval 18"/>
          <p:cNvSpPr/>
          <p:nvPr/>
        </p:nvSpPr>
        <p:spPr>
          <a:xfrm>
            <a:off x="6588224" y="584684"/>
            <a:ext cx="2232248" cy="22682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err="1" smtClean="0">
                <a:solidFill>
                  <a:prstClr val="black"/>
                </a:solidFill>
                <a:latin typeface="Arial Rounded MT Bold" panose="020F0704030504030204" pitchFamily="34" charset="0"/>
              </a:rPr>
              <a:t>Aandachts-anker</a:t>
            </a:r>
            <a:r>
              <a:rPr lang="en-US" sz="1300" dirty="0" smtClean="0">
                <a:solidFill>
                  <a:prstClr val="black"/>
                </a:solidFill>
                <a:latin typeface="Arial Rounded MT Bold" panose="020F0704030504030204" pitchFamily="34" charset="0"/>
              </a:rPr>
              <a:t> </a:t>
            </a:r>
            <a:endParaRPr lang="en-US" sz="1300" dirty="0" smtClean="0">
              <a:solidFill>
                <a:prstClr val="black"/>
              </a:solidFill>
              <a:latin typeface="Arial Rounded MT Bold" panose="020F0704030504030204" pitchFamily="34" charset="0"/>
            </a:endParaRPr>
          </a:p>
          <a:p>
            <a:pPr algn="ctr"/>
            <a:r>
              <a:rPr lang="en-US" sz="1300" i="1" dirty="0" smtClean="0">
                <a:solidFill>
                  <a:prstClr val="black"/>
                </a:solidFill>
                <a:latin typeface="Arial Rounded MT Bold" panose="020F0704030504030204" pitchFamily="34" charset="0"/>
              </a:rPr>
              <a:t>[video </a:t>
            </a:r>
            <a:r>
              <a:rPr lang="en-US" sz="1300" i="1" dirty="0" err="1" smtClean="0">
                <a:solidFill>
                  <a:prstClr val="black"/>
                </a:solidFill>
                <a:latin typeface="Arial Rounded MT Bold" panose="020F0704030504030204" pitchFamily="34" charset="0"/>
              </a:rPr>
              <a:t>verwijderd</a:t>
            </a:r>
            <a:r>
              <a:rPr lang="en-US" sz="1300" i="1" dirty="0" smtClean="0">
                <a:solidFill>
                  <a:prstClr val="black"/>
                </a:solidFill>
                <a:latin typeface="Arial Rounded MT Bold" panose="020F0704030504030204" pitchFamily="34" charset="0"/>
              </a:rPr>
              <a:t>]</a:t>
            </a:r>
            <a:endParaRPr lang="nl-NL" sz="1300" i="1" dirty="0">
              <a:solidFill>
                <a:prstClr val="black"/>
              </a:solidFill>
              <a:latin typeface="Arial Rounded MT Bold" panose="020F0704030504030204" pitchFamily="34" charset="0"/>
            </a:endParaRPr>
          </a:p>
        </p:txBody>
      </p:sp>
      <p:graphicFrame>
        <p:nvGraphicFramePr>
          <p:cNvPr id="41" name="Tabel 40"/>
          <p:cNvGraphicFramePr>
            <a:graphicFrameLocks noGrp="1"/>
          </p:cNvGraphicFramePr>
          <p:nvPr>
            <p:extLst>
              <p:ext uri="{D42A27DB-BD31-4B8C-83A1-F6EECF244321}">
                <p14:modId xmlns:p14="http://schemas.microsoft.com/office/powerpoint/2010/main" val="365236937"/>
              </p:ext>
            </p:extLst>
          </p:nvPr>
        </p:nvGraphicFramePr>
        <p:xfrm>
          <a:off x="179512" y="2013816"/>
          <a:ext cx="3096345" cy="4511528"/>
        </p:xfrm>
        <a:graphic>
          <a:graphicData uri="http://schemas.openxmlformats.org/drawingml/2006/table">
            <a:tbl>
              <a:tblPr firstRow="1" bandRow="1">
                <a:tableStyleId>{5940675A-B579-460E-94D1-54222C63F5DA}</a:tableStyleId>
              </a:tblPr>
              <a:tblGrid>
                <a:gridCol w="619269"/>
                <a:gridCol w="619269"/>
                <a:gridCol w="619269"/>
                <a:gridCol w="619269"/>
                <a:gridCol w="619269"/>
              </a:tblGrid>
              <a:tr h="563941">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3941">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3941">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3941">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3941">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3941">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3941">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63941">
                <a:tc>
                  <a:txBody>
                    <a:bodyPr/>
                    <a:lstStyle/>
                    <a:p>
                      <a:endParaRPr lang="nl-NL"/>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nl-NL"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5" name="Title 1"/>
          <p:cNvSpPr>
            <a:spLocks noGrp="1"/>
          </p:cNvSpPr>
          <p:nvPr>
            <p:ph type="title"/>
          </p:nvPr>
        </p:nvSpPr>
        <p:spPr>
          <a:xfrm>
            <a:off x="457200" y="274638"/>
            <a:ext cx="8229600" cy="1143000"/>
          </a:xfrm>
        </p:spPr>
        <p:txBody>
          <a:bodyPr>
            <a:normAutofit/>
          </a:bodyPr>
          <a:lstStyle/>
          <a:p>
            <a:pPr algn="l"/>
            <a:r>
              <a:rPr lang="en-US" dirty="0" smtClean="0">
                <a:solidFill>
                  <a:schemeClr val="bg1"/>
                </a:solidFill>
                <a:latin typeface="Arial Rounded MT Bold" panose="020F0704030504030204" pitchFamily="34" charset="0"/>
              </a:rPr>
              <a:t>Problem definition</a:t>
            </a:r>
            <a:r>
              <a:rPr lang="en-US" dirty="0" smtClean="0">
                <a:solidFill>
                  <a:schemeClr val="bg1"/>
                </a:solidFill>
                <a:latin typeface="Arial Black" panose="020B0A04020102020204" pitchFamily="34" charset="0"/>
              </a:rPr>
              <a:t/>
            </a:r>
            <a:br>
              <a:rPr lang="en-US" dirty="0" smtClean="0">
                <a:solidFill>
                  <a:schemeClr val="bg1"/>
                </a:solidFill>
                <a:latin typeface="Arial Black" panose="020B0A04020102020204" pitchFamily="34" charset="0"/>
              </a:rPr>
            </a:br>
            <a:r>
              <a:rPr lang="en-US" sz="3600" dirty="0" smtClean="0">
                <a:solidFill>
                  <a:schemeClr val="bg1"/>
                </a:solidFill>
                <a:latin typeface="Arial" panose="020B0604020202020204" pitchFamily="34" charset="0"/>
                <a:cs typeface="Arial" panose="020B0604020202020204" pitchFamily="34" charset="0"/>
              </a:rPr>
              <a:t>Perceptual Processes</a:t>
            </a:r>
            <a:r>
              <a:rPr lang="en-US" sz="3600" dirty="0" smtClean="0">
                <a:solidFill>
                  <a:schemeClr val="bg1"/>
                </a:solidFill>
                <a:latin typeface="Arial Black" panose="020B0A04020102020204" pitchFamily="34" charset="0"/>
              </a:rPr>
              <a:t> </a:t>
            </a:r>
            <a:endParaRPr lang="nl-NL" sz="3600" dirty="0">
              <a:solidFill>
                <a:schemeClr val="bg1"/>
              </a:solidFill>
            </a:endParaRPr>
          </a:p>
        </p:txBody>
      </p:sp>
    </p:spTree>
    <p:extLst>
      <p:ext uri="{BB962C8B-B14F-4D97-AF65-F5344CB8AC3E}">
        <p14:creationId xmlns:p14="http://schemas.microsoft.com/office/powerpoint/2010/main" val="249858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Gedraaid</a:t>
            </a:r>
            <a:r>
              <a:rPr lang="en-US" dirty="0" smtClean="0">
                <a:solidFill>
                  <a:schemeClr val="tx2"/>
                </a:solidFill>
              </a:rPr>
              <a:t> of </a:t>
            </a:r>
            <a:r>
              <a:rPr lang="en-US" dirty="0" err="1" smtClean="0">
                <a:solidFill>
                  <a:schemeClr val="tx2"/>
                </a:solidFill>
              </a:rPr>
              <a:t>gespiegeld</a:t>
            </a:r>
            <a:r>
              <a:rPr lang="en-US" dirty="0" smtClean="0">
                <a:solidFill>
                  <a:schemeClr val="tx2"/>
                </a:solidFill>
              </a:rPr>
              <a:t>?</a:t>
            </a:r>
            <a:endParaRPr lang="en-US" dirty="0">
              <a:solidFill>
                <a:schemeClr val="tx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351" y="2780928"/>
            <a:ext cx="7249297" cy="3142735"/>
          </a:xfrm>
          <a:prstGeom prst="rect">
            <a:avLst/>
          </a:prstGeom>
        </p:spPr>
      </p:pic>
    </p:spTree>
    <p:extLst>
      <p:ext uri="{BB962C8B-B14F-4D97-AF65-F5344CB8AC3E}">
        <p14:creationId xmlns:p14="http://schemas.microsoft.com/office/powerpoint/2010/main" val="2431538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schemeClr val="tx2"/>
                </a:solidFill>
              </a:rPr>
              <a:t>Bevindingen</a:t>
            </a:r>
            <a:r>
              <a:rPr lang="en-US" sz="3200" dirty="0" smtClean="0">
                <a:solidFill>
                  <a:schemeClr val="tx2"/>
                </a:solidFill>
              </a:rPr>
              <a:t> </a:t>
            </a:r>
            <a:endParaRPr lang="en-US" sz="3200" dirty="0">
              <a:solidFill>
                <a:schemeClr val="tx2"/>
              </a:solidFill>
            </a:endParaRPr>
          </a:p>
        </p:txBody>
      </p:sp>
      <p:sp>
        <p:nvSpPr>
          <p:cNvPr id="3" name="Content Placeholder 2"/>
          <p:cNvSpPr>
            <a:spLocks noGrp="1"/>
          </p:cNvSpPr>
          <p:nvPr>
            <p:ph idx="1"/>
          </p:nvPr>
        </p:nvSpPr>
        <p:spPr/>
        <p:txBody>
          <a:bodyPr/>
          <a:lstStyle/>
          <a:p>
            <a:pPr marL="457200" indent="-457200">
              <a:buAutoNum type="alphaLcPeriod"/>
            </a:pPr>
            <a:r>
              <a:rPr lang="en-US" sz="2800" dirty="0" err="1" smtClean="0"/>
              <a:t>Veel</a:t>
            </a:r>
            <a:r>
              <a:rPr lang="en-US" sz="2800" dirty="0" smtClean="0"/>
              <a:t> </a:t>
            </a:r>
            <a:r>
              <a:rPr lang="en-US" sz="2800" dirty="0" err="1" smtClean="0"/>
              <a:t>variatie</a:t>
            </a:r>
            <a:r>
              <a:rPr lang="en-US" sz="2800" dirty="0" smtClean="0"/>
              <a:t> </a:t>
            </a:r>
            <a:r>
              <a:rPr lang="en-US" sz="2800" dirty="0" err="1" smtClean="0"/>
              <a:t>tussen</a:t>
            </a:r>
            <a:r>
              <a:rPr lang="en-US" sz="2800" dirty="0" smtClean="0"/>
              <a:t> </a:t>
            </a:r>
            <a:r>
              <a:rPr lang="en-US" sz="2800" dirty="0" err="1" smtClean="0"/>
              <a:t>leerlingen</a:t>
            </a:r>
            <a:r>
              <a:rPr lang="en-US" sz="2800" dirty="0" smtClean="0"/>
              <a:t> (</a:t>
            </a:r>
            <a:r>
              <a:rPr lang="en-US" sz="2800" dirty="0" err="1" smtClean="0"/>
              <a:t>snelheid</a:t>
            </a:r>
            <a:r>
              <a:rPr lang="en-US" sz="2800" dirty="0" smtClean="0"/>
              <a:t>, </a:t>
            </a:r>
            <a:r>
              <a:rPr lang="en-US" sz="2800" dirty="0" err="1" smtClean="0"/>
              <a:t>etc</a:t>
            </a:r>
            <a:r>
              <a:rPr lang="en-US" sz="2800" dirty="0" smtClean="0"/>
              <a:t>)</a:t>
            </a:r>
          </a:p>
          <a:p>
            <a:pPr marL="457200" indent="-457200">
              <a:buAutoNum type="alphaLcPeriod"/>
            </a:pPr>
            <a:r>
              <a:rPr lang="en-US" sz="2800" dirty="0" smtClean="0"/>
              <a:t>Maar </a:t>
            </a:r>
            <a:r>
              <a:rPr lang="en-US" sz="2800" dirty="0" err="1" smtClean="0"/>
              <a:t>alle</a:t>
            </a:r>
            <a:r>
              <a:rPr lang="en-US" sz="2800" dirty="0" smtClean="0"/>
              <a:t> </a:t>
            </a:r>
            <a:r>
              <a:rPr lang="en-US" sz="2800" dirty="0" err="1" smtClean="0"/>
              <a:t>leerlingen</a:t>
            </a:r>
            <a:r>
              <a:rPr lang="en-US" sz="2800" dirty="0" smtClean="0"/>
              <a:t> </a:t>
            </a:r>
            <a:r>
              <a:rPr lang="en-US" sz="2800" dirty="0" err="1" smtClean="0"/>
              <a:t>doorlopen</a:t>
            </a:r>
            <a:r>
              <a:rPr lang="en-US" sz="2800" dirty="0" smtClean="0"/>
              <a:t> </a:t>
            </a:r>
            <a:r>
              <a:rPr lang="en-US" sz="2800" dirty="0" err="1" smtClean="0"/>
              <a:t>dezelfde</a:t>
            </a:r>
            <a:r>
              <a:rPr lang="en-US" sz="2800" dirty="0" smtClean="0"/>
              <a:t> </a:t>
            </a:r>
            <a:r>
              <a:rPr lang="en-US" sz="2800" dirty="0" err="1" smtClean="0"/>
              <a:t>fasen</a:t>
            </a:r>
            <a:r>
              <a:rPr lang="en-US" sz="2800" dirty="0" smtClean="0"/>
              <a:t>, en </a:t>
            </a:r>
            <a:r>
              <a:rPr lang="en-US" sz="2800" dirty="0" err="1" smtClean="0"/>
              <a:t>blijken</a:t>
            </a:r>
            <a:r>
              <a:rPr lang="en-US" sz="2800" dirty="0" smtClean="0"/>
              <a:t> </a:t>
            </a:r>
            <a:r>
              <a:rPr lang="en-US" sz="2800" dirty="0" err="1" smtClean="0"/>
              <a:t>vergelijkbare</a:t>
            </a:r>
            <a:r>
              <a:rPr lang="en-US" sz="2800" dirty="0" smtClean="0"/>
              <a:t> </a:t>
            </a:r>
            <a:r>
              <a:rPr lang="en-US" sz="2800" dirty="0" err="1" smtClean="0"/>
              <a:t>aandachtsankers</a:t>
            </a:r>
            <a:r>
              <a:rPr lang="en-US" sz="2800" dirty="0" smtClean="0"/>
              <a:t> </a:t>
            </a:r>
            <a:r>
              <a:rPr lang="en-US" sz="2800" dirty="0" err="1" smtClean="0"/>
              <a:t>te</a:t>
            </a:r>
            <a:r>
              <a:rPr lang="en-US" sz="2800" dirty="0" smtClean="0"/>
              <a:t> </a:t>
            </a:r>
            <a:r>
              <a:rPr lang="en-US" sz="2800" dirty="0" err="1" smtClean="0"/>
              <a:t>gebruiken</a:t>
            </a:r>
            <a:r>
              <a:rPr lang="en-US" sz="2800" dirty="0" smtClean="0"/>
              <a:t>:</a:t>
            </a:r>
          </a:p>
          <a:p>
            <a:pPr marL="0" indent="0">
              <a:buNone/>
            </a:pPr>
            <a:endParaRPr lang="en-US" sz="2400"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5" y="3501008"/>
            <a:ext cx="9255070" cy="307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98153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solidFill>
              </a:rPr>
              <a:t>Fasen</a:t>
            </a:r>
            <a:r>
              <a:rPr lang="en-US" sz="2800" dirty="0" smtClean="0">
                <a:solidFill>
                  <a:schemeClr val="tx2"/>
                </a:solidFill>
              </a:rPr>
              <a:t> in het </a:t>
            </a:r>
            <a:r>
              <a:rPr lang="en-US" sz="2800" dirty="0" err="1" smtClean="0">
                <a:solidFill>
                  <a:schemeClr val="tx2"/>
                </a:solidFill>
              </a:rPr>
              <a:t>groen</a:t>
            </a:r>
            <a:r>
              <a:rPr lang="en-US" sz="2800" dirty="0" smtClean="0">
                <a:solidFill>
                  <a:schemeClr val="tx2"/>
                </a:solidFill>
              </a:rPr>
              <a:t> </a:t>
            </a:r>
            <a:r>
              <a:rPr lang="en-US" sz="2800" dirty="0" err="1" smtClean="0">
                <a:solidFill>
                  <a:schemeClr val="tx2"/>
                </a:solidFill>
              </a:rPr>
              <a:t>proberen</a:t>
            </a:r>
            <a:r>
              <a:rPr lang="en-US" sz="2800" dirty="0" smtClean="0">
                <a:solidFill>
                  <a:schemeClr val="tx2"/>
                </a:solidFill>
              </a:rPr>
              <a:t> </a:t>
            </a:r>
            <a:r>
              <a:rPr lang="en-US" sz="2800" dirty="0" err="1" smtClean="0">
                <a:solidFill>
                  <a:schemeClr val="tx2"/>
                </a:solidFill>
              </a:rPr>
              <a:t>te</a:t>
            </a:r>
            <a:r>
              <a:rPr lang="en-US" sz="2800" dirty="0" smtClean="0">
                <a:solidFill>
                  <a:schemeClr val="tx2"/>
                </a:solidFill>
              </a:rPr>
              <a:t> </a:t>
            </a:r>
            <a:r>
              <a:rPr lang="en-US" sz="2800" dirty="0" err="1" smtClean="0">
                <a:solidFill>
                  <a:schemeClr val="tx2"/>
                </a:solidFill>
              </a:rPr>
              <a:t>krijgen</a:t>
            </a:r>
            <a:r>
              <a:rPr lang="en-US" dirty="0" smtClean="0"/>
              <a:t/>
            </a:r>
            <a:br>
              <a:rPr lang="en-US" dirty="0" smtClean="0"/>
            </a:br>
            <a:endParaRPr lang="en-US" dirty="0"/>
          </a:p>
        </p:txBody>
      </p:sp>
      <p:sp>
        <p:nvSpPr>
          <p:cNvPr id="3" name="Content Placeholder 2"/>
          <p:cNvSpPr>
            <a:spLocks noGrp="1"/>
          </p:cNvSpPr>
          <p:nvPr>
            <p:ph idx="1"/>
          </p:nvPr>
        </p:nvSpPr>
        <p:spPr>
          <a:xfrm>
            <a:off x="1187450" y="1988840"/>
            <a:ext cx="7558088" cy="3803948"/>
          </a:xfrm>
        </p:spPr>
        <p:txBody>
          <a:bodyPr/>
          <a:lstStyle/>
          <a:p>
            <a:pPr marL="457200" indent="-457200">
              <a:buAutoNum type="arabicPeriod"/>
            </a:pPr>
            <a:r>
              <a:rPr lang="en-US" sz="2800" dirty="0" err="1" smtClean="0"/>
              <a:t>Geen</a:t>
            </a:r>
            <a:r>
              <a:rPr lang="en-US" sz="2800" dirty="0" smtClean="0"/>
              <a:t> </a:t>
            </a:r>
            <a:r>
              <a:rPr lang="en-US" sz="2800" dirty="0" err="1" smtClean="0"/>
              <a:t>duidelijke</a:t>
            </a:r>
            <a:r>
              <a:rPr lang="en-US" sz="2800" dirty="0" smtClean="0"/>
              <a:t> </a:t>
            </a:r>
            <a:r>
              <a:rPr lang="en-US" sz="2800" dirty="0" err="1" smtClean="0"/>
              <a:t>strategie</a:t>
            </a:r>
            <a:r>
              <a:rPr lang="en-US" sz="2800" dirty="0" smtClean="0"/>
              <a:t>, </a:t>
            </a:r>
            <a:r>
              <a:rPr lang="en-US" sz="2800" dirty="0" err="1" smtClean="0"/>
              <a:t>snelle</a:t>
            </a:r>
            <a:r>
              <a:rPr lang="en-US" sz="2800" dirty="0" smtClean="0"/>
              <a:t> </a:t>
            </a:r>
            <a:r>
              <a:rPr lang="en-US" sz="2800" dirty="0" err="1" smtClean="0"/>
              <a:t>bewegingen</a:t>
            </a:r>
            <a:endParaRPr lang="en-US" sz="2800" dirty="0" smtClean="0"/>
          </a:p>
          <a:p>
            <a:pPr marL="457200" indent="-457200">
              <a:buAutoNum type="arabicPeriod"/>
            </a:pPr>
            <a:r>
              <a:rPr lang="en-US" sz="2800" dirty="0" err="1" smtClean="0"/>
              <a:t>Vinden</a:t>
            </a:r>
            <a:r>
              <a:rPr lang="en-US" sz="2800" dirty="0" smtClean="0"/>
              <a:t> </a:t>
            </a:r>
            <a:r>
              <a:rPr lang="en-US" sz="2800" dirty="0" err="1" smtClean="0"/>
              <a:t>groen</a:t>
            </a:r>
            <a:r>
              <a:rPr lang="en-US" sz="2800" dirty="0" smtClean="0"/>
              <a:t> en </a:t>
            </a:r>
            <a:r>
              <a:rPr lang="en-US" sz="2800" dirty="0" err="1" smtClean="0"/>
              <a:t>proberen</a:t>
            </a:r>
            <a:r>
              <a:rPr lang="en-US" sz="2800" dirty="0" smtClean="0"/>
              <a:t> </a:t>
            </a:r>
            <a:r>
              <a:rPr lang="en-US" sz="2800" dirty="0" err="1" smtClean="0"/>
              <a:t>terug</a:t>
            </a:r>
            <a:r>
              <a:rPr lang="en-US" sz="2800" dirty="0" smtClean="0"/>
              <a:t> </a:t>
            </a:r>
            <a:r>
              <a:rPr lang="en-US" sz="2800" dirty="0" err="1" smtClean="0"/>
              <a:t>te</a:t>
            </a:r>
            <a:r>
              <a:rPr lang="en-US" sz="2800" dirty="0" smtClean="0"/>
              <a:t> </a:t>
            </a:r>
            <a:r>
              <a:rPr lang="en-US" sz="2800" dirty="0" err="1" smtClean="0"/>
              <a:t>vinden</a:t>
            </a:r>
            <a:endParaRPr lang="en-US" sz="2800" dirty="0" smtClean="0"/>
          </a:p>
          <a:p>
            <a:pPr marL="457200" indent="-457200">
              <a:buAutoNum type="arabicPeriod"/>
            </a:pPr>
            <a:r>
              <a:rPr lang="en-US" sz="2800" dirty="0" err="1" smtClean="0"/>
              <a:t>Groen</a:t>
            </a:r>
            <a:r>
              <a:rPr lang="en-US" sz="2800" dirty="0" smtClean="0"/>
              <a:t> </a:t>
            </a:r>
            <a:r>
              <a:rPr lang="en-US" sz="2800" dirty="0" err="1" smtClean="0"/>
              <a:t>houden</a:t>
            </a:r>
            <a:r>
              <a:rPr lang="en-US" sz="2800" dirty="0" smtClean="0"/>
              <a:t>, </a:t>
            </a:r>
            <a:r>
              <a:rPr lang="en-US" sz="2800" dirty="0" err="1" smtClean="0"/>
              <a:t>langzame</a:t>
            </a:r>
            <a:r>
              <a:rPr lang="en-US" sz="2800" dirty="0" smtClean="0"/>
              <a:t> </a:t>
            </a:r>
            <a:r>
              <a:rPr lang="en-US" sz="2800" dirty="0" err="1" smtClean="0"/>
              <a:t>bewegingen</a:t>
            </a:r>
            <a:endParaRPr lang="en-US" sz="2800" dirty="0" smtClean="0"/>
          </a:p>
          <a:p>
            <a:pPr marL="457200" indent="-457200">
              <a:buFontTx/>
              <a:buAutoNum type="arabicPeriod"/>
            </a:pPr>
            <a:r>
              <a:rPr lang="en-US" sz="2800" dirty="0" err="1" smtClean="0"/>
              <a:t>Iedereen</a:t>
            </a:r>
            <a:r>
              <a:rPr lang="en-US" sz="2800" dirty="0" smtClean="0"/>
              <a:t> </a:t>
            </a:r>
            <a:r>
              <a:rPr lang="en-US" sz="2800" dirty="0" err="1" smtClean="0"/>
              <a:t>gebruikt</a:t>
            </a:r>
            <a:r>
              <a:rPr lang="en-US" sz="2800" dirty="0" smtClean="0"/>
              <a:t> </a:t>
            </a:r>
            <a:r>
              <a:rPr lang="en-US" sz="2800" dirty="0" err="1" smtClean="0"/>
              <a:t>aandachtsankers</a:t>
            </a:r>
            <a:endParaRPr lang="en-US" sz="2800" dirty="0" smtClean="0"/>
          </a:p>
          <a:p>
            <a:pPr marL="457200" indent="-457200">
              <a:buFontTx/>
              <a:buAutoNum type="arabicPeriod"/>
            </a:pPr>
            <a:r>
              <a:rPr lang="en-US" sz="2800" dirty="0" err="1" smtClean="0"/>
              <a:t>Proberen</a:t>
            </a:r>
            <a:r>
              <a:rPr lang="en-US" sz="2800" dirty="0" smtClean="0"/>
              <a:t> </a:t>
            </a:r>
            <a:r>
              <a:rPr lang="en-US" sz="2800" dirty="0" err="1"/>
              <a:t>verschil</a:t>
            </a:r>
            <a:r>
              <a:rPr lang="en-US" sz="2800" dirty="0"/>
              <a:t> constant </a:t>
            </a:r>
            <a:r>
              <a:rPr lang="en-US" sz="2800" dirty="0" err="1"/>
              <a:t>te</a:t>
            </a:r>
            <a:r>
              <a:rPr lang="en-US" sz="2800" dirty="0"/>
              <a:t> </a:t>
            </a:r>
            <a:r>
              <a:rPr lang="en-US" sz="2800" dirty="0" err="1"/>
              <a:t>houden</a:t>
            </a:r>
            <a:r>
              <a:rPr lang="en-US" sz="2800" dirty="0"/>
              <a:t> maar </a:t>
            </a:r>
            <a:r>
              <a:rPr lang="en-US" sz="2800" dirty="0" err="1"/>
              <a:t>blijkt</a:t>
            </a:r>
            <a:r>
              <a:rPr lang="en-US" sz="2800" dirty="0"/>
              <a:t> </a:t>
            </a:r>
            <a:r>
              <a:rPr lang="en-US" sz="2800" dirty="0" err="1"/>
              <a:t>niet</a:t>
            </a:r>
            <a:r>
              <a:rPr lang="en-US" sz="2800" dirty="0"/>
              <a:t> </a:t>
            </a:r>
            <a:r>
              <a:rPr lang="en-US" sz="2800" dirty="0" err="1"/>
              <a:t>te</a:t>
            </a:r>
            <a:r>
              <a:rPr lang="en-US" sz="2800" dirty="0"/>
              <a:t> </a:t>
            </a:r>
            <a:r>
              <a:rPr lang="en-US" sz="2800" dirty="0" err="1" smtClean="0"/>
              <a:t>werken</a:t>
            </a:r>
            <a:r>
              <a:rPr lang="en-US" sz="2800" dirty="0" smtClean="0"/>
              <a:t> (parallel)</a:t>
            </a:r>
            <a:endParaRPr lang="en-US" sz="2800" dirty="0"/>
          </a:p>
          <a:p>
            <a:pPr marL="457200" indent="-457200">
              <a:buAutoNum type="arabicPeriod"/>
            </a:pPr>
            <a:r>
              <a:rPr lang="en-US" sz="2800" dirty="0" err="1" smtClean="0"/>
              <a:t>Kan</a:t>
            </a:r>
            <a:r>
              <a:rPr lang="en-US" sz="2800" dirty="0" smtClean="0"/>
              <a:t> </a:t>
            </a:r>
            <a:r>
              <a:rPr lang="en-US" sz="2800" dirty="0" err="1" smtClean="0"/>
              <a:t>nog</a:t>
            </a:r>
            <a:r>
              <a:rPr lang="en-US" sz="2800" dirty="0" smtClean="0"/>
              <a:t> </a:t>
            </a:r>
            <a:r>
              <a:rPr lang="en-US" sz="2800" dirty="0" err="1" smtClean="0"/>
              <a:t>minuten</a:t>
            </a:r>
            <a:r>
              <a:rPr lang="en-US" sz="2800" dirty="0" smtClean="0"/>
              <a:t> </a:t>
            </a:r>
            <a:r>
              <a:rPr lang="en-US" sz="2800" dirty="0" err="1" smtClean="0"/>
              <a:t>duren</a:t>
            </a:r>
            <a:r>
              <a:rPr lang="en-US" sz="2800" dirty="0" smtClean="0"/>
              <a:t> </a:t>
            </a:r>
            <a:r>
              <a:rPr lang="en-US" sz="2800" dirty="0" err="1" smtClean="0"/>
              <a:t>voordat</a:t>
            </a:r>
            <a:r>
              <a:rPr lang="en-US" sz="2800" dirty="0" smtClean="0"/>
              <a:t> </a:t>
            </a:r>
            <a:r>
              <a:rPr lang="en-US" sz="2800" dirty="0" err="1" smtClean="0"/>
              <a:t>leerlingen</a:t>
            </a:r>
            <a:r>
              <a:rPr lang="en-US" sz="2800" dirty="0" smtClean="0"/>
              <a:t> </a:t>
            </a:r>
            <a:r>
              <a:rPr lang="en-US" sz="2800" dirty="0" err="1" smtClean="0"/>
              <a:t>zeggen</a:t>
            </a:r>
            <a:r>
              <a:rPr lang="en-US" sz="2800" dirty="0" smtClean="0"/>
              <a:t>: o, het is de </a:t>
            </a:r>
            <a:r>
              <a:rPr lang="en-US" sz="2800" dirty="0" err="1" smtClean="0"/>
              <a:t>helft</a:t>
            </a:r>
            <a:r>
              <a:rPr lang="en-US" sz="2800" dirty="0" smtClean="0"/>
              <a:t>!</a:t>
            </a:r>
          </a:p>
          <a:p>
            <a:pPr marL="0" indent="0">
              <a:buNone/>
            </a:pPr>
            <a:endParaRPr lang="en-US" dirty="0"/>
          </a:p>
        </p:txBody>
      </p:sp>
    </p:spTree>
    <p:extLst>
      <p:ext uri="{BB962C8B-B14F-4D97-AF65-F5344CB8AC3E}">
        <p14:creationId xmlns:p14="http://schemas.microsoft.com/office/powerpoint/2010/main" val="1307840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solidFill>
              </a:rPr>
              <a:t>Orthogonale</a:t>
            </a:r>
            <a:r>
              <a:rPr lang="en-US" sz="2800" dirty="0" smtClean="0">
                <a:solidFill>
                  <a:schemeClr val="tx2"/>
                </a:solidFill>
              </a:rPr>
              <a:t> </a:t>
            </a:r>
            <a:r>
              <a:rPr lang="en-US" sz="2800" dirty="0" err="1" smtClean="0">
                <a:solidFill>
                  <a:schemeClr val="tx2"/>
                </a:solidFill>
              </a:rPr>
              <a:t>varianten</a:t>
            </a:r>
            <a:endParaRPr lang="en-US" sz="2800" dirty="0">
              <a:solidFill>
                <a:schemeClr val="tx2"/>
              </a:solidFill>
            </a:endParaRPr>
          </a:p>
        </p:txBody>
      </p:sp>
      <p:sp>
        <p:nvSpPr>
          <p:cNvPr id="3" name="Content Placeholder 2"/>
          <p:cNvSpPr>
            <a:spLocks noGrp="1"/>
          </p:cNvSpPr>
          <p:nvPr>
            <p:ph idx="1"/>
          </p:nvPr>
        </p:nvSpPr>
        <p:spPr/>
        <p:txBody>
          <a:bodyPr/>
          <a:lstStyle/>
          <a:p>
            <a:pPr marL="457200" indent="-457200">
              <a:buAutoNum type="arabicPeriod"/>
            </a:pPr>
            <a:r>
              <a:rPr lang="en-US" dirty="0" err="1" smtClean="0"/>
              <a:t>Leerlingen</a:t>
            </a:r>
            <a:r>
              <a:rPr lang="en-US" dirty="0" smtClean="0"/>
              <a:t> </a:t>
            </a:r>
            <a:r>
              <a:rPr lang="en-US" dirty="0" err="1" smtClean="0"/>
              <a:t>vinden</a:t>
            </a:r>
            <a:r>
              <a:rPr lang="en-US" dirty="0" smtClean="0"/>
              <a:t> </a:t>
            </a:r>
            <a:r>
              <a:rPr lang="en-US" dirty="0" err="1" smtClean="0"/>
              <a:t>groen</a:t>
            </a:r>
            <a:r>
              <a:rPr lang="en-US" dirty="0" smtClean="0"/>
              <a:t> </a:t>
            </a:r>
            <a:r>
              <a:rPr lang="en-US" dirty="0" err="1" smtClean="0"/>
              <a:t>sneller</a:t>
            </a:r>
            <a:r>
              <a:rPr lang="en-US" dirty="0" smtClean="0"/>
              <a:t> </a:t>
            </a:r>
            <a:r>
              <a:rPr lang="en-US" dirty="0" err="1" smtClean="0"/>
              <a:t>dan</a:t>
            </a:r>
            <a:r>
              <a:rPr lang="en-US" dirty="0" smtClean="0"/>
              <a:t> in </a:t>
            </a:r>
            <a:r>
              <a:rPr lang="en-US" dirty="0" err="1" smtClean="0"/>
              <a:t>parallelle</a:t>
            </a:r>
            <a:r>
              <a:rPr lang="en-US" dirty="0" smtClean="0"/>
              <a:t> </a:t>
            </a:r>
            <a:r>
              <a:rPr lang="en-US" dirty="0" err="1" smtClean="0"/>
              <a:t>varianten</a:t>
            </a:r>
            <a:endParaRPr lang="en-US" dirty="0" smtClean="0"/>
          </a:p>
          <a:p>
            <a:pPr marL="457200" indent="-457200">
              <a:buAutoNum type="arabicPeriod"/>
            </a:pPr>
            <a:r>
              <a:rPr lang="en-US" dirty="0" err="1" smtClean="0"/>
              <a:t>Aandachtsankers</a:t>
            </a:r>
            <a:r>
              <a:rPr lang="en-US" dirty="0" smtClean="0"/>
              <a:t> </a:t>
            </a:r>
            <a:r>
              <a:rPr lang="en-US" dirty="0" err="1" smtClean="0"/>
              <a:t>zijn</a:t>
            </a:r>
            <a:r>
              <a:rPr lang="en-US" dirty="0" smtClean="0"/>
              <a:t> </a:t>
            </a:r>
            <a:r>
              <a:rPr lang="en-US" dirty="0" err="1" smtClean="0"/>
              <a:t>diverser</a:t>
            </a:r>
            <a:endParaRPr lang="en-US" dirty="0" smtClean="0"/>
          </a:p>
          <a:p>
            <a:pPr marL="457200" indent="-457200">
              <a:buAutoNum type="arabicPeriod"/>
            </a:pPr>
            <a:r>
              <a:rPr lang="en-US" dirty="0" err="1" smtClean="0"/>
              <a:t>Geen</a:t>
            </a:r>
            <a:r>
              <a:rPr lang="en-US" dirty="0" smtClean="0"/>
              <a:t> </a:t>
            </a:r>
            <a:r>
              <a:rPr lang="en-US" dirty="0" err="1" smtClean="0"/>
              <a:t>duidelijk</a:t>
            </a:r>
            <a:r>
              <a:rPr lang="en-US" dirty="0" smtClean="0"/>
              <a:t> </a:t>
            </a:r>
            <a:r>
              <a:rPr lang="en-US" dirty="0" err="1" smtClean="0"/>
              <a:t>cognitief</a:t>
            </a:r>
            <a:r>
              <a:rPr lang="en-US" dirty="0" smtClean="0"/>
              <a:t> conflict (</a:t>
            </a:r>
            <a:r>
              <a:rPr lang="en-US" dirty="0" err="1" smtClean="0"/>
              <a:t>bijv</a:t>
            </a:r>
            <a:r>
              <a:rPr lang="en-US" dirty="0" smtClean="0"/>
              <a:t>. </a:t>
            </a:r>
            <a:r>
              <a:rPr lang="en-US" dirty="0" err="1" smtClean="0"/>
              <a:t>afstand</a:t>
            </a:r>
            <a:r>
              <a:rPr lang="en-US" dirty="0" smtClean="0"/>
              <a:t> constant)</a:t>
            </a:r>
          </a:p>
          <a:p>
            <a:pPr marL="457200" indent="-457200">
              <a:buAutoNum type="arabicPeriod"/>
            </a:pPr>
            <a:r>
              <a:rPr lang="en-US" dirty="0" err="1" smtClean="0"/>
              <a:t>Realiseren</a:t>
            </a:r>
            <a:r>
              <a:rPr lang="en-US" dirty="0" smtClean="0"/>
              <a:t> </a:t>
            </a:r>
            <a:r>
              <a:rPr lang="en-US" dirty="0" err="1" smtClean="0"/>
              <a:t>dat</a:t>
            </a:r>
            <a:r>
              <a:rPr lang="en-US" dirty="0" smtClean="0"/>
              <a:t> </a:t>
            </a:r>
            <a:r>
              <a:rPr lang="en-US" dirty="0" err="1" smtClean="0"/>
              <a:t>ene</a:t>
            </a:r>
            <a:r>
              <a:rPr lang="en-US" dirty="0" smtClean="0"/>
              <a:t> </a:t>
            </a:r>
            <a:r>
              <a:rPr lang="en-US" dirty="0" err="1" smtClean="0"/>
              <a:t>staaf</a:t>
            </a:r>
            <a:r>
              <a:rPr lang="en-US" dirty="0" smtClean="0"/>
              <a:t> de </a:t>
            </a:r>
            <a:r>
              <a:rPr lang="en-US" dirty="0" err="1" smtClean="0"/>
              <a:t>helft</a:t>
            </a:r>
            <a:r>
              <a:rPr lang="en-US" dirty="0" smtClean="0"/>
              <a:t> is van de </a:t>
            </a:r>
            <a:r>
              <a:rPr lang="en-US" dirty="0" err="1" smtClean="0"/>
              <a:t>andere</a:t>
            </a:r>
            <a:r>
              <a:rPr lang="en-US" dirty="0" smtClean="0"/>
              <a:t> </a:t>
            </a:r>
            <a:r>
              <a:rPr lang="en-US" dirty="0" err="1" smtClean="0"/>
              <a:t>duurt</a:t>
            </a:r>
            <a:r>
              <a:rPr lang="en-US" dirty="0" smtClean="0"/>
              <a:t> </a:t>
            </a:r>
            <a:r>
              <a:rPr lang="en-US" dirty="0" err="1" smtClean="0"/>
              <a:t>langer</a:t>
            </a:r>
            <a:endParaRPr lang="en-US" dirty="0" smtClean="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46350"/>
            <a:ext cx="864235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1752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Aandachtsanker</a:t>
            </a:r>
            <a:r>
              <a:rPr lang="en-US" dirty="0" smtClean="0">
                <a:solidFill>
                  <a:schemeClr val="tx2"/>
                </a:solidFill>
              </a:rPr>
              <a:t> </a:t>
            </a:r>
            <a:r>
              <a:rPr lang="en-US" dirty="0" err="1" smtClean="0">
                <a:solidFill>
                  <a:schemeClr val="tx2"/>
                </a:solidFill>
              </a:rPr>
              <a:t>verplaatst</a:t>
            </a:r>
            <a:r>
              <a:rPr lang="en-US" dirty="0" smtClean="0">
                <a:solidFill>
                  <a:schemeClr val="tx2"/>
                </a:solidFill>
              </a:rPr>
              <a:t/>
            </a:r>
            <a:br>
              <a:rPr lang="en-US" dirty="0" smtClean="0">
                <a:solidFill>
                  <a:schemeClr val="tx2"/>
                </a:solidFill>
              </a:rPr>
            </a:br>
            <a:r>
              <a:rPr lang="en-US" dirty="0" smtClean="0">
                <a:solidFill>
                  <a:schemeClr val="tx2"/>
                </a:solidFill>
              </a:rPr>
              <a:t>[video’s </a:t>
            </a:r>
            <a:r>
              <a:rPr lang="en-US" dirty="0" err="1" smtClean="0">
                <a:solidFill>
                  <a:schemeClr val="tx2"/>
                </a:solidFill>
              </a:rPr>
              <a:t>verwijderd</a:t>
            </a:r>
            <a:r>
              <a:rPr lang="en-US" dirty="0" smtClean="0">
                <a:solidFill>
                  <a:schemeClr val="tx2"/>
                </a:solidFill>
              </a:rPr>
              <a:t>]</a:t>
            </a:r>
            <a:endParaRPr lang="en-US" dirty="0">
              <a:solidFill>
                <a:schemeClr val="tx2"/>
              </a:solidFill>
            </a:endParaRP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3" y="2641600"/>
            <a:ext cx="9214132" cy="201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9555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341784"/>
            <a:ext cx="8219256" cy="1143000"/>
          </a:xfrm>
        </p:spPr>
        <p:txBody>
          <a:bodyPr/>
          <a:lstStyle/>
          <a:p>
            <a:r>
              <a:rPr lang="en-US" sz="4000" dirty="0" err="1" smtClean="0">
                <a:solidFill>
                  <a:schemeClr val="tx2"/>
                </a:solidFill>
              </a:rPr>
              <a:t>Richting</a:t>
            </a:r>
            <a:r>
              <a:rPr lang="en-US" sz="4000" dirty="0" smtClean="0">
                <a:solidFill>
                  <a:schemeClr val="tx2"/>
                </a:solidFill>
              </a:rPr>
              <a:t> y = ½ x?</a:t>
            </a:r>
            <a:endParaRPr lang="en-US" sz="4000" dirty="0">
              <a:solidFill>
                <a:schemeClr val="tx2"/>
              </a:solidFill>
            </a:endParaRPr>
          </a:p>
        </p:txBody>
      </p:sp>
      <p:pic>
        <p:nvPicPr>
          <p:cNvPr id="4" name="Content Placeholder 3" descr="Figure10.tif"/>
          <p:cNvPicPr>
            <a:picLocks noGrp="1" noChangeAspect="1"/>
          </p:cNvPicPr>
          <p:nvPr>
            <p:ph idx="1"/>
          </p:nvPr>
        </p:nvPicPr>
        <p:blipFill>
          <a:blip r:embed="rId3">
            <a:extLst>
              <a:ext uri="{28A0092B-C50C-407E-A947-70E740481C1C}">
                <a14:useLocalDpi xmlns:a14="http://schemas.microsoft.com/office/drawing/2010/main" val="0"/>
              </a:ext>
            </a:extLst>
          </a:blip>
          <a:srcRect t="1466" b="1466"/>
          <a:stretch>
            <a:fillRect/>
          </a:stretch>
        </p:blipFill>
        <p:spPr>
          <a:xfrm>
            <a:off x="1187624" y="1556792"/>
            <a:ext cx="7558088" cy="4678363"/>
          </a:xfrm>
        </p:spPr>
      </p:pic>
      <p:cxnSp>
        <p:nvCxnSpPr>
          <p:cNvPr id="6" name="Straight Connector 5"/>
          <p:cNvCxnSpPr/>
          <p:nvPr/>
        </p:nvCxnSpPr>
        <p:spPr>
          <a:xfrm>
            <a:off x="1115616" y="5013176"/>
            <a:ext cx="936104" cy="360040"/>
          </a:xfrm>
          <a:prstGeom prst="line">
            <a:avLst/>
          </a:prstGeom>
          <a:ln>
            <a:solidFill>
              <a:schemeClr val="bg2">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59632" y="4509120"/>
            <a:ext cx="1800200" cy="792088"/>
          </a:xfrm>
          <a:prstGeom prst="line">
            <a:avLst/>
          </a:prstGeom>
          <a:ln>
            <a:solidFill>
              <a:schemeClr val="bg2">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87624" y="4005064"/>
            <a:ext cx="2736304" cy="1224136"/>
          </a:xfrm>
          <a:prstGeom prst="line">
            <a:avLst/>
          </a:prstGeom>
          <a:ln>
            <a:solidFill>
              <a:schemeClr val="bg2">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59632" y="3573016"/>
            <a:ext cx="3816424" cy="1728192"/>
          </a:xfrm>
          <a:prstGeom prst="line">
            <a:avLst/>
          </a:prstGeom>
          <a:ln>
            <a:solidFill>
              <a:schemeClr val="bg2">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331640" y="2852936"/>
            <a:ext cx="5688632" cy="2448272"/>
          </a:xfrm>
          <a:prstGeom prst="line">
            <a:avLst/>
          </a:prstGeom>
          <a:ln>
            <a:solidFill>
              <a:schemeClr val="bg2">
                <a:lumMod val="75000"/>
              </a:schemeClr>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89194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chemeClr val="tx2"/>
                </a:solidFill>
              </a:rPr>
              <a:t>Discussie</a:t>
            </a:r>
            <a:endParaRPr lang="en-US" sz="2800" dirty="0">
              <a:solidFill>
                <a:schemeClr val="tx2"/>
              </a:solidFill>
            </a:endParaRPr>
          </a:p>
        </p:txBody>
      </p:sp>
      <p:sp>
        <p:nvSpPr>
          <p:cNvPr id="3" name="Content Placeholder 2"/>
          <p:cNvSpPr>
            <a:spLocks noGrp="1"/>
          </p:cNvSpPr>
          <p:nvPr>
            <p:ph idx="1"/>
          </p:nvPr>
        </p:nvSpPr>
        <p:spPr/>
        <p:txBody>
          <a:bodyPr/>
          <a:lstStyle/>
          <a:p>
            <a:pPr marL="0" indent="0">
              <a:buNone/>
            </a:pPr>
            <a:r>
              <a:rPr lang="en-US" sz="2800" dirty="0" err="1"/>
              <a:t>Fundamenteel</a:t>
            </a:r>
            <a:r>
              <a:rPr lang="en-US" sz="2800" dirty="0"/>
              <a:t> </a:t>
            </a:r>
            <a:r>
              <a:rPr lang="en-US" sz="2800" dirty="0" err="1"/>
              <a:t>onderzoek</a:t>
            </a:r>
            <a:r>
              <a:rPr lang="en-US" sz="2800" dirty="0"/>
              <a:t> </a:t>
            </a:r>
            <a:r>
              <a:rPr lang="en-US" sz="2800" dirty="0" err="1" smtClean="0"/>
              <a:t>waarin</a:t>
            </a:r>
            <a:r>
              <a:rPr lang="en-US" sz="2800" dirty="0" smtClean="0"/>
              <a:t> we </a:t>
            </a:r>
            <a:r>
              <a:rPr lang="en-US" sz="2800" dirty="0" err="1" smtClean="0"/>
              <a:t>verkennen</a:t>
            </a:r>
            <a:r>
              <a:rPr lang="en-US" sz="2800" dirty="0" smtClean="0"/>
              <a:t> </a:t>
            </a:r>
            <a:r>
              <a:rPr lang="en-US" sz="2800" dirty="0" err="1" smtClean="0"/>
              <a:t>wat</a:t>
            </a:r>
            <a:r>
              <a:rPr lang="en-US" sz="2800" dirty="0" smtClean="0"/>
              <a:t> we </a:t>
            </a:r>
            <a:r>
              <a:rPr lang="en-US" sz="2800" dirty="0" err="1" smtClean="0"/>
              <a:t>didactisch</a:t>
            </a:r>
            <a:r>
              <a:rPr lang="en-US" sz="2800" dirty="0" smtClean="0"/>
              <a:t> en </a:t>
            </a:r>
            <a:r>
              <a:rPr lang="en-US" sz="2800" dirty="0" err="1" smtClean="0"/>
              <a:t>leerpsychologisch</a:t>
            </a:r>
            <a:r>
              <a:rPr lang="en-US" sz="2800" dirty="0" smtClean="0"/>
              <a:t> van embodied cognition </a:t>
            </a:r>
            <a:r>
              <a:rPr lang="en-US" sz="2800" dirty="0" err="1" smtClean="0"/>
              <a:t>kunnen</a:t>
            </a:r>
            <a:r>
              <a:rPr lang="en-US" sz="2800" dirty="0" smtClean="0"/>
              <a:t> </a:t>
            </a:r>
            <a:r>
              <a:rPr lang="en-US" sz="2800" dirty="0" err="1" smtClean="0"/>
              <a:t>leren</a:t>
            </a:r>
            <a:endParaRPr lang="en-US" sz="2800" dirty="0" smtClean="0"/>
          </a:p>
          <a:p>
            <a:pPr marL="0" indent="0">
              <a:buNone/>
            </a:pPr>
            <a:endParaRPr lang="en-US" sz="2800" dirty="0" smtClean="0"/>
          </a:p>
          <a:p>
            <a:pPr>
              <a:buFontTx/>
              <a:buChar char="-"/>
            </a:pPr>
            <a:r>
              <a:rPr lang="en-US" sz="2800" dirty="0" err="1" smtClean="0"/>
              <a:t>Wat</a:t>
            </a:r>
            <a:r>
              <a:rPr lang="en-US" sz="2800" dirty="0" smtClean="0"/>
              <a:t> </a:t>
            </a:r>
            <a:r>
              <a:rPr lang="en-US" sz="2800" dirty="0" err="1" smtClean="0"/>
              <a:t>zijn</a:t>
            </a:r>
            <a:r>
              <a:rPr lang="en-US" sz="2800" dirty="0" smtClean="0"/>
              <a:t> </a:t>
            </a:r>
            <a:r>
              <a:rPr lang="en-US" sz="2800" dirty="0" err="1" smtClean="0"/>
              <a:t>zinvolle</a:t>
            </a:r>
            <a:r>
              <a:rPr lang="en-US" sz="2800" dirty="0" smtClean="0"/>
              <a:t> </a:t>
            </a:r>
            <a:r>
              <a:rPr lang="en-US" sz="2800" dirty="0" err="1" smtClean="0"/>
              <a:t>bewegingen</a:t>
            </a:r>
            <a:r>
              <a:rPr lang="en-US" sz="2800" dirty="0" smtClean="0"/>
              <a:t>?</a:t>
            </a:r>
          </a:p>
          <a:p>
            <a:pPr>
              <a:buFontTx/>
              <a:buChar char="-"/>
            </a:pPr>
            <a:r>
              <a:rPr lang="en-US" sz="2800" dirty="0" err="1" smtClean="0"/>
              <a:t>Wat</a:t>
            </a:r>
            <a:r>
              <a:rPr lang="en-US" sz="2800" dirty="0" smtClean="0"/>
              <a:t> </a:t>
            </a:r>
            <a:r>
              <a:rPr lang="en-US" sz="2800" dirty="0" err="1" smtClean="0"/>
              <a:t>zijn</a:t>
            </a:r>
            <a:r>
              <a:rPr lang="en-US" sz="2800" dirty="0" smtClean="0"/>
              <a:t> </a:t>
            </a:r>
            <a:r>
              <a:rPr lang="en-US" sz="2800" dirty="0" err="1" smtClean="0"/>
              <a:t>mogelijke</a:t>
            </a:r>
            <a:r>
              <a:rPr lang="en-US" sz="2800" dirty="0" smtClean="0"/>
              <a:t> </a:t>
            </a:r>
            <a:r>
              <a:rPr lang="en-US" sz="2800" dirty="0" err="1" smtClean="0"/>
              <a:t>voor</a:t>
            </a:r>
            <a:r>
              <a:rPr lang="en-US" sz="2800" dirty="0" smtClean="0"/>
              <a:t>- en </a:t>
            </a:r>
            <a:r>
              <a:rPr lang="en-US" sz="2800" dirty="0" err="1" smtClean="0"/>
              <a:t>nadelen</a:t>
            </a:r>
            <a:r>
              <a:rPr lang="en-US" sz="2800" dirty="0" smtClean="0"/>
              <a:t> van de </a:t>
            </a:r>
            <a:r>
              <a:rPr lang="en-US" sz="2800" dirty="0" err="1" smtClean="0"/>
              <a:t>varianten</a:t>
            </a:r>
            <a:r>
              <a:rPr lang="en-US" sz="2800" dirty="0" smtClean="0"/>
              <a:t>, </a:t>
            </a:r>
            <a:r>
              <a:rPr lang="en-US" sz="2800" dirty="0" err="1" smtClean="0"/>
              <a:t>bijv</a:t>
            </a:r>
            <a:r>
              <a:rPr lang="en-US" sz="2800" dirty="0" smtClean="0"/>
              <a:t> parallel versus </a:t>
            </a:r>
            <a:r>
              <a:rPr lang="en-US" sz="2800" dirty="0" err="1" smtClean="0"/>
              <a:t>orthogonaal</a:t>
            </a:r>
            <a:r>
              <a:rPr lang="en-US" sz="2800" dirty="0" smtClean="0"/>
              <a:t>?</a:t>
            </a:r>
          </a:p>
          <a:p>
            <a:pPr marL="0" indent="0">
              <a:buNone/>
            </a:pPr>
            <a:endParaRPr lang="en-US" sz="2800" dirty="0"/>
          </a:p>
          <a:p>
            <a:pPr marL="0" indent="0">
              <a:buNone/>
            </a:pPr>
            <a:endParaRPr lang="en-US" sz="2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61930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r>
              <a:rPr lang="nl-NL" sz="3600" dirty="0" smtClean="0">
                <a:latin typeface="Arial" pitchFamily="34" charset="0"/>
              </a:rPr>
              <a:t>Dank voor uw aandacht! </a:t>
            </a:r>
          </a:p>
        </p:txBody>
      </p:sp>
      <p:sp>
        <p:nvSpPr>
          <p:cNvPr id="34819" name="Subtitle 2"/>
          <p:cNvSpPr>
            <a:spLocks noGrp="1"/>
          </p:cNvSpPr>
          <p:nvPr>
            <p:ph type="subTitle" idx="1"/>
          </p:nvPr>
        </p:nvSpPr>
        <p:spPr/>
        <p:txBody>
          <a:bodyPr/>
          <a:lstStyle/>
          <a:p>
            <a:endParaRPr lang="nl-NL" dirty="0" smtClean="0">
              <a:latin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0" y="2571750"/>
            <a:ext cx="2441426" cy="2441426"/>
          </a:xfrm>
          <a:prstGeom prst="rect">
            <a:avLst/>
          </a:prstGeom>
        </p:spPr>
      </p:pic>
    </p:spTree>
    <p:extLst>
      <p:ext uri="{BB962C8B-B14F-4D97-AF65-F5344CB8AC3E}">
        <p14:creationId xmlns:p14="http://schemas.microsoft.com/office/powerpoint/2010/main" val="2332122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r>
              <a:rPr lang="nl-NL" dirty="0" smtClean="0">
                <a:latin typeface="Arial" pitchFamily="34" charset="0"/>
              </a:rPr>
              <a:t>Referenties </a:t>
            </a:r>
          </a:p>
        </p:txBody>
      </p:sp>
      <p:sp>
        <p:nvSpPr>
          <p:cNvPr id="34819" name="Subtitle 2"/>
          <p:cNvSpPr>
            <a:spLocks noGrp="1"/>
          </p:cNvSpPr>
          <p:nvPr>
            <p:ph type="subTitle" idx="1"/>
          </p:nvPr>
        </p:nvSpPr>
        <p:spPr/>
        <p:txBody>
          <a:bodyPr/>
          <a:lstStyle/>
          <a:p>
            <a:r>
              <a:rPr lang="en-US" smtClean="0">
                <a:latin typeface="Arial" pitchFamily="34" charset="0"/>
              </a:rPr>
              <a:t>Abrahamson, D., Shayan, S., Bakker, A., &amp; van der Schaaf, M. F.  (in press). Eye-tracking Piaget: Capturing the emergence of attentional anchors in the coordination of proportional motor action. </a:t>
            </a:r>
            <a:r>
              <a:rPr lang="en-US" i="1" smtClean="0">
                <a:latin typeface="Arial" pitchFamily="34" charset="0"/>
              </a:rPr>
              <a:t>Human Development</a:t>
            </a:r>
            <a:r>
              <a:rPr lang="en-US" smtClean="0">
                <a:latin typeface="Arial" pitchFamily="34" charset="0"/>
              </a:rPr>
              <a:t>.</a:t>
            </a:r>
          </a:p>
          <a:p>
            <a:r>
              <a:rPr lang="en-US" smtClean="0">
                <a:latin typeface="Arial" pitchFamily="34" charset="0"/>
              </a:rPr>
              <a:t>Shayan, S., Abrahamson, D., Bakker, A., Duijzer, C., &amp; van der Schaaf, M. F. (2015). The emergence of proportional reasoning from embodied interaction with a tablet application: An eye-tracking study. </a:t>
            </a:r>
            <a:r>
              <a:rPr lang="en-US" i="1" smtClean="0">
                <a:latin typeface="Arial" pitchFamily="34" charset="0"/>
              </a:rPr>
              <a:t>Proceedings of INTED</a:t>
            </a:r>
            <a:r>
              <a:rPr lang="en-US" smtClean="0">
                <a:latin typeface="Arial" pitchFamily="34" charset="0"/>
              </a:rPr>
              <a:t>, 5732-5741.</a:t>
            </a:r>
            <a:endParaRPr lang="nl-NL"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373062"/>
            <a:ext cx="7558088" cy="751681"/>
          </a:xfrm>
        </p:spPr>
        <p:txBody>
          <a:bodyPr/>
          <a:lstStyle/>
          <a:p>
            <a:r>
              <a:rPr lang="en-US" dirty="0" smtClean="0">
                <a:solidFill>
                  <a:schemeClr val="tx2"/>
                </a:solidFill>
              </a:rPr>
              <a:t>Hoe </a:t>
            </a:r>
            <a:r>
              <a:rPr lang="en-US" dirty="0" err="1" smtClean="0">
                <a:solidFill>
                  <a:schemeClr val="tx2"/>
                </a:solidFill>
              </a:rPr>
              <a:t>groter</a:t>
            </a:r>
            <a:r>
              <a:rPr lang="en-US" dirty="0" smtClean="0">
                <a:solidFill>
                  <a:schemeClr val="tx2"/>
                </a:solidFill>
              </a:rPr>
              <a:t> de </a:t>
            </a:r>
            <a:r>
              <a:rPr lang="en-US" dirty="0" err="1" smtClean="0">
                <a:solidFill>
                  <a:schemeClr val="tx2"/>
                </a:solidFill>
              </a:rPr>
              <a:t>draaihoek</a:t>
            </a:r>
            <a:r>
              <a:rPr lang="en-US" dirty="0" smtClean="0">
                <a:solidFill>
                  <a:schemeClr val="tx2"/>
                </a:solidFill>
              </a:rPr>
              <a:t>, hoe </a:t>
            </a:r>
            <a:r>
              <a:rPr lang="en-US" dirty="0" err="1" smtClean="0">
                <a:solidFill>
                  <a:schemeClr val="tx2"/>
                </a:solidFill>
              </a:rPr>
              <a:t>langer</a:t>
            </a:r>
            <a:r>
              <a:rPr lang="en-US" dirty="0" smtClean="0">
                <a:solidFill>
                  <a:schemeClr val="tx2"/>
                </a:solidFill>
              </a:rPr>
              <a:t> het </a:t>
            </a:r>
            <a:r>
              <a:rPr lang="en-US" dirty="0" err="1" smtClean="0">
                <a:solidFill>
                  <a:schemeClr val="tx2"/>
                </a:solidFill>
              </a:rPr>
              <a:t>duurt</a:t>
            </a:r>
            <a:r>
              <a:rPr lang="en-US" dirty="0" smtClean="0">
                <a:solidFill>
                  <a:schemeClr val="tx2"/>
                </a:solidFill>
              </a:rPr>
              <a:t> </a:t>
            </a:r>
            <a:r>
              <a:rPr lang="en-US" dirty="0" err="1" smtClean="0">
                <a:solidFill>
                  <a:schemeClr val="tx2"/>
                </a:solidFill>
              </a:rPr>
              <a:t>om</a:t>
            </a:r>
            <a:r>
              <a:rPr lang="en-US" dirty="0" smtClean="0">
                <a:solidFill>
                  <a:schemeClr val="tx2"/>
                </a:solidFill>
              </a:rPr>
              <a:t> </a:t>
            </a:r>
            <a:r>
              <a:rPr lang="en-US" dirty="0" err="1" smtClean="0">
                <a:solidFill>
                  <a:schemeClr val="tx2"/>
                </a:solidFill>
              </a:rPr>
              <a:t>erachter</a:t>
            </a:r>
            <a:r>
              <a:rPr lang="en-US" dirty="0" smtClean="0">
                <a:solidFill>
                  <a:schemeClr val="tx2"/>
                </a:solidFill>
              </a:rPr>
              <a:t> </a:t>
            </a:r>
            <a:r>
              <a:rPr lang="en-US" dirty="0" err="1" smtClean="0">
                <a:solidFill>
                  <a:schemeClr val="tx2"/>
                </a:solidFill>
              </a:rPr>
              <a:t>te</a:t>
            </a:r>
            <a:r>
              <a:rPr lang="en-US" dirty="0" smtClean="0">
                <a:solidFill>
                  <a:schemeClr val="tx2"/>
                </a:solidFill>
              </a:rPr>
              <a:t> </a:t>
            </a:r>
            <a:r>
              <a:rPr lang="en-US" dirty="0" err="1" smtClean="0">
                <a:solidFill>
                  <a:schemeClr val="tx2"/>
                </a:solidFill>
              </a:rPr>
              <a:t>komen</a:t>
            </a:r>
            <a:endParaRPr lang="en-US" dirty="0">
              <a:solidFill>
                <a:schemeClr val="tx2"/>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88" y="5747163"/>
            <a:ext cx="4352404" cy="10123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268760"/>
            <a:ext cx="3454977" cy="4067844"/>
          </a:xfrm>
          <a:prstGeom prst="rect">
            <a:avLst/>
          </a:prstGeom>
        </p:spPr>
      </p:pic>
      <p:sp>
        <p:nvSpPr>
          <p:cNvPr id="6" name="TextBox 5"/>
          <p:cNvSpPr txBox="1"/>
          <p:nvPr/>
        </p:nvSpPr>
        <p:spPr>
          <a:xfrm>
            <a:off x="6876256" y="5439386"/>
            <a:ext cx="1656184" cy="307777"/>
          </a:xfrm>
          <a:prstGeom prst="rect">
            <a:avLst/>
          </a:prstGeom>
          <a:noFill/>
        </p:spPr>
        <p:txBody>
          <a:bodyPr wrap="square" rtlCol="0">
            <a:spAutoFit/>
          </a:bodyPr>
          <a:lstStyle/>
          <a:p>
            <a:r>
              <a:rPr lang="en-US" dirty="0" err="1" smtClean="0">
                <a:solidFill>
                  <a:schemeClr val="tx2"/>
                </a:solidFill>
              </a:rPr>
              <a:t>Hoek</a:t>
            </a:r>
            <a:r>
              <a:rPr lang="en-US" dirty="0" smtClean="0">
                <a:solidFill>
                  <a:schemeClr val="tx2"/>
                </a:solidFill>
              </a:rPr>
              <a:t> in </a:t>
            </a:r>
            <a:r>
              <a:rPr lang="en-US" dirty="0" err="1" smtClean="0">
                <a:solidFill>
                  <a:schemeClr val="tx2"/>
                </a:solidFill>
              </a:rPr>
              <a:t>graden</a:t>
            </a:r>
            <a:endParaRPr lang="en-US" dirty="0">
              <a:solidFill>
                <a:schemeClr val="tx2"/>
              </a:solidFill>
            </a:endParaRPr>
          </a:p>
        </p:txBody>
      </p:sp>
      <p:sp>
        <p:nvSpPr>
          <p:cNvPr id="7" name="TextBox 6"/>
          <p:cNvSpPr txBox="1"/>
          <p:nvPr/>
        </p:nvSpPr>
        <p:spPr>
          <a:xfrm>
            <a:off x="3707904" y="1412776"/>
            <a:ext cx="1584176" cy="523220"/>
          </a:xfrm>
          <a:prstGeom prst="rect">
            <a:avLst/>
          </a:prstGeom>
          <a:noFill/>
        </p:spPr>
        <p:txBody>
          <a:bodyPr wrap="square" rtlCol="0">
            <a:spAutoFit/>
          </a:bodyPr>
          <a:lstStyle/>
          <a:p>
            <a:r>
              <a:rPr lang="en-US" dirty="0" err="1" smtClean="0">
                <a:solidFill>
                  <a:schemeClr val="tx2"/>
                </a:solidFill>
              </a:rPr>
              <a:t>Reactietijd</a:t>
            </a:r>
            <a:r>
              <a:rPr lang="en-US" dirty="0" smtClean="0">
                <a:solidFill>
                  <a:schemeClr val="tx2"/>
                </a:solidFill>
              </a:rPr>
              <a:t> in </a:t>
            </a:r>
            <a:r>
              <a:rPr lang="en-US" dirty="0" err="1" smtClean="0">
                <a:solidFill>
                  <a:schemeClr val="tx2"/>
                </a:solidFill>
              </a:rPr>
              <a:t>seconde</a:t>
            </a:r>
            <a:endParaRPr lang="en-US" dirty="0">
              <a:solidFill>
                <a:schemeClr val="tx2"/>
              </a:solidFill>
            </a:endParaRPr>
          </a:p>
        </p:txBody>
      </p:sp>
    </p:spTree>
    <p:extLst>
      <p:ext uri="{BB962C8B-B14F-4D97-AF65-F5344CB8AC3E}">
        <p14:creationId xmlns:p14="http://schemas.microsoft.com/office/powerpoint/2010/main" val="19504438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Wat</a:t>
            </a:r>
            <a:r>
              <a:rPr lang="en-US" dirty="0" smtClean="0">
                <a:solidFill>
                  <a:schemeClr val="tx2"/>
                </a:solidFill>
              </a:rPr>
              <a:t> </a:t>
            </a:r>
            <a:r>
              <a:rPr lang="en-US" dirty="0" err="1" smtClean="0">
                <a:solidFill>
                  <a:schemeClr val="tx2"/>
                </a:solidFill>
              </a:rPr>
              <a:t>als</a:t>
            </a:r>
            <a:r>
              <a:rPr lang="en-US" dirty="0" smtClean="0">
                <a:solidFill>
                  <a:schemeClr val="tx2"/>
                </a:solidFill>
              </a:rPr>
              <a:t> we </a:t>
            </a:r>
            <a:r>
              <a:rPr lang="en-US" dirty="0" err="1" smtClean="0">
                <a:solidFill>
                  <a:schemeClr val="tx2"/>
                </a:solidFill>
              </a:rPr>
              <a:t>lichamelijke</a:t>
            </a:r>
            <a:r>
              <a:rPr lang="en-US" dirty="0" smtClean="0">
                <a:solidFill>
                  <a:schemeClr val="tx2"/>
                </a:solidFill>
              </a:rPr>
              <a:t> </a:t>
            </a:r>
            <a:r>
              <a:rPr lang="en-US" dirty="0" err="1" smtClean="0">
                <a:solidFill>
                  <a:schemeClr val="tx2"/>
                </a:solidFill>
              </a:rPr>
              <a:t>ervaring</a:t>
            </a:r>
            <a:r>
              <a:rPr lang="en-US" dirty="0" smtClean="0">
                <a:solidFill>
                  <a:schemeClr val="tx2"/>
                </a:solidFill>
              </a:rPr>
              <a:t> </a:t>
            </a:r>
            <a:r>
              <a:rPr lang="en-US" dirty="0" err="1" smtClean="0">
                <a:solidFill>
                  <a:schemeClr val="tx2"/>
                </a:solidFill>
              </a:rPr>
              <a:t>benutten</a:t>
            </a:r>
            <a:r>
              <a:rPr lang="en-US" dirty="0" smtClean="0">
                <a:solidFill>
                  <a:schemeClr val="tx2"/>
                </a:solidFill>
              </a:rPr>
              <a:t>?</a:t>
            </a:r>
            <a:endParaRPr lang="en-US" dirty="0">
              <a:solidFill>
                <a:schemeClr val="tx2"/>
              </a:solidFill>
            </a:endParaRPr>
          </a:p>
        </p:txBody>
      </p:sp>
      <p:sp>
        <p:nvSpPr>
          <p:cNvPr id="3" name="Content Placeholder 2"/>
          <p:cNvSpPr>
            <a:spLocks noGrp="1"/>
          </p:cNvSpPr>
          <p:nvPr>
            <p:ph idx="1"/>
          </p:nvPr>
        </p:nvSpPr>
        <p:spPr/>
        <p:txBody>
          <a:bodyPr/>
          <a:lstStyle/>
          <a:p>
            <a:pPr marL="0" indent="0">
              <a:buNone/>
            </a:pPr>
            <a:r>
              <a:rPr lang="en-US" dirty="0" err="1" smtClean="0"/>
              <a:t>Sayeki</a:t>
            </a:r>
            <a:r>
              <a:rPr lang="en-US" dirty="0" smtClean="0"/>
              <a:t> </a:t>
            </a:r>
            <a:r>
              <a:rPr lang="en-US" dirty="0" err="1" smtClean="0"/>
              <a:t>liet</a:t>
            </a:r>
            <a:r>
              <a:rPr lang="en-US" dirty="0" smtClean="0"/>
              <a:t> </a:t>
            </a:r>
            <a:r>
              <a:rPr lang="en-US" dirty="0" err="1" smtClean="0"/>
              <a:t>proefpersonen</a:t>
            </a:r>
            <a:r>
              <a:rPr lang="en-US" dirty="0" smtClean="0"/>
              <a:t> </a:t>
            </a:r>
            <a:r>
              <a:rPr lang="en-US" dirty="0" err="1" smtClean="0"/>
              <a:t>eerst</a:t>
            </a:r>
            <a:r>
              <a:rPr lang="en-US" dirty="0" smtClean="0"/>
              <a:t> 1 </a:t>
            </a:r>
            <a:r>
              <a:rPr lang="en-US" dirty="0" err="1" smtClean="0"/>
              <a:t>minuut</a:t>
            </a:r>
            <a:r>
              <a:rPr lang="en-US" dirty="0" smtClean="0"/>
              <a:t> </a:t>
            </a:r>
            <a:r>
              <a:rPr lang="en-US" dirty="0" err="1" smtClean="0"/>
              <a:t>naar</a:t>
            </a:r>
            <a:r>
              <a:rPr lang="en-US" dirty="0" smtClean="0"/>
              <a:t> </a:t>
            </a:r>
            <a:r>
              <a:rPr lang="en-US" dirty="0" err="1" smtClean="0"/>
              <a:t>dit</a:t>
            </a:r>
            <a:r>
              <a:rPr lang="en-US" dirty="0" smtClean="0"/>
              <a:t> </a:t>
            </a:r>
            <a:r>
              <a:rPr lang="en-US" dirty="0" err="1" smtClean="0"/>
              <a:t>plaatje</a:t>
            </a:r>
            <a:r>
              <a:rPr lang="en-US" dirty="0" smtClean="0"/>
              <a:t> </a:t>
            </a:r>
            <a:r>
              <a:rPr lang="en-US" dirty="0" err="1" smtClean="0"/>
              <a:t>kijken</a:t>
            </a:r>
            <a:r>
              <a:rPr lang="en-US" dirty="0" smtClean="0"/>
              <a:t>, en </a:t>
            </a:r>
            <a:r>
              <a:rPr lang="en-US" dirty="0" err="1" smtClean="0"/>
              <a:t>herhaalde</a:t>
            </a:r>
            <a:r>
              <a:rPr lang="en-US" dirty="0" smtClean="0"/>
              <a:t> de </a:t>
            </a:r>
            <a:r>
              <a:rPr lang="en-US" dirty="0" err="1" smtClean="0"/>
              <a:t>experimenten</a:t>
            </a:r>
            <a:r>
              <a:rPr lang="en-US" dirty="0" smtClean="0"/>
              <a: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348880"/>
            <a:ext cx="4063030" cy="3594568"/>
          </a:xfrm>
          <a:prstGeom prst="rect">
            <a:avLst/>
          </a:prstGeom>
        </p:spPr>
      </p:pic>
    </p:spTree>
    <p:extLst>
      <p:ext uri="{BB962C8B-B14F-4D97-AF65-F5344CB8AC3E}">
        <p14:creationId xmlns:p14="http://schemas.microsoft.com/office/powerpoint/2010/main" val="4855806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Hoe </a:t>
            </a:r>
            <a:r>
              <a:rPr lang="en-US" dirty="0" err="1" smtClean="0">
                <a:solidFill>
                  <a:schemeClr val="tx2"/>
                </a:solidFill>
              </a:rPr>
              <a:t>gaat</a:t>
            </a:r>
            <a:r>
              <a:rPr lang="en-US" dirty="0" smtClean="0">
                <a:solidFill>
                  <a:schemeClr val="tx2"/>
                </a:solidFill>
              </a:rPr>
              <a:t> </a:t>
            </a:r>
            <a:r>
              <a:rPr lang="en-US" dirty="0" err="1" smtClean="0">
                <a:solidFill>
                  <a:schemeClr val="tx2"/>
                </a:solidFill>
              </a:rPr>
              <a:t>dat</a:t>
            </a:r>
            <a:r>
              <a:rPr lang="en-US" dirty="0" smtClean="0">
                <a:solidFill>
                  <a:schemeClr val="tx2"/>
                </a:solidFill>
              </a:rPr>
              <a:t>? </a:t>
            </a:r>
            <a:r>
              <a:rPr lang="en-US" dirty="0" err="1" smtClean="0">
                <a:solidFill>
                  <a:schemeClr val="tx2"/>
                </a:solidFill>
              </a:rPr>
              <a:t>Welke</a:t>
            </a:r>
            <a:r>
              <a:rPr lang="en-US" dirty="0" smtClean="0">
                <a:solidFill>
                  <a:schemeClr val="tx2"/>
                </a:solidFill>
              </a:rPr>
              <a:t> </a:t>
            </a:r>
            <a:r>
              <a:rPr lang="en-US" dirty="0" err="1" smtClean="0">
                <a:solidFill>
                  <a:schemeClr val="tx2"/>
                </a:solidFill>
              </a:rPr>
              <a:t>gedraaid</a:t>
            </a:r>
            <a:r>
              <a:rPr lang="en-US" dirty="0" smtClean="0">
                <a:solidFill>
                  <a:schemeClr val="tx2"/>
                </a:solidFill>
              </a:rPr>
              <a:t>, </a:t>
            </a:r>
            <a:r>
              <a:rPr lang="en-US" dirty="0" err="1" smtClean="0">
                <a:solidFill>
                  <a:schemeClr val="tx2"/>
                </a:solidFill>
              </a:rPr>
              <a:t>welke</a:t>
            </a:r>
            <a:r>
              <a:rPr lang="en-US" dirty="0" smtClean="0">
                <a:solidFill>
                  <a:schemeClr val="tx2"/>
                </a:solidFill>
              </a:rPr>
              <a:t> </a:t>
            </a:r>
            <a:r>
              <a:rPr lang="en-US" dirty="0" err="1" smtClean="0">
                <a:solidFill>
                  <a:schemeClr val="tx2"/>
                </a:solidFill>
              </a:rPr>
              <a:t>gespiegeld</a:t>
            </a:r>
            <a:r>
              <a:rPr lang="en-US" dirty="0" smtClean="0">
                <a:solidFill>
                  <a:schemeClr val="tx2"/>
                </a:solidFill>
              </a:rPr>
              <a:t>?</a:t>
            </a:r>
            <a:endParaRPr lang="en-US" dirty="0">
              <a:solidFill>
                <a:schemeClr val="tx2"/>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3892"/>
          <a:stretch/>
        </p:blipFill>
        <p:spPr>
          <a:xfrm>
            <a:off x="187144" y="1300251"/>
            <a:ext cx="5850099" cy="5420912"/>
          </a:xfrm>
        </p:spPr>
      </p:pic>
      <p:sp>
        <p:nvSpPr>
          <p:cNvPr id="5" name="TextBox 4"/>
          <p:cNvSpPr txBox="1"/>
          <p:nvPr/>
        </p:nvSpPr>
        <p:spPr>
          <a:xfrm>
            <a:off x="467544" y="1052736"/>
            <a:ext cx="2376264" cy="369332"/>
          </a:xfrm>
          <a:prstGeom prst="rect">
            <a:avLst/>
          </a:prstGeom>
          <a:noFill/>
        </p:spPr>
        <p:txBody>
          <a:bodyPr wrap="square" rtlCol="0">
            <a:spAutoFit/>
          </a:bodyPr>
          <a:lstStyle/>
          <a:p>
            <a:r>
              <a:rPr lang="en-US" sz="1800" dirty="0" err="1" smtClean="0">
                <a:solidFill>
                  <a:schemeClr val="tx2"/>
                </a:solidFill>
              </a:rPr>
              <a:t>Origineel</a:t>
            </a:r>
            <a:endParaRPr lang="en-US" sz="1800" dirty="0">
              <a:solidFill>
                <a:schemeClr val="tx2"/>
              </a:solidFill>
            </a:endParaRPr>
          </a:p>
        </p:txBody>
      </p:sp>
    </p:spTree>
    <p:extLst>
      <p:ext uri="{BB962C8B-B14F-4D97-AF65-F5344CB8AC3E}">
        <p14:creationId xmlns:p14="http://schemas.microsoft.com/office/powerpoint/2010/main" val="2677671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Hoe </a:t>
            </a:r>
            <a:r>
              <a:rPr lang="en-US" dirty="0" err="1" smtClean="0">
                <a:solidFill>
                  <a:schemeClr val="tx2"/>
                </a:solidFill>
              </a:rPr>
              <a:t>gaat</a:t>
            </a:r>
            <a:r>
              <a:rPr lang="en-US" dirty="0" smtClean="0">
                <a:solidFill>
                  <a:schemeClr val="tx2"/>
                </a:solidFill>
              </a:rPr>
              <a:t> </a:t>
            </a:r>
            <a:r>
              <a:rPr lang="en-US" dirty="0" err="1" smtClean="0">
                <a:solidFill>
                  <a:schemeClr val="tx2"/>
                </a:solidFill>
              </a:rPr>
              <a:t>dat</a:t>
            </a:r>
            <a:r>
              <a:rPr lang="en-US" dirty="0" smtClean="0">
                <a:solidFill>
                  <a:schemeClr val="tx2"/>
                </a:solidFill>
              </a:rPr>
              <a:t>? </a:t>
            </a:r>
            <a:r>
              <a:rPr lang="en-US" dirty="0" err="1" smtClean="0">
                <a:solidFill>
                  <a:schemeClr val="tx2"/>
                </a:solidFill>
              </a:rPr>
              <a:t>Welke</a:t>
            </a:r>
            <a:r>
              <a:rPr lang="en-US" dirty="0" smtClean="0">
                <a:solidFill>
                  <a:schemeClr val="tx2"/>
                </a:solidFill>
              </a:rPr>
              <a:t> </a:t>
            </a:r>
            <a:r>
              <a:rPr lang="en-US" dirty="0" err="1" smtClean="0">
                <a:solidFill>
                  <a:schemeClr val="tx2"/>
                </a:solidFill>
              </a:rPr>
              <a:t>gedraaid</a:t>
            </a:r>
            <a:r>
              <a:rPr lang="en-US" dirty="0" smtClean="0">
                <a:solidFill>
                  <a:schemeClr val="tx2"/>
                </a:solidFill>
              </a:rPr>
              <a:t>, </a:t>
            </a:r>
            <a:r>
              <a:rPr lang="en-US" dirty="0" err="1" smtClean="0">
                <a:solidFill>
                  <a:schemeClr val="tx2"/>
                </a:solidFill>
              </a:rPr>
              <a:t>welke</a:t>
            </a:r>
            <a:r>
              <a:rPr lang="en-US" dirty="0" smtClean="0">
                <a:solidFill>
                  <a:schemeClr val="tx2"/>
                </a:solidFill>
              </a:rPr>
              <a:t> </a:t>
            </a:r>
            <a:r>
              <a:rPr lang="en-US" dirty="0" err="1" smtClean="0">
                <a:solidFill>
                  <a:schemeClr val="tx2"/>
                </a:solidFill>
              </a:rPr>
              <a:t>gespiegeld</a:t>
            </a:r>
            <a:r>
              <a:rPr lang="en-US" dirty="0" smtClean="0">
                <a:solidFill>
                  <a:schemeClr val="tx2"/>
                </a:solidFill>
              </a:rPr>
              <a:t>?</a:t>
            </a:r>
            <a:endParaRPr lang="en-US" dirty="0">
              <a:solidFill>
                <a:schemeClr val="tx2"/>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6759"/>
          <a:stretch/>
        </p:blipFill>
        <p:spPr>
          <a:xfrm>
            <a:off x="187144" y="1300251"/>
            <a:ext cx="8849351" cy="2886159"/>
          </a:xfrm>
        </p:spPr>
      </p:pic>
      <p:sp>
        <p:nvSpPr>
          <p:cNvPr id="5" name="TextBox 4"/>
          <p:cNvSpPr txBox="1"/>
          <p:nvPr/>
        </p:nvSpPr>
        <p:spPr>
          <a:xfrm>
            <a:off x="467544" y="1052736"/>
            <a:ext cx="2376264" cy="369332"/>
          </a:xfrm>
          <a:prstGeom prst="rect">
            <a:avLst/>
          </a:prstGeom>
          <a:noFill/>
        </p:spPr>
        <p:txBody>
          <a:bodyPr wrap="square" rtlCol="0">
            <a:spAutoFit/>
          </a:bodyPr>
          <a:lstStyle/>
          <a:p>
            <a:r>
              <a:rPr lang="en-US" sz="1800" dirty="0" err="1" smtClean="0">
                <a:solidFill>
                  <a:schemeClr val="tx2"/>
                </a:solidFill>
              </a:rPr>
              <a:t>Origineel</a:t>
            </a:r>
            <a:endParaRPr lang="en-US" sz="1800" dirty="0">
              <a:solidFill>
                <a:schemeClr val="tx2"/>
              </a:solidFill>
            </a:endParaRPr>
          </a:p>
        </p:txBody>
      </p:sp>
    </p:spTree>
    <p:extLst>
      <p:ext uri="{BB962C8B-B14F-4D97-AF65-F5344CB8AC3E}">
        <p14:creationId xmlns:p14="http://schemas.microsoft.com/office/powerpoint/2010/main" val="3551764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t>
            </a:r>
            <a:r>
              <a:rPr lang="en-US" dirty="0" err="1" smtClean="0">
                <a:solidFill>
                  <a:schemeClr val="tx2"/>
                </a:solidFill>
              </a:rPr>
              <a:t>Belichaamd</a:t>
            </a:r>
            <a:r>
              <a:rPr lang="en-US" dirty="0" smtClean="0">
                <a:solidFill>
                  <a:schemeClr val="tx2"/>
                </a:solidFill>
              </a:rPr>
              <a:t>’ </a:t>
            </a:r>
            <a:r>
              <a:rPr lang="en-US" dirty="0" err="1" smtClean="0">
                <a:solidFill>
                  <a:schemeClr val="tx2"/>
                </a:solidFill>
              </a:rPr>
              <a:t>gaat</a:t>
            </a:r>
            <a:r>
              <a:rPr lang="en-US" dirty="0" smtClean="0">
                <a:solidFill>
                  <a:schemeClr val="tx2"/>
                </a:solidFill>
              </a:rPr>
              <a:t> </a:t>
            </a:r>
            <a:r>
              <a:rPr lang="en-US" dirty="0" err="1" smtClean="0">
                <a:solidFill>
                  <a:schemeClr val="tx2"/>
                </a:solidFill>
              </a:rPr>
              <a:t>veel</a:t>
            </a:r>
            <a:r>
              <a:rPr lang="en-US" dirty="0" smtClean="0">
                <a:solidFill>
                  <a:schemeClr val="tx2"/>
                </a:solidFill>
              </a:rPr>
              <a:t> </a:t>
            </a:r>
            <a:r>
              <a:rPr lang="en-US" dirty="0" err="1" smtClean="0">
                <a:solidFill>
                  <a:schemeClr val="tx2"/>
                </a:solidFill>
              </a:rPr>
              <a:t>makkelijker</a:t>
            </a:r>
            <a:r>
              <a:rPr lang="en-US" dirty="0" smtClean="0">
                <a:solidFill>
                  <a:schemeClr val="tx2"/>
                </a:solidFill>
              </a:rPr>
              <a:t>!</a:t>
            </a:r>
            <a:endParaRPr lang="en-US" dirty="0">
              <a:solidFill>
                <a:schemeClr val="tx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0118" y="980729"/>
            <a:ext cx="3108845" cy="41044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80728"/>
            <a:ext cx="3608392" cy="4248472"/>
          </a:xfrm>
          <a:prstGeom prst="rect">
            <a:avLst/>
          </a:prstGeom>
        </p:spPr>
      </p:pic>
      <p:sp>
        <p:nvSpPr>
          <p:cNvPr id="6" name="TextBox 5"/>
          <p:cNvSpPr txBox="1"/>
          <p:nvPr/>
        </p:nvSpPr>
        <p:spPr>
          <a:xfrm>
            <a:off x="7236296" y="5138190"/>
            <a:ext cx="1656184" cy="307777"/>
          </a:xfrm>
          <a:prstGeom prst="rect">
            <a:avLst/>
          </a:prstGeom>
          <a:noFill/>
        </p:spPr>
        <p:txBody>
          <a:bodyPr wrap="square" rtlCol="0">
            <a:spAutoFit/>
          </a:bodyPr>
          <a:lstStyle/>
          <a:p>
            <a:r>
              <a:rPr lang="en-US" dirty="0" err="1" smtClean="0">
                <a:solidFill>
                  <a:schemeClr val="tx2"/>
                </a:solidFill>
              </a:rPr>
              <a:t>Hoek</a:t>
            </a:r>
            <a:r>
              <a:rPr lang="en-US" dirty="0" smtClean="0">
                <a:solidFill>
                  <a:schemeClr val="tx2"/>
                </a:solidFill>
              </a:rPr>
              <a:t> in </a:t>
            </a:r>
            <a:r>
              <a:rPr lang="en-US" dirty="0" err="1" smtClean="0">
                <a:solidFill>
                  <a:schemeClr val="tx2"/>
                </a:solidFill>
              </a:rPr>
              <a:t>graden</a:t>
            </a:r>
            <a:endParaRPr lang="en-US" dirty="0">
              <a:solidFill>
                <a:schemeClr val="tx2"/>
              </a:solidFill>
            </a:endParaRPr>
          </a:p>
        </p:txBody>
      </p:sp>
      <p:sp>
        <p:nvSpPr>
          <p:cNvPr id="7" name="TextBox 6"/>
          <p:cNvSpPr txBox="1"/>
          <p:nvPr/>
        </p:nvSpPr>
        <p:spPr>
          <a:xfrm>
            <a:off x="1581287" y="5437897"/>
            <a:ext cx="1656184" cy="307777"/>
          </a:xfrm>
          <a:prstGeom prst="rect">
            <a:avLst/>
          </a:prstGeom>
          <a:noFill/>
        </p:spPr>
        <p:txBody>
          <a:bodyPr wrap="square" rtlCol="0">
            <a:spAutoFit/>
          </a:bodyPr>
          <a:lstStyle/>
          <a:p>
            <a:r>
              <a:rPr lang="en-US" dirty="0" err="1" smtClean="0">
                <a:solidFill>
                  <a:schemeClr val="tx2"/>
                </a:solidFill>
              </a:rPr>
              <a:t>Hoek</a:t>
            </a:r>
            <a:r>
              <a:rPr lang="en-US" dirty="0" smtClean="0">
                <a:solidFill>
                  <a:schemeClr val="tx2"/>
                </a:solidFill>
              </a:rPr>
              <a:t> in </a:t>
            </a:r>
            <a:r>
              <a:rPr lang="en-US" dirty="0" err="1" smtClean="0">
                <a:solidFill>
                  <a:schemeClr val="tx2"/>
                </a:solidFill>
              </a:rPr>
              <a:t>graden</a:t>
            </a:r>
            <a:endParaRPr lang="en-US" dirty="0">
              <a:solidFill>
                <a:schemeClr val="tx2"/>
              </a:solidFill>
            </a:endParaRPr>
          </a:p>
        </p:txBody>
      </p:sp>
      <p:sp>
        <p:nvSpPr>
          <p:cNvPr id="8" name="TextBox 7"/>
          <p:cNvSpPr txBox="1"/>
          <p:nvPr/>
        </p:nvSpPr>
        <p:spPr>
          <a:xfrm>
            <a:off x="3734251" y="1153783"/>
            <a:ext cx="1584176" cy="523220"/>
          </a:xfrm>
          <a:prstGeom prst="rect">
            <a:avLst/>
          </a:prstGeom>
          <a:noFill/>
        </p:spPr>
        <p:txBody>
          <a:bodyPr wrap="square" rtlCol="0">
            <a:spAutoFit/>
          </a:bodyPr>
          <a:lstStyle/>
          <a:p>
            <a:r>
              <a:rPr lang="en-US" dirty="0" err="1" smtClean="0">
                <a:solidFill>
                  <a:schemeClr val="tx2"/>
                </a:solidFill>
              </a:rPr>
              <a:t>Reactietijd</a:t>
            </a:r>
            <a:r>
              <a:rPr lang="en-US" dirty="0" smtClean="0">
                <a:solidFill>
                  <a:schemeClr val="tx2"/>
                </a:solidFill>
              </a:rPr>
              <a:t> in </a:t>
            </a:r>
            <a:r>
              <a:rPr lang="en-US" dirty="0" err="1" smtClean="0">
                <a:solidFill>
                  <a:schemeClr val="tx2"/>
                </a:solidFill>
              </a:rPr>
              <a:t>seconde</a:t>
            </a:r>
            <a:endParaRPr lang="en-US" dirty="0">
              <a:solidFill>
                <a:schemeClr val="tx2"/>
              </a:solidFill>
            </a:endParaRPr>
          </a:p>
        </p:txBody>
      </p:sp>
      <p:sp>
        <p:nvSpPr>
          <p:cNvPr id="9" name="TextBox 8"/>
          <p:cNvSpPr txBox="1"/>
          <p:nvPr/>
        </p:nvSpPr>
        <p:spPr>
          <a:xfrm>
            <a:off x="4876626" y="5462266"/>
            <a:ext cx="4032448" cy="707886"/>
          </a:xfrm>
          <a:prstGeom prst="rect">
            <a:avLst/>
          </a:prstGeom>
          <a:noFill/>
        </p:spPr>
        <p:txBody>
          <a:bodyPr wrap="square" rtlCol="0">
            <a:spAutoFit/>
          </a:bodyPr>
          <a:lstStyle/>
          <a:p>
            <a:pPr marL="285750" indent="-285750">
              <a:buFontTx/>
              <a:buChar char="-"/>
            </a:pPr>
            <a:r>
              <a:rPr lang="en-US" sz="2000" dirty="0" err="1" smtClean="0">
                <a:solidFill>
                  <a:schemeClr val="tx2"/>
                </a:solidFill>
              </a:rPr>
              <a:t>Lage</a:t>
            </a:r>
            <a:r>
              <a:rPr lang="en-US" sz="2000" dirty="0" smtClean="0">
                <a:solidFill>
                  <a:schemeClr val="tx2"/>
                </a:solidFill>
              </a:rPr>
              <a:t> </a:t>
            </a:r>
            <a:r>
              <a:rPr lang="en-US" sz="2000" dirty="0" err="1" smtClean="0">
                <a:solidFill>
                  <a:schemeClr val="tx2"/>
                </a:solidFill>
              </a:rPr>
              <a:t>reactietijd</a:t>
            </a:r>
            <a:endParaRPr lang="en-US" sz="2000" dirty="0" smtClean="0">
              <a:solidFill>
                <a:schemeClr val="tx2"/>
              </a:solidFill>
            </a:endParaRPr>
          </a:p>
          <a:p>
            <a:pPr marL="285750" indent="-285750">
              <a:buFontTx/>
              <a:buChar char="-"/>
            </a:pPr>
            <a:r>
              <a:rPr lang="en-US" sz="2000" dirty="0" err="1" smtClean="0">
                <a:solidFill>
                  <a:schemeClr val="tx2"/>
                </a:solidFill>
              </a:rPr>
              <a:t>Nauwelijks</a:t>
            </a:r>
            <a:r>
              <a:rPr lang="en-US" sz="2000" dirty="0" smtClean="0">
                <a:solidFill>
                  <a:schemeClr val="tx2"/>
                </a:solidFill>
              </a:rPr>
              <a:t> </a:t>
            </a:r>
            <a:r>
              <a:rPr lang="en-US" sz="2000" dirty="0" err="1" smtClean="0">
                <a:solidFill>
                  <a:schemeClr val="tx2"/>
                </a:solidFill>
              </a:rPr>
              <a:t>fouten</a:t>
            </a:r>
            <a:endParaRPr lang="en-US" sz="2000" dirty="0" smtClean="0">
              <a:solidFill>
                <a:schemeClr val="tx2"/>
              </a:solidFill>
            </a:endParaRPr>
          </a:p>
        </p:txBody>
      </p:sp>
    </p:spTree>
    <p:extLst>
      <p:ext uri="{BB962C8B-B14F-4D97-AF65-F5344CB8AC3E}">
        <p14:creationId xmlns:p14="http://schemas.microsoft.com/office/powerpoint/2010/main" val="27650562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solidFill>
                  <a:schemeClr val="tx2"/>
                </a:solidFill>
              </a:rPr>
              <a:t>Vermoedens</a:t>
            </a:r>
            <a:r>
              <a:rPr lang="en-US" sz="3200" dirty="0" smtClean="0">
                <a:solidFill>
                  <a:schemeClr val="tx2"/>
                </a:solidFill>
              </a:rPr>
              <a:t> </a:t>
            </a:r>
            <a:r>
              <a:rPr lang="en-US" sz="3200" dirty="0" err="1" smtClean="0">
                <a:solidFill>
                  <a:schemeClr val="tx2"/>
                </a:solidFill>
              </a:rPr>
              <a:t>uit</a:t>
            </a:r>
            <a:r>
              <a:rPr lang="en-US" sz="3200" dirty="0" smtClean="0">
                <a:solidFill>
                  <a:schemeClr val="tx2"/>
                </a:solidFill>
              </a:rPr>
              <a:t> </a:t>
            </a:r>
            <a:r>
              <a:rPr lang="en-US" sz="3200" dirty="0" err="1" smtClean="0">
                <a:solidFill>
                  <a:schemeClr val="tx2"/>
                </a:solidFill>
              </a:rPr>
              <a:t>dergelijke</a:t>
            </a:r>
            <a:r>
              <a:rPr lang="en-US" sz="3200" dirty="0" smtClean="0">
                <a:solidFill>
                  <a:schemeClr val="tx2"/>
                </a:solidFill>
              </a:rPr>
              <a:t> </a:t>
            </a:r>
            <a:r>
              <a:rPr lang="en-US" sz="3200" dirty="0" err="1" smtClean="0">
                <a:solidFill>
                  <a:schemeClr val="tx2"/>
                </a:solidFill>
              </a:rPr>
              <a:t>experimenten</a:t>
            </a:r>
            <a:endParaRPr lang="en-US" sz="3200" dirty="0">
              <a:solidFill>
                <a:schemeClr val="tx2"/>
              </a:solidFill>
            </a:endParaRPr>
          </a:p>
        </p:txBody>
      </p:sp>
      <p:sp>
        <p:nvSpPr>
          <p:cNvPr id="3" name="Content Placeholder 2"/>
          <p:cNvSpPr>
            <a:spLocks noGrp="1"/>
          </p:cNvSpPr>
          <p:nvPr>
            <p:ph idx="1"/>
          </p:nvPr>
        </p:nvSpPr>
        <p:spPr>
          <a:xfrm>
            <a:off x="1187450" y="1772816"/>
            <a:ext cx="7558088" cy="4019972"/>
          </a:xfrm>
        </p:spPr>
        <p:txBody>
          <a:bodyPr/>
          <a:lstStyle/>
          <a:p>
            <a:r>
              <a:rPr lang="en-US" sz="3200" dirty="0" err="1" smtClean="0"/>
              <a:t>Menselijk</a:t>
            </a:r>
            <a:r>
              <a:rPr lang="en-US" sz="3200" dirty="0" smtClean="0"/>
              <a:t> </a:t>
            </a:r>
            <a:r>
              <a:rPr lang="en-US" sz="3200" dirty="0" err="1" smtClean="0"/>
              <a:t>lichaam</a:t>
            </a:r>
            <a:r>
              <a:rPr lang="en-US" sz="3200" dirty="0" smtClean="0"/>
              <a:t> </a:t>
            </a:r>
            <a:r>
              <a:rPr lang="en-US" sz="3200" dirty="0" err="1" smtClean="0"/>
              <a:t>speelt</a:t>
            </a:r>
            <a:r>
              <a:rPr lang="en-US" sz="3200" dirty="0" smtClean="0"/>
              <a:t> </a:t>
            </a:r>
            <a:r>
              <a:rPr lang="en-US" sz="3200" dirty="0" err="1" smtClean="0"/>
              <a:t>belangrijke</a:t>
            </a:r>
            <a:r>
              <a:rPr lang="en-US" sz="3200" dirty="0" smtClean="0"/>
              <a:t> </a:t>
            </a:r>
            <a:r>
              <a:rPr lang="en-US" sz="3200" dirty="0" err="1" smtClean="0"/>
              <a:t>rol</a:t>
            </a:r>
            <a:r>
              <a:rPr lang="en-US" sz="3200" dirty="0" smtClean="0"/>
              <a:t> in </a:t>
            </a:r>
            <a:r>
              <a:rPr lang="en-US" sz="3200" dirty="0" err="1" smtClean="0"/>
              <a:t>cognitie</a:t>
            </a:r>
            <a:endParaRPr lang="en-US" sz="3200" dirty="0" smtClean="0"/>
          </a:p>
          <a:p>
            <a:r>
              <a:rPr lang="en-US" sz="3200" dirty="0" err="1" smtClean="0"/>
              <a:t>Mogelijk</a:t>
            </a:r>
            <a:r>
              <a:rPr lang="en-US" sz="3200" dirty="0" smtClean="0"/>
              <a:t> </a:t>
            </a:r>
            <a:r>
              <a:rPr lang="en-US" sz="3200" dirty="0" err="1" smtClean="0"/>
              <a:t>leren</a:t>
            </a:r>
            <a:r>
              <a:rPr lang="en-US" sz="3200" dirty="0" smtClean="0"/>
              <a:t> </a:t>
            </a:r>
            <a:r>
              <a:rPr lang="en-US" sz="3200" dirty="0" err="1" smtClean="0"/>
              <a:t>mensen</a:t>
            </a:r>
            <a:r>
              <a:rPr lang="en-US" sz="3200" dirty="0" smtClean="0"/>
              <a:t> </a:t>
            </a:r>
            <a:r>
              <a:rPr lang="en-US" sz="3200" dirty="0" err="1" smtClean="0"/>
              <a:t>makkelijker</a:t>
            </a:r>
            <a:r>
              <a:rPr lang="en-US" sz="3200" dirty="0" smtClean="0"/>
              <a:t> en </a:t>
            </a:r>
            <a:r>
              <a:rPr lang="en-US" sz="3200" dirty="0" err="1" smtClean="0"/>
              <a:t>sneller</a:t>
            </a:r>
            <a:r>
              <a:rPr lang="en-US" sz="3200" dirty="0" smtClean="0"/>
              <a:t> </a:t>
            </a:r>
            <a:r>
              <a:rPr lang="en-US" sz="3200" dirty="0" err="1" smtClean="0"/>
              <a:t>als</a:t>
            </a:r>
            <a:r>
              <a:rPr lang="en-US" sz="3200" dirty="0" smtClean="0"/>
              <a:t> </a:t>
            </a:r>
            <a:r>
              <a:rPr lang="en-US" sz="3200" dirty="0" err="1" smtClean="0"/>
              <a:t>geschikte</a:t>
            </a:r>
            <a:r>
              <a:rPr lang="en-US" sz="3200" dirty="0" smtClean="0"/>
              <a:t> </a:t>
            </a:r>
            <a:r>
              <a:rPr lang="en-US" sz="3200" dirty="0" err="1" smtClean="0"/>
              <a:t>lichamelijke</a:t>
            </a:r>
            <a:r>
              <a:rPr lang="en-US" sz="3200" dirty="0" smtClean="0"/>
              <a:t> </a:t>
            </a:r>
            <a:r>
              <a:rPr lang="en-US" sz="3200" dirty="0" err="1" smtClean="0"/>
              <a:t>ervaringen</a:t>
            </a:r>
            <a:r>
              <a:rPr lang="en-US" sz="3200" dirty="0" smtClean="0"/>
              <a:t> </a:t>
            </a:r>
            <a:r>
              <a:rPr lang="en-US" sz="3200" dirty="0" err="1" smtClean="0"/>
              <a:t>worden</a:t>
            </a:r>
            <a:r>
              <a:rPr lang="en-US" sz="3200" dirty="0" smtClean="0"/>
              <a:t> </a:t>
            </a:r>
            <a:r>
              <a:rPr lang="en-US" sz="3200" dirty="0" err="1" smtClean="0"/>
              <a:t>benut</a:t>
            </a:r>
            <a:endParaRPr lang="en-US" sz="3200" dirty="0" smtClean="0"/>
          </a:p>
          <a:p>
            <a:endParaRPr lang="en-US" sz="3200" dirty="0"/>
          </a:p>
          <a:p>
            <a:pPr marL="0" indent="0">
              <a:buNone/>
            </a:pPr>
            <a:r>
              <a:rPr lang="en-US" sz="3200" dirty="0" smtClean="0">
                <a:sym typeface="Wingdings" pitchFamily="2" charset="2"/>
              </a:rPr>
              <a:t> </a:t>
            </a:r>
            <a:r>
              <a:rPr lang="en-US" sz="3200" i="1" dirty="0" smtClean="0">
                <a:sym typeface="Wingdings" pitchFamily="2" charset="2"/>
              </a:rPr>
              <a:t>Embodied cognition</a:t>
            </a:r>
            <a:endParaRPr lang="en-US" sz="3200" i="1" dirty="0"/>
          </a:p>
        </p:txBody>
      </p:sp>
    </p:spTree>
    <p:extLst>
      <p:ext uri="{BB962C8B-B14F-4D97-AF65-F5344CB8AC3E}">
        <p14:creationId xmlns:p14="http://schemas.microsoft.com/office/powerpoint/2010/main" val="2887131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uu_i">
  <a:themeElements>
    <a:clrScheme name="">
      <a:dk1>
        <a:srgbClr val="DBBD00"/>
      </a:dk1>
      <a:lt1>
        <a:srgbClr val="FFFFFF"/>
      </a:lt1>
      <a:dk2>
        <a:srgbClr val="000000"/>
      </a:dk2>
      <a:lt2>
        <a:srgbClr val="5F5F5F"/>
      </a:lt2>
      <a:accent1>
        <a:srgbClr val="921328"/>
      </a:accent1>
      <a:accent2>
        <a:srgbClr val="008C6B"/>
      </a:accent2>
      <a:accent3>
        <a:srgbClr val="FFFFFF"/>
      </a:accent3>
      <a:accent4>
        <a:srgbClr val="BBA100"/>
      </a:accent4>
      <a:accent5>
        <a:srgbClr val="C7AAAC"/>
      </a:accent5>
      <a:accent6>
        <a:srgbClr val="007E60"/>
      </a:accent6>
      <a:hlink>
        <a:srgbClr val="3A66AE"/>
      </a:hlink>
      <a:folHlink>
        <a:srgbClr val="6A1269"/>
      </a:folHlink>
    </a:clrScheme>
    <a:fontScheme name="2_uu_i">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uu_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u_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u_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u_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u_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u_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u_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uu_i</Template>
  <TotalTime>9172</TotalTime>
  <Words>1209</Words>
  <Application>Microsoft Office PowerPoint</Application>
  <PresentationFormat>On-screen Show (4:3)</PresentationFormat>
  <Paragraphs>172</Paragraphs>
  <Slides>37</Slides>
  <Notes>14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2_uu_i</vt:lpstr>
      <vt:lpstr>   </vt:lpstr>
      <vt:lpstr>Gedraaid of gespiegeld?</vt:lpstr>
      <vt:lpstr>Gedraaid of gespiegeld?</vt:lpstr>
      <vt:lpstr>Hoe groter de draaihoek, hoe langer het duurt om erachter te komen</vt:lpstr>
      <vt:lpstr>Wat als we lichamelijke ervaring benutten?</vt:lpstr>
      <vt:lpstr>Hoe gaat dat? Welke gedraaid, welke gespiegeld?</vt:lpstr>
      <vt:lpstr>Hoe gaat dat? Welke gedraaid, welke gespiegeld?</vt:lpstr>
      <vt:lpstr>‘Belichaamd’ gaat veel makkelijker!</vt:lpstr>
      <vt:lpstr>Vermoedens uit dergelijke experimenten</vt:lpstr>
      <vt:lpstr>PowerPoint Presentation</vt:lpstr>
      <vt:lpstr>Kunnen we daar in het onderwijs niet meer van profiteren?</vt:lpstr>
      <vt:lpstr>Wetenschappelijk bewijs</vt:lpstr>
      <vt:lpstr>Verhoudingen </vt:lpstr>
      <vt:lpstr>Doel en vraag van vandaag</vt:lpstr>
      <vt:lpstr>Samenwerking met Dor Abrahamson en zijn Embodied Design Research Lab (Berkeley)</vt:lpstr>
      <vt:lpstr>PowerPoint Presentation</vt:lpstr>
      <vt:lpstr>PowerPoint Presentation</vt:lpstr>
      <vt:lpstr>Opdracht aan leerlingen</vt:lpstr>
      <vt:lpstr>The MIT Task:  “Make the Screen Green”</vt:lpstr>
      <vt:lpstr>MIT-P voor iPad</vt:lpstr>
      <vt:lpstr>Problem definition Tasks </vt:lpstr>
      <vt:lpstr>Problem definition Tasks </vt:lpstr>
      <vt:lpstr>Problem definition Tasks </vt:lpstr>
      <vt:lpstr>Problem definition Tasks </vt:lpstr>
      <vt:lpstr>PowerPoint Presentation</vt:lpstr>
      <vt:lpstr>Eyetracker: oog- en handbewegingen volgen</vt:lpstr>
      <vt:lpstr>Nieuwe versie MIT-Ext: varianten</vt:lpstr>
      <vt:lpstr>Methode </vt:lpstr>
      <vt:lpstr>Problem definition Perceptual Processes </vt:lpstr>
      <vt:lpstr>Bevindingen </vt:lpstr>
      <vt:lpstr>Fasen in het groen proberen te krijgen </vt:lpstr>
      <vt:lpstr>Orthogonale varianten</vt:lpstr>
      <vt:lpstr>Aandachtsanker verplaatst [video’s verwijderd]</vt:lpstr>
      <vt:lpstr>Richting y = ½ x?</vt:lpstr>
      <vt:lpstr>Discussie</vt:lpstr>
      <vt:lpstr>Dank voor uw aandacht! </vt:lpstr>
      <vt:lpstr>Referenties </vt:lpstr>
    </vt:vector>
  </TitlesOfParts>
  <Company>Universiteit Utrecht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jelge101</dc:creator>
  <cp:lastModifiedBy>Arthur Bakker</cp:lastModifiedBy>
  <cp:revision>239</cp:revision>
  <dcterms:created xsi:type="dcterms:W3CDTF">2004-11-29T08:02:58Z</dcterms:created>
  <dcterms:modified xsi:type="dcterms:W3CDTF">2016-01-22T06:52:25Z</dcterms:modified>
</cp:coreProperties>
</file>